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0F269D-C3BE-4DEE-AE29-79E137AA1097}">
  <a:tblStyle styleId="{D70F269D-C3BE-4DEE-AE29-79E137AA109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DF4E8"/>
          </a:solidFill>
        </a:fill>
      </a:tcStyle>
    </a:wholeTbl>
    <a:band1H>
      <a:tcTxStyle/>
      <a:tcStyle>
        <a:tcBdr/>
        <a:fill>
          <a:solidFill>
            <a:srgbClr val="DAE9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AE9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6559A58-65FF-4640-A021-50CF1A4CFBB8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FEB"/>
          </a:solidFill>
        </a:fill>
      </a:tcStyle>
    </a:wholeTbl>
    <a:band1H>
      <a:tcTxStyle/>
      <a:tcStyle>
        <a:tcBdr/>
        <a:fill>
          <a:solidFill>
            <a:srgbClr val="CBDDD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DD5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jp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jp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jpg"/><Relationship Id="rId20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11" Type="http://schemas.openxmlformats.org/officeDocument/2006/relationships/image" Target="../media/image19.png"/><Relationship Id="rId5" Type="http://schemas.openxmlformats.org/officeDocument/2006/relationships/image" Target="../media/image13.jpg"/><Relationship Id="rId15" Type="http://schemas.openxmlformats.org/officeDocument/2006/relationships/image" Target="../media/image23.png"/><Relationship Id="rId10" Type="http://schemas.openxmlformats.org/officeDocument/2006/relationships/image" Target="../media/image18.gif"/><Relationship Id="rId19" Type="http://schemas.openxmlformats.org/officeDocument/2006/relationships/image" Target="../media/image27.png"/><Relationship Id="rId4" Type="http://schemas.openxmlformats.org/officeDocument/2006/relationships/image" Target="../media/image12.jpg"/><Relationship Id="rId9" Type="http://schemas.openxmlformats.org/officeDocument/2006/relationships/image" Target="../media/image17.jp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3080900" y="2880147"/>
            <a:ext cx="3107700" cy="523200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i="0" u="none" strike="noStrike" cap="none">
                <a:solidFill>
                  <a:srgbClr val="0FB90B"/>
                </a:solidFill>
                <a:latin typeface="Calibri"/>
                <a:ea typeface="Calibri"/>
                <a:cs typeface="Calibri"/>
                <a:sym typeface="Calibri"/>
              </a:rPr>
              <a:t>The Living World</a:t>
            </a:r>
            <a:endParaRPr sz="100"/>
          </a:p>
        </p:txBody>
      </p:sp>
      <p:sp>
        <p:nvSpPr>
          <p:cNvPr id="85" name="Google Shape;85;p13"/>
          <p:cNvSpPr txBox="1"/>
          <p:nvPr/>
        </p:nvSpPr>
        <p:spPr>
          <a:xfrm>
            <a:off x="3065974" y="2515887"/>
            <a:ext cx="1337100" cy="338700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0" u="none" strike="noStrike" cap="none">
                <a:solidFill>
                  <a:srgbClr val="0FB90B"/>
                </a:solidFill>
                <a:latin typeface="Calibri"/>
                <a:ea typeface="Calibri"/>
                <a:cs typeface="Calibri"/>
                <a:sym typeface="Calibri"/>
              </a:rPr>
              <a:t>Unit 1b</a:t>
            </a:r>
            <a:endParaRPr/>
          </a:p>
        </p:txBody>
      </p:sp>
      <p:graphicFrame>
        <p:nvGraphicFramePr>
          <p:cNvPr id="86" name="Google Shape;86;p13"/>
          <p:cNvGraphicFramePr/>
          <p:nvPr/>
        </p:nvGraphicFramePr>
        <p:xfrm>
          <a:off x="0" y="4160"/>
          <a:ext cx="3048000" cy="51818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1. </a:t>
                      </a:r>
                      <a:r>
                        <a:rPr lang="en-GB" sz="800" u="none" strike="noStrike" cap="none">
                          <a:solidFill>
                            <a:schemeClr val="dk1"/>
                          </a:solidFill>
                        </a:rPr>
                        <a:t>What is an Ecosystem?</a:t>
                      </a:r>
                      <a:endParaRPr sz="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 u="none" strike="noStrike" cap="none"/>
                        <a:t>An ecosystem is a system in which organisms interact with each other and with their environment. </a:t>
                      </a:r>
                      <a:endParaRPr sz="700" b="1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7" name="Google Shape;87;p13"/>
          <p:cNvGraphicFramePr/>
          <p:nvPr/>
        </p:nvGraphicFramePr>
        <p:xfrm>
          <a:off x="9832" y="522320"/>
          <a:ext cx="3049025" cy="100589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45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2. </a:t>
                      </a:r>
                      <a:r>
                        <a:rPr lang="en-GB" sz="800" u="none" strike="noStrike" cap="none">
                          <a:solidFill>
                            <a:schemeClr val="dk1"/>
                          </a:solidFill>
                        </a:rPr>
                        <a:t>Ecosystem’s Components 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Abiotic </a:t>
                      </a:r>
                      <a:endParaRPr sz="700" b="1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These are </a:t>
                      </a:r>
                      <a:r>
                        <a:rPr lang="en-GB" sz="700" b="1"/>
                        <a:t>non-living</a:t>
                      </a:r>
                      <a:r>
                        <a:rPr lang="en-GB" sz="700"/>
                        <a:t>, such as air, water, heat and rock.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Biotic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These are</a:t>
                      </a:r>
                      <a:r>
                        <a:rPr lang="en-GB" sz="700" b="1"/>
                        <a:t> living</a:t>
                      </a:r>
                      <a:r>
                        <a:rPr lang="en-GB" sz="700"/>
                        <a:t>, such as plants, insects, and animals.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000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Flora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Plant life </a:t>
                      </a:r>
                      <a:r>
                        <a:rPr lang="en-GB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occurring in a particular region or time.</a:t>
                      </a:r>
                      <a:endParaRPr sz="700"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Fauna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 life </a:t>
                      </a:r>
                      <a:r>
                        <a:rPr lang="en-GB" sz="7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 any particular region or time.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8" name="Google Shape;88;p13"/>
          <p:cNvGraphicFramePr/>
          <p:nvPr/>
        </p:nvGraphicFramePr>
        <p:xfrm>
          <a:off x="9320" y="4197517"/>
          <a:ext cx="3048000" cy="62486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5. Biomes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 biome is a </a:t>
                      </a:r>
                      <a:r>
                        <a:rPr lang="en-GB" sz="700" b="1"/>
                        <a:t>large geographical area of distinctive plant and animal groups</a:t>
                      </a:r>
                      <a:r>
                        <a:rPr lang="en-GB" sz="700"/>
                        <a:t>, which are adapted to that particular environment. The climate and geography of a region determines what type of biome can exist in that region. 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62" y="4838277"/>
            <a:ext cx="2402958" cy="166952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76508" y="2793713"/>
            <a:ext cx="1171492" cy="116532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1" name="Google Shape;91;p13"/>
          <p:cNvSpPr/>
          <p:nvPr/>
        </p:nvSpPr>
        <p:spPr>
          <a:xfrm rot="5400000">
            <a:off x="108993" y="1242852"/>
            <a:ext cx="230069" cy="192025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92D05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p13"/>
          <p:cNvGraphicFramePr/>
          <p:nvPr/>
        </p:nvGraphicFramePr>
        <p:xfrm>
          <a:off x="2231334" y="4822775"/>
          <a:ext cx="826000" cy="2024525"/>
        </p:xfrm>
        <a:graphic>
          <a:graphicData uri="http://schemas.openxmlformats.org/drawingml/2006/table">
            <a:tbl>
              <a:tblPr bandRow="1">
                <a:noFill/>
                <a:tableStyleId>{36559A58-65FF-4640-A021-50CF1A4CFBB8}</a:tableStyleId>
              </a:tblPr>
              <a:tblGrid>
                <a:gridCol w="24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Coniferous forest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Deciduous forest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F8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Tropical rainforests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Tundra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endParaRPr sz="600" b="1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Temperate grasslands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Tropical grasslands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Hot deserts.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3" name="Google Shape;93;p13"/>
          <p:cNvGraphicFramePr/>
          <p:nvPr/>
        </p:nvGraphicFramePr>
        <p:xfrm>
          <a:off x="9832" y="6500208"/>
          <a:ext cx="2212175" cy="347100"/>
        </p:xfrm>
        <a:graphic>
          <a:graphicData uri="http://schemas.openxmlformats.org/drawingml/2006/table">
            <a:tbl>
              <a:tblPr bandRow="1">
                <a:noFill/>
                <a:tableStyleId>{D70F269D-C3BE-4DEE-AE29-79E137AA1097}</a:tableStyleId>
              </a:tblPr>
              <a:tblGrid>
                <a:gridCol w="221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7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The </a:t>
                      </a:r>
                      <a:r>
                        <a:rPr lang="en-GB" sz="700" b="1"/>
                        <a:t>most productive biomes </a:t>
                      </a:r>
                      <a:r>
                        <a:rPr lang="en-GB" sz="700"/>
                        <a:t>– which have the greatest biomass-  grow in climates that are </a:t>
                      </a:r>
                      <a:r>
                        <a:rPr lang="en-GB" sz="700" b="1"/>
                        <a:t>hot and wet</a:t>
                      </a:r>
                      <a:r>
                        <a:rPr lang="en-GB" sz="700"/>
                        <a:t>. </a:t>
                      </a:r>
                      <a:endParaRPr sz="700"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4" name="Google Shape;94;p13"/>
          <p:cNvGraphicFramePr/>
          <p:nvPr/>
        </p:nvGraphicFramePr>
        <p:xfrm>
          <a:off x="3073469" y="0"/>
          <a:ext cx="6822700" cy="2523135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75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1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1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8525">
                <a:tc grid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6. Biome’s climate and plants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Biome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Location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Temperature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Rainfall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Flora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Fauna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Tropical rainforest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1F8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Centred along the Equator. 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Hot all year (25-30°C)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Very high (over 200mm/year)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Tall trees forming a canopy; wide variety of species.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Greatest range of different animal species. Most live in canopy layer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Tropical grasslands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/>
                        <a:t>Between latitudes 5°- 30° north &amp; south of Equator.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Warm all year (20-30°C)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Wet + dry season (500-1500mm/year)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Grasslands with widely spaced trees.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Large hoofed herbivores and carnivores dominate.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Hot desert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Found along the tropics of Cancer and Capricorn. 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Hot by day (over 30°C) Cold by night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Very low (below 300mm/year)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Lack of plants and few species; adapted to drought.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Many animals are small and nocturnal: except for the camel.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Temperate forest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/>
                        <a:t>Between latitudes 40°-60° north of Equator.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Warm summers + mild winters (5-20°C)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Variable rainfall (500-1500m /year) 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Mainly deciduous trees; a variety of species.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Animals adapt to colder and warmer climates. Some migrate.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Tundra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Far Latitudes of 65° north and south of Equator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Cold winter + cool summers (below 10°C)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Low rainfall (below 500 mm/ year)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Small plants grow close to the ground and only in summer.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Low number of species. Most animals found along coast.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Coral Reefs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Found within 30° north – south of Equator in tropical waters.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Warm water all year round with temperatures of 18°C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Wet + dry seasons. Rainfall varies greatly due to location.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Small range of plant life which includes algae and sea grasses that shelters reef animals. 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/>
                        <a:t>Dominated by polyps and a diverse range of fish species.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5" name="Google Shape;95;p13"/>
          <p:cNvGraphicFramePr/>
          <p:nvPr/>
        </p:nvGraphicFramePr>
        <p:xfrm>
          <a:off x="19149" y="2618227"/>
          <a:ext cx="3038175" cy="161140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53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175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4. Nutrient cycle</a:t>
                      </a:r>
                      <a:endParaRPr/>
                    </a:p>
                  </a:txBody>
                  <a:tcPr marL="18000" marR="180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25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Plants take in </a:t>
                      </a:r>
                      <a:r>
                        <a:rPr lang="en-GB" sz="700" b="1"/>
                        <a:t>nutrients</a:t>
                      </a:r>
                      <a:r>
                        <a:rPr lang="en-GB" sz="700"/>
                        <a:t> to build into new organic matter. Nutrients are taken up when animals eat plants and then returned to the soil when animals die and the body is broken down by</a:t>
                      </a:r>
                      <a:r>
                        <a:rPr lang="en-GB" sz="700" b="1"/>
                        <a:t> decomposers</a:t>
                      </a:r>
                      <a:r>
                        <a:rPr lang="en-GB" sz="700"/>
                        <a:t>.</a:t>
                      </a:r>
                      <a:endParaRPr/>
                    </a:p>
                  </a:txBody>
                  <a:tcPr marL="18000" marR="180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Litter</a:t>
                      </a:r>
                      <a:endParaRPr sz="7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8000" marR="180000" marT="18000" marB="1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This is the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surface layer 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of vegetation, which over time breaks down to become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humus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.</a:t>
                      </a:r>
                      <a:endParaRPr sz="7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8000" marR="180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Biomass</a:t>
                      </a:r>
                      <a:endParaRPr sz="7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8000" marR="180000" marT="18000" marB="1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The total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mass of living organisms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 per unit area.</a:t>
                      </a:r>
                      <a:endParaRPr sz="7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8000" marR="180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6" name="Google Shape;9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33750" y="2867452"/>
            <a:ext cx="1337176" cy="1287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 descr="whemap"/>
          <p:cNvPicPr preferRelativeResize="0"/>
          <p:nvPr/>
        </p:nvPicPr>
        <p:blipFill rotWithShape="1">
          <a:blip r:embed="rId6">
            <a:alphaModFix/>
          </a:blip>
          <a:srcRect l="1972" t="1349" r="1198" b="3855"/>
          <a:stretch/>
        </p:blipFill>
        <p:spPr>
          <a:xfrm>
            <a:off x="3080439" y="4676666"/>
            <a:ext cx="1593712" cy="111956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aphicFrame>
        <p:nvGraphicFramePr>
          <p:cNvPr id="98" name="Google Shape;98;p13"/>
          <p:cNvGraphicFramePr/>
          <p:nvPr/>
        </p:nvGraphicFramePr>
        <p:xfrm>
          <a:off x="4711386" y="4664084"/>
          <a:ext cx="1826150" cy="1155675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182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9. Distribution of Tropical Rainforests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Tropical rainforests are </a:t>
                      </a:r>
                      <a:r>
                        <a:rPr lang="en-GB" sz="700" b="1"/>
                        <a:t>centred along the Equator</a:t>
                      </a:r>
                      <a:r>
                        <a:rPr lang="en-GB" sz="700"/>
                        <a:t> between the Tropic of Cancer and Capricorn. Rainforests can be found in South America, central Africa and South-East Asia. </a:t>
                      </a:r>
                      <a:r>
                        <a:rPr lang="en-GB" sz="700" b="1"/>
                        <a:t>The Amazon </a:t>
                      </a:r>
                      <a:r>
                        <a:rPr lang="en-GB" sz="700"/>
                        <a:t>is the world’s largest rainforest and takes up the majority of northern South America, encompassing countries such as Brazil and Peru.</a:t>
                      </a:r>
                      <a:endParaRPr sz="700" b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9" name="Google Shape;99;p13"/>
          <p:cNvGraphicFramePr/>
          <p:nvPr/>
        </p:nvGraphicFramePr>
        <p:xfrm>
          <a:off x="5767407" y="5853721"/>
          <a:ext cx="2603200" cy="98590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260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7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12. Climate of Tropical Rainforests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67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/>
                        <a:t>Evening temperatures rarely fall below</a:t>
                      </a:r>
                      <a:r>
                        <a:rPr lang="en-GB" sz="800" b="1"/>
                        <a:t> 22°C.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/>
                        <a:t>Due to the </a:t>
                      </a:r>
                      <a:r>
                        <a:rPr lang="en-GB" sz="800" b="1"/>
                        <a:t>presence of clouds</a:t>
                      </a:r>
                      <a:r>
                        <a:rPr lang="en-GB" sz="800"/>
                        <a:t>, temperatures rarely rise above </a:t>
                      </a:r>
                      <a:r>
                        <a:rPr lang="en-GB" sz="800" b="1"/>
                        <a:t>32°C</a:t>
                      </a:r>
                      <a:r>
                        <a:rPr lang="en-GB" sz="800"/>
                        <a:t>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/>
                        <a:t>Most afternoons have heavy showers.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Char char="•"/>
                      </a:pPr>
                      <a:r>
                        <a:rPr lang="en-GB" sz="800"/>
                        <a:t>At night with no clouds insulating, temperature drops.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0" name="Google Shape;100;p13"/>
          <p:cNvGraphicFramePr/>
          <p:nvPr/>
        </p:nvGraphicFramePr>
        <p:xfrm>
          <a:off x="3080893" y="5816450"/>
          <a:ext cx="2649275" cy="1023175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26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8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11. Rainforest nutrient cycle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The </a:t>
                      </a:r>
                      <a:r>
                        <a:rPr lang="en-GB" sz="700" b="1"/>
                        <a:t>hot, damp conditions </a:t>
                      </a:r>
                      <a:r>
                        <a:rPr lang="en-GB" sz="700"/>
                        <a:t>on the forest floor allow for the </a:t>
                      </a:r>
                      <a:r>
                        <a:rPr lang="en-GB" sz="700" b="1"/>
                        <a:t>rapid decomposition </a:t>
                      </a:r>
                      <a:r>
                        <a:rPr lang="en-GB" sz="700"/>
                        <a:t>of dead plant material. This provides plentiful nutrients that are easily absorbed by plant roots. However, as these nutrients are in high demand from the many fast-growing plants, they do not remain in the soil for long and stay close to the surface. If vegetation is removed, the soils quickly become </a:t>
                      </a:r>
                      <a:r>
                        <a:rPr lang="en-GB" sz="700" b="1"/>
                        <a:t>infertile</a:t>
                      </a:r>
                      <a:r>
                        <a:rPr lang="en-GB" sz="700"/>
                        <a:t>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1" name="Google Shape;101;p13"/>
          <p:cNvGraphicFramePr/>
          <p:nvPr/>
        </p:nvGraphicFramePr>
        <p:xfrm>
          <a:off x="3073754" y="3419597"/>
          <a:ext cx="3511650" cy="548660"/>
        </p:xfrm>
        <a:graphic>
          <a:graphicData uri="http://schemas.openxmlformats.org/drawingml/2006/table">
            <a:tbl>
              <a:tblPr firstRow="1" bandRow="1">
                <a:noFill/>
                <a:tableStyleId>{36559A58-65FF-4640-A021-50CF1A4CFBB8}</a:tableStyleId>
              </a:tblPr>
              <a:tblGrid>
                <a:gridCol w="351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8. Tropical Rainforest Biome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Tropical rainforest cover about </a:t>
                      </a: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2 </a:t>
                      </a:r>
                      <a:r>
                        <a:rPr lang="en-GB" sz="800" b="1"/>
                        <a:t>percent</a:t>
                      </a: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of the Earth’s surface yet they are home to </a:t>
                      </a: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over half of the world’s plant and animals</a:t>
                      </a: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6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" name="Google Shape;102;p13"/>
          <p:cNvPicPr preferRelativeResize="0"/>
          <p:nvPr/>
        </p:nvPicPr>
        <p:blipFill rotWithShape="1">
          <a:blip r:embed="rId7">
            <a:alphaModFix/>
          </a:blip>
          <a:srcRect b="12977"/>
          <a:stretch/>
        </p:blipFill>
        <p:spPr>
          <a:xfrm>
            <a:off x="8273250" y="5833212"/>
            <a:ext cx="1593700" cy="102316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03" name="Google Shape;103;p13"/>
          <p:cNvPicPr preferRelativeResize="0"/>
          <p:nvPr/>
        </p:nvPicPr>
        <p:blipFill rotWithShape="1">
          <a:blip r:embed="rId8">
            <a:alphaModFix/>
          </a:blip>
          <a:srcRect b="7440"/>
          <a:stretch/>
        </p:blipFill>
        <p:spPr>
          <a:xfrm>
            <a:off x="6537525" y="4634472"/>
            <a:ext cx="925168" cy="121925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aphicFrame>
        <p:nvGraphicFramePr>
          <p:cNvPr id="104" name="Google Shape;104;p13"/>
          <p:cNvGraphicFramePr/>
          <p:nvPr/>
        </p:nvGraphicFramePr>
        <p:xfrm>
          <a:off x="1585733" y="1555583"/>
          <a:ext cx="1460600" cy="1051580"/>
        </p:xfrm>
        <a:graphic>
          <a:graphicData uri="http://schemas.openxmlformats.org/drawingml/2006/table">
            <a:tbl>
              <a:tblPr firstRow="1" bandRow="1">
                <a:noFill/>
                <a:tableStyleId>{36559A58-65FF-4640-A021-50CF1A4CFBB8}</a:tableStyleId>
              </a:tblPr>
              <a:tblGrid>
                <a:gridCol w="146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3. </a:t>
                      </a: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Food Web and Chains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/>
                        <a:t>Simple </a:t>
                      </a:r>
                      <a:r>
                        <a:rPr lang="en-GB" sz="700" b="1"/>
                        <a:t>food chains </a:t>
                      </a:r>
                      <a:r>
                        <a:rPr lang="en-GB" sz="700" b="0"/>
                        <a:t>are useful in explaining the basic principles behind ecosystems. They show only one species at a particular trophic level. </a:t>
                      </a:r>
                      <a:r>
                        <a:rPr lang="en-GB" sz="700" b="1"/>
                        <a:t>Food webs </a:t>
                      </a:r>
                      <a:r>
                        <a:rPr lang="en-GB" sz="700" b="0"/>
                        <a:t>however consists of a network of many food chains interconnected together.</a:t>
                      </a:r>
                      <a:endParaRPr sz="700" b="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6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5" name="Google Shape;105;p13"/>
          <p:cNvPicPr preferRelativeResize="0"/>
          <p:nvPr/>
        </p:nvPicPr>
        <p:blipFill rotWithShape="1">
          <a:blip r:embed="rId9">
            <a:alphaModFix/>
          </a:blip>
          <a:srcRect b="10128"/>
          <a:stretch/>
        </p:blipFill>
        <p:spPr>
          <a:xfrm>
            <a:off x="27682" y="1555583"/>
            <a:ext cx="1548733" cy="103632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aphicFrame>
        <p:nvGraphicFramePr>
          <p:cNvPr id="106" name="Google Shape;106;p13"/>
          <p:cNvGraphicFramePr/>
          <p:nvPr/>
        </p:nvGraphicFramePr>
        <p:xfrm>
          <a:off x="6588233" y="2533798"/>
          <a:ext cx="3298625" cy="2106155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58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700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7. CASE STUDY: UK Ecosystem: Epping Forest, Essex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25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This is a typical English lowland deciduous woodland.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70% of the area 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is designated as a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Site of Special Scientific Interest (SSI) 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for its biological interest, with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66 %  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designated as a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Special Area of Conservation (SAC).</a:t>
                      </a:r>
                      <a:endParaRPr/>
                    </a:p>
                  </a:txBody>
                  <a:tcPr marL="18000" marR="18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7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Components &amp; Interrelationships</a:t>
                      </a:r>
                      <a:endParaRPr/>
                    </a:p>
                  </a:txBody>
                  <a:tcPr marL="18000" marR="18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Management</a:t>
                      </a:r>
                      <a:endParaRPr/>
                    </a:p>
                  </a:txBody>
                  <a:tcPr marL="18000" marR="18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Spring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Flowering plants </a:t>
                      </a: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(producers) such as bluebells store nutrients to be eaten by consumers later. </a:t>
                      </a:r>
                      <a:endParaRPr/>
                    </a:p>
                  </a:txBody>
                  <a:tcPr marL="18000" marR="18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- Epping has been managed for centuries. - Currently now used for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recreation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 and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conservation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. </a:t>
                      </a:r>
                      <a:endParaRPr sz="7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- Visitors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pick fruit 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and berries, helping to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disperse seeds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. </a:t>
                      </a:r>
                      <a:endParaRPr sz="7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- Trees cut down to encourage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new growth for timber. </a:t>
                      </a:r>
                      <a:endParaRPr/>
                    </a:p>
                  </a:txBody>
                  <a:tcPr marL="18000" marR="18000" marT="18000" marB="1800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Summer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Broad tree leaves grow quickly to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maximise photosynthesis</a:t>
                      </a:r>
                      <a:r>
                        <a:rPr lang="en-GB" sz="700" b="0">
                          <a:solidFill>
                            <a:srgbClr val="000000"/>
                          </a:solidFill>
                        </a:rPr>
                        <a:t>.</a:t>
                      </a:r>
                      <a:endParaRPr/>
                    </a:p>
                  </a:txBody>
                  <a:tcPr marL="18000" marR="18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Autumn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Trees shed leaves to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conserve energy 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due to sunlight hours decreasing. </a:t>
                      </a:r>
                      <a:endParaRPr/>
                    </a:p>
                  </a:txBody>
                  <a:tcPr marL="18000" marR="18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Winter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Bacteria 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</a:rPr>
                        <a:t>decompose</a:t>
                      </a:r>
                      <a:r>
                        <a:rPr lang="en-GB" sz="700">
                          <a:solidFill>
                            <a:srgbClr val="000000"/>
                          </a:solidFill>
                        </a:rPr>
                        <a:t> the leaf litter, releasing the nutrients into the soil. </a:t>
                      </a:r>
                      <a:endParaRPr/>
                    </a:p>
                  </a:txBody>
                  <a:tcPr marL="18000" marR="18000" marT="18000" marB="180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7" name="Google Shape;107;p13"/>
          <p:cNvGraphicFramePr/>
          <p:nvPr/>
        </p:nvGraphicFramePr>
        <p:xfrm>
          <a:off x="3066867" y="3984502"/>
          <a:ext cx="3511650" cy="67058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351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Interdependence in the rainforest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A rainforest works through </a:t>
                      </a: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interdependence</a:t>
                      </a: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. This is where the plants and animals </a:t>
                      </a: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depend on each other </a:t>
                      </a: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for survival. If one component changes, there can be </a:t>
                      </a: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serious knock-up effects </a:t>
                      </a: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for the entire ecosystem.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8" name="Google Shape;108;p1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069796" y="2560919"/>
            <a:ext cx="400150" cy="40015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09" name="Google Shape;109;p1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920410">
            <a:off x="9417534" y="2474696"/>
            <a:ext cx="387228" cy="24509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137375" y="3041991"/>
            <a:ext cx="400146" cy="4001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1" name="Google Shape;111;p13"/>
          <p:cNvGraphicFramePr/>
          <p:nvPr/>
        </p:nvGraphicFramePr>
        <p:xfrm>
          <a:off x="7429213" y="4634468"/>
          <a:ext cx="2457625" cy="121925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63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9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10. </a:t>
                      </a: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Layers of the Rainforest</a:t>
                      </a:r>
                      <a:endParaRPr sz="150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Emergent</a:t>
                      </a:r>
                      <a:endParaRPr sz="7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Highest layer with trees reaching </a:t>
                      </a:r>
                      <a:r>
                        <a:rPr lang="en-GB" sz="700" b="1"/>
                        <a:t>50 metres.</a:t>
                      </a:r>
                      <a:endParaRPr sz="7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Canopy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80% of life is found here as It receives </a:t>
                      </a:r>
                      <a:r>
                        <a:rPr lang="en-GB" sz="700" b="1"/>
                        <a:t>most of the sunlight and rainfall.</a:t>
                      </a:r>
                      <a:endParaRPr sz="700" b="1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U-Canopy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Consists of trees that reach </a:t>
                      </a:r>
                      <a:r>
                        <a:rPr lang="en-GB" sz="700" b="1"/>
                        <a:t>20 metres high.</a:t>
                      </a:r>
                      <a:endParaRPr sz="700" b="1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Shrub Layer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Lowest layer with </a:t>
                      </a:r>
                      <a:r>
                        <a:rPr lang="en-GB" sz="700" b="1"/>
                        <a:t>small trees </a:t>
                      </a:r>
                      <a:r>
                        <a:rPr lang="en-GB" sz="700"/>
                        <a:t>that have adapted to living in the </a:t>
                      </a:r>
                      <a:r>
                        <a:rPr lang="en-GB" sz="700" b="1"/>
                        <a:t>shade.</a:t>
                      </a:r>
                      <a:endParaRPr sz="700" b="1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/>
          <p:nvPr/>
        </p:nvSpPr>
        <p:spPr>
          <a:xfrm>
            <a:off x="4975100" y="36300"/>
            <a:ext cx="4888800" cy="67854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40525" y="32075"/>
            <a:ext cx="4888800" cy="67854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18" name="Google Shape;118;p14"/>
          <p:cNvGraphicFramePr/>
          <p:nvPr/>
        </p:nvGraphicFramePr>
        <p:xfrm>
          <a:off x="49327" y="32084"/>
          <a:ext cx="4874350" cy="672550"/>
        </p:xfrm>
        <a:graphic>
          <a:graphicData uri="http://schemas.openxmlformats.org/drawingml/2006/table">
            <a:tbl>
              <a:tblPr firstRow="1" bandRow="1">
                <a:noFill/>
                <a:tableStyleId>{36559A58-65FF-4640-A021-50CF1A4CFBB8}</a:tableStyleId>
              </a:tblPr>
              <a:tblGrid>
                <a:gridCol w="487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5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13. Tropical Rainforests: Case Study Malaysia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Malaysia is a LIC country is south-east Asia. 67% of Malaysia is a tropical rainforest with 18% of it not being interfered with.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However , Malaysia has the fastest rate of deforestation compared to anywhere in the world 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9" name="Google Shape;119;p14"/>
          <p:cNvGraphicFramePr/>
          <p:nvPr/>
        </p:nvGraphicFramePr>
        <p:xfrm>
          <a:off x="1863212" y="1571324"/>
          <a:ext cx="3060450" cy="362719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153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175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What are the causes of deforestation?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Logging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Agriculture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07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Most widely reported cause of destructions to biodiversity.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Timber is harvested to create </a:t>
                      </a:r>
                      <a:r>
                        <a:rPr lang="en-GB" sz="700" b="1"/>
                        <a:t>commercial items </a:t>
                      </a:r>
                      <a:r>
                        <a:rPr lang="en-GB" sz="700"/>
                        <a:t>such as furniture and paper.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Violent confrontation </a:t>
                      </a:r>
                      <a:r>
                        <a:rPr lang="en-GB" sz="700"/>
                        <a:t>between indigenous tribes and logging companies. </a:t>
                      </a:r>
                      <a:endParaRPr sz="700" b="0"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Large scale </a:t>
                      </a:r>
                      <a:r>
                        <a:rPr lang="en-GB" sz="700" b="1"/>
                        <a:t>‘slash  and burn’ </a:t>
                      </a:r>
                      <a:r>
                        <a:rPr lang="en-GB" sz="700"/>
                        <a:t>of land for ranches and palm oil.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Increases </a:t>
                      </a:r>
                      <a:r>
                        <a:rPr lang="en-GB" sz="700" b="1"/>
                        <a:t>carbon emission</a:t>
                      </a:r>
                      <a:r>
                        <a:rPr lang="en-GB" sz="700"/>
                        <a:t>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River saltation </a:t>
                      </a:r>
                      <a:r>
                        <a:rPr lang="en-GB" sz="700"/>
                        <a:t>and </a:t>
                      </a:r>
                      <a:r>
                        <a:rPr lang="en-GB" sz="700" b="1"/>
                        <a:t>soil erosion </a:t>
                      </a:r>
                      <a:r>
                        <a:rPr lang="en-GB" sz="700"/>
                        <a:t>increasing due to the large areas of </a:t>
                      </a:r>
                      <a:r>
                        <a:rPr lang="en-GB" sz="700" b="1"/>
                        <a:t>exposed land.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Increase in </a:t>
                      </a:r>
                      <a:r>
                        <a:rPr lang="en-GB" sz="700" b="1"/>
                        <a:t>palm oil </a:t>
                      </a:r>
                      <a:r>
                        <a:rPr lang="en-GB" sz="700"/>
                        <a:t>is making the </a:t>
                      </a:r>
                      <a:r>
                        <a:rPr lang="en-GB" sz="700" b="1"/>
                        <a:t>soil infertile</a:t>
                      </a:r>
                      <a:r>
                        <a:rPr lang="en-GB" sz="700"/>
                        <a:t>.</a:t>
                      </a:r>
                      <a:endParaRPr sz="700" b="0"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Mineral Extraction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Tourism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607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Precious metals </a:t>
                      </a:r>
                      <a:r>
                        <a:rPr lang="en-GB" sz="700"/>
                        <a:t>are found in the rainforest.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Areas </a:t>
                      </a:r>
                      <a:r>
                        <a:rPr lang="en-GB" sz="700" b="1"/>
                        <a:t>mined</a:t>
                      </a:r>
                      <a:r>
                        <a:rPr lang="en-GB" sz="700"/>
                        <a:t> can experience </a:t>
                      </a:r>
                      <a:r>
                        <a:rPr lang="en-GB" sz="700" b="1"/>
                        <a:t>soil and water contamination</a:t>
                      </a:r>
                      <a:r>
                        <a:rPr lang="en-GB" sz="700"/>
                        <a:t>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Indigenous people </a:t>
                      </a:r>
                      <a:r>
                        <a:rPr lang="en-GB" sz="700"/>
                        <a:t>are becoming </a:t>
                      </a:r>
                      <a:r>
                        <a:rPr lang="en-GB" sz="700" b="1"/>
                        <a:t>displaced</a:t>
                      </a:r>
                      <a:r>
                        <a:rPr lang="en-GB" sz="700"/>
                        <a:t> from their land due to roads being built to transport products.</a:t>
                      </a:r>
                      <a:endParaRPr sz="700"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Mass tourism </a:t>
                      </a:r>
                      <a:r>
                        <a:rPr lang="en-GB" sz="700"/>
                        <a:t>is resulting in the building of hotels in extremely </a:t>
                      </a:r>
                      <a:r>
                        <a:rPr lang="en-GB" sz="700" b="1"/>
                        <a:t>vulnerable areas</a:t>
                      </a:r>
                      <a:r>
                        <a:rPr lang="en-GB" sz="700"/>
                        <a:t>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Lead to </a:t>
                      </a:r>
                      <a:r>
                        <a:rPr lang="en-GB" sz="700" b="1"/>
                        <a:t>negative relationship </a:t>
                      </a:r>
                      <a:r>
                        <a:rPr lang="en-GB" sz="700"/>
                        <a:t>between the government and indigenous tribes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Tourism has </a:t>
                      </a:r>
                      <a:r>
                        <a:rPr lang="en-GB" sz="700" b="1"/>
                        <a:t>exposed animals </a:t>
                      </a:r>
                      <a:r>
                        <a:rPr lang="en-GB" sz="700"/>
                        <a:t>to human </a:t>
                      </a:r>
                      <a:r>
                        <a:rPr lang="en-GB" sz="700" b="1"/>
                        <a:t>diseases. </a:t>
                      </a:r>
                      <a:endParaRPr sz="700" b="1"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 b="1"/>
                        <a:t>Energy Development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 b="1"/>
                        <a:t>Road Building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607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The </a:t>
                      </a:r>
                      <a:r>
                        <a:rPr lang="en-GB" sz="700" b="1"/>
                        <a:t>high rainfall </a:t>
                      </a:r>
                      <a:r>
                        <a:rPr lang="en-GB" sz="700"/>
                        <a:t>creates ideal conditions for </a:t>
                      </a:r>
                      <a:r>
                        <a:rPr lang="en-GB" sz="700" b="1"/>
                        <a:t>hydro-electric power (HEP).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The </a:t>
                      </a:r>
                      <a:r>
                        <a:rPr lang="en-GB" sz="700" b="1"/>
                        <a:t>Bakun Dam </a:t>
                      </a:r>
                      <a:r>
                        <a:rPr lang="en-GB" sz="700"/>
                        <a:t>in Malaysia is key for creating energy in this developing country, however, both people and environment have suffered.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Roads</a:t>
                      </a:r>
                      <a:r>
                        <a:rPr lang="en-GB" sz="700"/>
                        <a:t> are needed to bring supplies and </a:t>
                      </a:r>
                      <a:r>
                        <a:rPr lang="en-GB" sz="700" b="1"/>
                        <a:t>provide access </a:t>
                      </a:r>
                      <a:r>
                        <a:rPr lang="en-GB" sz="700"/>
                        <a:t>to new mining areas, settlements and energy projects.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In Malaysia, </a:t>
                      </a:r>
                      <a:r>
                        <a:rPr lang="en-GB" sz="700" b="0"/>
                        <a:t>logging companies </a:t>
                      </a:r>
                      <a:r>
                        <a:rPr lang="en-GB" sz="700"/>
                        <a:t>use an </a:t>
                      </a:r>
                      <a:r>
                        <a:rPr lang="en-GB" sz="700" b="1"/>
                        <a:t>extensive network of roads </a:t>
                      </a:r>
                      <a:r>
                        <a:rPr lang="en-GB" sz="700"/>
                        <a:t>for heavy machinery and to transport wood.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0" name="Google Shape;120;p14"/>
          <p:cNvGraphicFramePr/>
          <p:nvPr/>
        </p:nvGraphicFramePr>
        <p:xfrm>
          <a:off x="49328" y="729741"/>
          <a:ext cx="2721700" cy="816505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72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5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Adaptations to the rainforest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Buttress Roots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They anchor large trees in place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Drip Tips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/>
                        <a:t>Allows heavy rain to </a:t>
                      </a:r>
                      <a:r>
                        <a:rPr lang="en-GB" sz="700" b="1"/>
                        <a:t>run off leaves easily</a:t>
                      </a:r>
                      <a:r>
                        <a:rPr lang="en-GB" sz="700"/>
                        <a:t>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Lianas &amp; Vines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 b="1"/>
                        <a:t>Climbs</a:t>
                      </a:r>
                      <a:r>
                        <a:rPr lang="en-GB" sz="700"/>
                        <a:t> trees to reach sunlight at canopy.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1" name="Google Shape;121;p14"/>
          <p:cNvGraphicFramePr/>
          <p:nvPr/>
        </p:nvGraphicFramePr>
        <p:xfrm>
          <a:off x="2771031" y="729741"/>
          <a:ext cx="2152650" cy="82298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215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Rainforest inhabitants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Many tribes have developed sustainable ways of survival. The rainforest provides inhabitants with…</a:t>
                      </a:r>
                      <a:endParaRPr sz="200">
                        <a:solidFill>
                          <a:schemeClr val="dk1"/>
                        </a:solidFill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Food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through hunting and gathering.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Natural medicines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from forest plants.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Homes and boats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from forest wood.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2" name="Google Shape;122;p14"/>
          <p:cNvGraphicFramePr/>
          <p:nvPr/>
        </p:nvGraphicFramePr>
        <p:xfrm>
          <a:off x="40530" y="1566195"/>
          <a:ext cx="1822675" cy="227081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182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Issues related to biodiversity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Why are there high rates of biodiversity?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15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Warm and wet climate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encourages a wide range of vegetation to grow.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There is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rapid recycling of nutrients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to speed plant growth.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Most of the rainforest is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untouched.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Main issues with biodiversity decline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50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Keystone species </a:t>
                      </a: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(a species that are important of other species) are extremely important in the rainforest ecosystem. Humans are threatening these vital components.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Decline in species </a:t>
                      </a: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could cause tribes being unable to survive.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Plants</a:t>
                      </a: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 &amp;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animals</a:t>
                      </a: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 may become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extinct.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Key medical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 plants </a:t>
                      </a:r>
                      <a:r>
                        <a:rPr lang="en-GB" sz="700" b="0">
                          <a:solidFill>
                            <a:schemeClr val="dk1"/>
                          </a:solidFill>
                        </a:rPr>
                        <a:t>may become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extinct.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" name="Google Shape;123;p14"/>
          <p:cNvGraphicFramePr/>
          <p:nvPr/>
        </p:nvGraphicFramePr>
        <p:xfrm>
          <a:off x="49326" y="3860856"/>
          <a:ext cx="1822675" cy="298711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182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Impacts of deforestation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Economic development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FB90B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>
                          <a:solidFill>
                            <a:srgbClr val="0FB90B"/>
                          </a:solidFill>
                        </a:rPr>
                        <a:t>+ Mining, farming and logging creates employment and tax income for government.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FB90B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>
                          <a:solidFill>
                            <a:srgbClr val="0FB90B"/>
                          </a:solidFill>
                        </a:rPr>
                        <a:t>+ Products such as palm oil provide valuable income for countries. </a:t>
                      </a:r>
                      <a:endParaRPr sz="70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>
                          <a:solidFill>
                            <a:srgbClr val="FF0000"/>
                          </a:solidFill>
                        </a:rPr>
                        <a:t>- The loss of biodiversity will reduce tourism.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Soil erosion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- Once the land is </a:t>
                      </a: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exposed by deforestation, </a:t>
                      </a: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the soil is more </a:t>
                      </a: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vulnerable to rain</a:t>
                      </a: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- With </a:t>
                      </a: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no roots to bind soil together</a:t>
                      </a: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, soil can easily </a:t>
                      </a: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wash away.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Climate Change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6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-When rainforests are cut down, the climate becomes </a:t>
                      </a: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drier.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-Trees are </a:t>
                      </a: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carbon ‘sinks</a:t>
                      </a: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’. With greater deforestation comes more greenhouse emissions in the atmosphere.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-When trees are burnt, they </a:t>
                      </a: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release more carbon in the atmosphere</a:t>
                      </a:r>
                      <a:r>
                        <a:rPr lang="en-GB" sz="700" b="0">
                          <a:solidFill>
                            <a:srgbClr val="FF0000"/>
                          </a:solidFill>
                        </a:rPr>
                        <a:t>. This will enhance the </a:t>
                      </a: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greenhouse effect.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4" name="Google Shape;124;p14"/>
          <p:cNvGraphicFramePr/>
          <p:nvPr/>
        </p:nvGraphicFramePr>
        <p:xfrm>
          <a:off x="1872007" y="5156256"/>
          <a:ext cx="3051675" cy="1661190"/>
        </p:xfrm>
        <a:graphic>
          <a:graphicData uri="http://schemas.openxmlformats.org/drawingml/2006/table">
            <a:tbl>
              <a:tblPr firstRow="1" bandRow="1">
                <a:noFill/>
                <a:tableStyleId>{36559A58-65FF-4640-A021-50CF1A4CFBB8}</a:tableStyleId>
              </a:tblPr>
              <a:tblGrid>
                <a:gridCol w="305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4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i="0">
                          <a:solidFill>
                            <a:schemeClr val="dk1"/>
                          </a:solidFill>
                        </a:rPr>
                        <a:t>Sustainability for the Rainforest</a:t>
                      </a:r>
                      <a:endParaRPr sz="70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Uncontrolled and unchecked exploitation can cause irreversible damage such as loss of biodiversity, soil erosion and climate change.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Possible strategies include:</a:t>
                      </a:r>
                      <a:endParaRPr sz="300" b="1" i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Agro-forestry 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Growing trees and crops at the same time. It prevents soil erosion and the crops benefit from the nutrients.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Selective logging 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Trees are only felled when they reach a particular height.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Education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Ensuring those people understand the consequences of deforestation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Afforestation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If trees are cut down, they are replaced.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Forest reserves 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Areas protected from exploitation.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Ecotourism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</a:t>
                      </a:r>
                      <a:r>
                        <a:rPr lang="en-GB" sz="700" i="0"/>
                        <a:t>tourism that promotes the environments &amp; conservation</a:t>
                      </a:r>
                      <a:endParaRPr sz="700" i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5" name="Google Shape;125;p14"/>
          <p:cNvGraphicFramePr/>
          <p:nvPr/>
        </p:nvGraphicFramePr>
        <p:xfrm>
          <a:off x="4982322" y="32084"/>
          <a:ext cx="4874350" cy="672550"/>
        </p:xfrm>
        <a:graphic>
          <a:graphicData uri="http://schemas.openxmlformats.org/drawingml/2006/table">
            <a:tbl>
              <a:tblPr firstRow="1" bandRow="1">
                <a:noFill/>
                <a:tableStyleId>{36559A58-65FF-4640-A021-50CF1A4CFBB8}</a:tableStyleId>
              </a:tblPr>
              <a:tblGrid>
                <a:gridCol w="487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5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14. Hot Desert: Case Study Thar Desert – India/Pakistan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The Thar Desert is located on the border between India and Pakistan in Southern Asia. With India soon becoming the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most populated country in the world in the next five years. With this, more people will plan to live in the desert. </a:t>
                      </a:r>
                      <a:endParaRPr sz="7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6" name="Google Shape;12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39782">
            <a:off x="4427311" y="63814"/>
            <a:ext cx="530511" cy="33749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aphicFrame>
        <p:nvGraphicFramePr>
          <p:cNvPr id="127" name="Google Shape;127;p14"/>
          <p:cNvGraphicFramePr/>
          <p:nvPr/>
        </p:nvGraphicFramePr>
        <p:xfrm>
          <a:off x="4982323" y="729742"/>
          <a:ext cx="1755250" cy="82408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175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Distribution of the world’s hot deserts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Most of the world’s hot deserts are found in the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subtropics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 between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20 degrees and 30 degrees north &amp; south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of the Equator. The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Tropics of Cancer and Capricorn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run through most of the worlds major deserts.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8" name="Google Shape;12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66887" y="725854"/>
            <a:ext cx="1239485" cy="82038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graphicFrame>
        <p:nvGraphicFramePr>
          <p:cNvPr id="129" name="Google Shape;129;p14"/>
          <p:cNvGraphicFramePr/>
          <p:nvPr/>
        </p:nvGraphicFramePr>
        <p:xfrm>
          <a:off x="8035692" y="729741"/>
          <a:ext cx="1820975" cy="82408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18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Major characteristics of hot deserts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95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Aridity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 – hot deserts are extremely dry, with annual rainfall below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250 mm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Heat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 – hot deserts rise over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40 degrees.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Landscapes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 – Some places have dunes, but most are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rocky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with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thorny bushes.   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0" name="Google Shape;130;p14"/>
          <p:cNvGraphicFramePr/>
          <p:nvPr/>
        </p:nvGraphicFramePr>
        <p:xfrm>
          <a:off x="6268975" y="1566195"/>
          <a:ext cx="2132575" cy="104166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213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Climate of Hot Deserts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90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Very little rainfall </a:t>
                      </a:r>
                      <a:r>
                        <a:rPr lang="en-GB" sz="700"/>
                        <a:t>with less than </a:t>
                      </a:r>
                      <a:r>
                        <a:rPr lang="en-GB" sz="700" b="1"/>
                        <a:t>250 mm per year.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It might only </a:t>
                      </a:r>
                      <a:r>
                        <a:rPr lang="en-GB" sz="700" b="1"/>
                        <a:t>rain once every two to three years.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Temperate are </a:t>
                      </a:r>
                      <a:r>
                        <a:rPr lang="en-GB" sz="700" b="1"/>
                        <a:t>hot in the day </a:t>
                      </a:r>
                      <a:r>
                        <a:rPr lang="en-GB" sz="700"/>
                        <a:t>(45 °C) but are </a:t>
                      </a:r>
                      <a:r>
                        <a:rPr lang="en-GB" sz="700" b="1"/>
                        <a:t>cold at night </a:t>
                      </a:r>
                      <a:r>
                        <a:rPr lang="en-GB" sz="700"/>
                        <a:t>due to little cloud cover (5 °C).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In winter, deserts can sometimes receive occasional frost and snow.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1" name="Google Shape;131;p14"/>
          <p:cNvPicPr preferRelativeResize="0"/>
          <p:nvPr/>
        </p:nvPicPr>
        <p:blipFill rotWithShape="1">
          <a:blip r:embed="rId5">
            <a:alphaModFix/>
          </a:blip>
          <a:srcRect l="4970" t="20429" r="5909" b="6861"/>
          <a:stretch/>
        </p:blipFill>
        <p:spPr>
          <a:xfrm>
            <a:off x="8401557" y="1578901"/>
            <a:ext cx="1463913" cy="102894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graphicFrame>
        <p:nvGraphicFramePr>
          <p:cNvPr id="132" name="Google Shape;132;p14"/>
          <p:cNvGraphicFramePr/>
          <p:nvPr/>
        </p:nvGraphicFramePr>
        <p:xfrm>
          <a:off x="4987692" y="1566195"/>
          <a:ext cx="1281275" cy="104750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128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Hot Deserts inhabitants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- People often live in large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open tents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to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keep cool.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- Food is often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cooked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 slowly in the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warm sandy soil.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-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Head scarves 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are worn by men to provide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protection from the Sun.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3" name="Google Shape;133;p14"/>
          <p:cNvGraphicFramePr/>
          <p:nvPr/>
        </p:nvGraphicFramePr>
        <p:xfrm>
          <a:off x="6446235" y="2634253"/>
          <a:ext cx="2315625" cy="112779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4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5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Adaptations to the desert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Cactus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Large roots </a:t>
                      </a:r>
                      <a:r>
                        <a:rPr lang="en-GB" sz="700"/>
                        <a:t>to absorb water soon after rainfall.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Needles</a:t>
                      </a:r>
                      <a:r>
                        <a:rPr lang="en-GB" sz="700"/>
                        <a:t> instead of leaves to reduce surface area and therefore </a:t>
                      </a:r>
                      <a:r>
                        <a:rPr lang="en-GB" sz="700" b="1"/>
                        <a:t>transpiration</a:t>
                      </a:r>
                      <a:r>
                        <a:rPr lang="en-GB" sz="700"/>
                        <a:t>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/>
                        <a:t>Camels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/>
                        <a:t>Hump for storing </a:t>
                      </a:r>
                      <a:r>
                        <a:rPr lang="en-GB" sz="700" b="1"/>
                        <a:t>fat (NOT water).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Wide feet </a:t>
                      </a:r>
                      <a:r>
                        <a:rPr lang="en-GB" sz="700"/>
                        <a:t>for walking on sand.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/>
                        <a:t>Long eyelashes </a:t>
                      </a:r>
                      <a:r>
                        <a:rPr lang="en-GB" sz="700"/>
                        <a:t>to protect from sand.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4" name="Google Shape;134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82322" y="2634253"/>
            <a:ext cx="1402575" cy="112776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graphicFrame>
        <p:nvGraphicFramePr>
          <p:cNvPr id="135" name="Google Shape;135;p14"/>
          <p:cNvGraphicFramePr/>
          <p:nvPr/>
        </p:nvGraphicFramePr>
        <p:xfrm>
          <a:off x="8761863" y="2632926"/>
          <a:ext cx="1094800" cy="111053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109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Desert Interdependence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Different parts of the hot desert ecosystem </a:t>
                      </a: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are closely linked together and depend on each other</a:t>
                      </a: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, especially in a such a harsh environment. 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" name="Google Shape;136;p14"/>
          <p:cNvGraphicFramePr/>
          <p:nvPr/>
        </p:nvGraphicFramePr>
        <p:xfrm>
          <a:off x="4952998" y="3779996"/>
          <a:ext cx="4888850" cy="137163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244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525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Opportunities and challenges in the Hot desert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Opportunities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solidFill>
                            <a:schemeClr val="dk1"/>
                          </a:solidFill>
                        </a:rPr>
                        <a:t>Challenges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8D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525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8761D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rgbClr val="38761D"/>
                          </a:solidFill>
                        </a:rPr>
                        <a:t>There are valuable minerals for industries and construction. 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8761D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rgbClr val="38761D"/>
                          </a:solidFill>
                        </a:rPr>
                        <a:t>Energy resources such as coal and oil can be found in the Thar desert. 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8761D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rgbClr val="38761D"/>
                          </a:solidFill>
                        </a:rPr>
                        <a:t>Great opportunities for renewable energy such as solar power at Bhaleri. 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8761D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rgbClr val="38761D"/>
                          </a:solidFill>
                        </a:rPr>
                        <a:t>Thar desert has attracted tourists, especially during festivals. 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The extreme heat makes it difficult to work outside for very long.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High evaporation rates from irrigation canals and farmland.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Water supplies are limited, creating problems for the increasing number of people moving into area.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>
                          <a:solidFill>
                            <a:srgbClr val="FF0000"/>
                          </a:solidFill>
                        </a:rPr>
                        <a:t>Access through the desert is tricky as roads are difficult to build and maintain. 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7" name="Google Shape;137;p14"/>
          <p:cNvGraphicFramePr/>
          <p:nvPr/>
        </p:nvGraphicFramePr>
        <p:xfrm>
          <a:off x="4952996" y="5144238"/>
          <a:ext cx="3231750" cy="1681700"/>
        </p:xfrm>
        <a:graphic>
          <a:graphicData uri="http://schemas.openxmlformats.org/drawingml/2006/table">
            <a:tbl>
              <a:tblPr firstRow="1" bandRow="1">
                <a:noFill/>
                <a:tableStyleId>{D70F269D-C3BE-4DEE-AE29-79E137AA1097}</a:tableStyleId>
              </a:tblPr>
              <a:tblGrid>
                <a:gridCol w="161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425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Causes of Desertification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rgbClr val="002060"/>
                          </a:solidFill>
                        </a:rPr>
                        <a:t>Desertification means the turning of semi-arid areas (or drylands) into deserts. </a:t>
                      </a:r>
                      <a:endParaRPr/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Climate Change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Reduce rainfall and rising temperatures have meant less water for plants.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Fuel Wood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People rely on wood for fuel. This removal of trees causes the soil to be exposed.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Overgrazing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Too many animals mean plants are eaten faster than they can grow back. Causing soil erosion.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Over-Cultivation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If crops are grown in the same areas too often, nutrients in the soil will be used up causing soil erosion.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b="1">
                          <a:solidFill>
                            <a:schemeClr val="dk1"/>
                          </a:solidFill>
                        </a:rPr>
                        <a:t>Population Growth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</a:rPr>
                        <a:t>A growing population puts pressure on the land leading to more deforestation, overgrazing and over-cultivation.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8" name="Google Shape;138;p14"/>
          <p:cNvGraphicFramePr/>
          <p:nvPr/>
        </p:nvGraphicFramePr>
        <p:xfrm>
          <a:off x="8214038" y="5144238"/>
          <a:ext cx="1642625" cy="1676420"/>
        </p:xfrm>
        <a:graphic>
          <a:graphicData uri="http://schemas.openxmlformats.org/drawingml/2006/table">
            <a:tbl>
              <a:tblPr firstRow="1" bandRow="1">
                <a:noFill/>
                <a:tableStyleId>{36559A58-65FF-4640-A021-50CF1A4CFBB8}</a:tableStyleId>
              </a:tblPr>
              <a:tblGrid>
                <a:gridCol w="164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i="0">
                          <a:solidFill>
                            <a:schemeClr val="dk1"/>
                          </a:solidFill>
                        </a:rPr>
                        <a:t>Strategies to reduce Desertification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6650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Water management - </a:t>
                      </a:r>
                      <a:r>
                        <a:rPr lang="en-GB" sz="7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grow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 crops that don’t need much water. </a:t>
                      </a:r>
                      <a:endParaRPr sz="700" i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Tree Planting -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trees can act as windbreakers to protect the soil from wind and soil erosion.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Soil Management -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leaving areas of land to rest and recover lost nutrients. 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Char char="•"/>
                      </a:pPr>
                      <a:r>
                        <a:rPr lang="en-GB" sz="700" b="1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Technology</a:t>
                      </a:r>
                      <a:r>
                        <a:rPr lang="en-GB" sz="70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using less expensive, sustainable materials for people to maintain. i.e. sand fences, terraces to stabilise soil and solar cookers to reduce deforestation. 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9" name="Google Shape;139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91156" y="3973690"/>
            <a:ext cx="332524" cy="315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686167">
            <a:off x="9414983" y="64307"/>
            <a:ext cx="435482" cy="29024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1" name="Google Shape;141;p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661140">
            <a:off x="9099888" y="74318"/>
            <a:ext cx="405154" cy="26913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2" name="Google Shape;142;p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112182" y="1498373"/>
            <a:ext cx="342162" cy="342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055087" y="1741650"/>
            <a:ext cx="338359" cy="292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585321" y="1768569"/>
            <a:ext cx="307011" cy="217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137094" y="2848100"/>
            <a:ext cx="258059" cy="330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137095" y="4018575"/>
            <a:ext cx="256352" cy="279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 rot="605038">
            <a:off x="4538444" y="2830219"/>
            <a:ext cx="445919" cy="334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4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506247" y="3985238"/>
            <a:ext cx="365760" cy="333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4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568804" y="4891005"/>
            <a:ext cx="332524" cy="332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4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607631" y="5620238"/>
            <a:ext cx="264376" cy="341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4"/>
          <p:cNvPicPr preferRelativeResize="0"/>
          <p:nvPr/>
        </p:nvPicPr>
        <p:blipFill rotWithShape="1">
          <a:blip r:embed="rId19">
            <a:alphaModFix/>
          </a:blip>
          <a:srcRect b="2141"/>
          <a:stretch/>
        </p:blipFill>
        <p:spPr>
          <a:xfrm>
            <a:off x="8586238" y="3551459"/>
            <a:ext cx="409886" cy="338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4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7840092" y="5126255"/>
            <a:ext cx="387937" cy="386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2375</Words>
  <Application>Microsoft Office PowerPoint</Application>
  <PresentationFormat>A4 Paper (210x297 mm)</PresentationFormat>
  <Paragraphs>239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Longrigg</dc:creator>
  <cp:lastModifiedBy>Sarah Price</cp:lastModifiedBy>
  <cp:revision>2</cp:revision>
  <dcterms:modified xsi:type="dcterms:W3CDTF">2024-01-02T13:15:25Z</dcterms:modified>
</cp:coreProperties>
</file>