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57" r:id="rId4"/>
    <p:sldId id="260" r:id="rId5"/>
    <p:sldId id="262" r:id="rId6"/>
    <p:sldId id="263" r:id="rId7"/>
    <p:sldId id="276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C391A-614B-467E-BD4E-91357F79D82E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F184F-DFA5-4C9C-9D18-EFD718FBD2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53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1DAC3-98FF-45C2-88BF-29A2865B449D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259C8-E88C-4394-869D-2590FF800E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70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259C8-E88C-4394-869D-2590FF800E4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89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FC5D9E-9DC5-4549-8BC0-C652F64F56CA}" type="datetimeFigureOut">
              <a:rPr lang="en-GB" smtClean="0"/>
              <a:t>03/10/2017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3EB8F7-9158-4F7C-8ECF-176713D3DD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5D9E-9DC5-4549-8BC0-C652F64F56CA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B8F7-9158-4F7C-8ECF-176713D3DD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5D9E-9DC5-4549-8BC0-C652F64F56CA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B8F7-9158-4F7C-8ECF-176713D3DD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5D9E-9DC5-4549-8BC0-C652F64F56CA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B8F7-9158-4F7C-8ECF-176713D3DD1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7" descr="transparentblacktext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05" y="5949280"/>
            <a:ext cx="2160240" cy="1008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5D9E-9DC5-4549-8BC0-C652F64F56CA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B8F7-9158-4F7C-8ECF-176713D3DD1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5D9E-9DC5-4549-8BC0-C652F64F56CA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B8F7-9158-4F7C-8ECF-176713D3DD1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5D9E-9DC5-4549-8BC0-C652F64F56CA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B8F7-9158-4F7C-8ECF-176713D3DD1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5D9E-9DC5-4549-8BC0-C652F64F56CA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B8F7-9158-4F7C-8ECF-176713D3DD1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5D9E-9DC5-4549-8BC0-C652F64F56CA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B8F7-9158-4F7C-8ECF-176713D3DD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0FC5D9E-9DC5-4549-8BC0-C652F64F56CA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EB8F7-9158-4F7C-8ECF-176713D3DD1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FC5D9E-9DC5-4549-8BC0-C652F64F56CA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3EB8F7-9158-4F7C-8ECF-176713D3DD1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FC5D9E-9DC5-4549-8BC0-C652F64F56CA}" type="datetimeFigureOut">
              <a:rPr lang="en-GB" smtClean="0"/>
              <a:t>03/10/2017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3EB8F7-9158-4F7C-8ECF-176713D3DD1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752601"/>
            <a:ext cx="8280920" cy="146037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Attainment 8 &amp; Progress 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smtClean="0"/>
              <a:t>Mr Avoth – PVT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50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/>
              <a:t>The headline measures which will appear in the performance tables will be: </a:t>
            </a:r>
            <a:endParaRPr lang="en-GB" dirty="0" smtClean="0"/>
          </a:p>
          <a:p>
            <a:pPr marL="109728" indent="0">
              <a:buNone/>
            </a:pPr>
            <a:endParaRPr lang="en-GB" sz="1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Attainment </a:t>
            </a:r>
            <a:r>
              <a:rPr lang="en-GB" sz="2000" dirty="0"/>
              <a:t>across the same 8 qualifications </a:t>
            </a:r>
            <a:endParaRPr lang="en-GB" sz="2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/>
              <a:t>Progress across 8 qualifications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Percentage </a:t>
            </a:r>
            <a:r>
              <a:rPr lang="en-GB" sz="2000" dirty="0"/>
              <a:t>of pupils achieving the threshold in English and mathematics (currently a C grade, grade 5 when new GCSEs in English and mathematics are first reported in performance tables in 2017) </a:t>
            </a:r>
            <a:endParaRPr lang="en-GB" sz="2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GB" sz="1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/>
              <a:t>Percentage </a:t>
            </a:r>
            <a:r>
              <a:rPr lang="en-GB" sz="2000" dirty="0"/>
              <a:t>of pupils achieving the English Baccalaureate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Performance tables in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14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sz="4800" dirty="0"/>
              <a:t>Attainment 8 </a:t>
            </a:r>
            <a:endParaRPr lang="en-GB" sz="4800" dirty="0" smtClean="0"/>
          </a:p>
          <a:p>
            <a:r>
              <a:rPr lang="en-GB" dirty="0" smtClean="0"/>
              <a:t>will </a:t>
            </a:r>
            <a:r>
              <a:rPr lang="en-GB" dirty="0"/>
              <a:t>measure the achievement of a pupil across 8 qualifications including mathematics (double weighted) and English (double weighted), 3 further qualifications that count in the English Baccalaureate (</a:t>
            </a:r>
            <a:r>
              <a:rPr lang="en-GB" dirty="0" err="1"/>
              <a:t>EBacc</a:t>
            </a:r>
            <a:r>
              <a:rPr lang="en-GB" dirty="0"/>
              <a:t>) measure and 3 further qualifications that can be GCSE qualifications (including </a:t>
            </a:r>
            <a:r>
              <a:rPr lang="en-GB" dirty="0" err="1"/>
              <a:t>EBacc</a:t>
            </a:r>
            <a:r>
              <a:rPr lang="en-GB" dirty="0"/>
              <a:t> subjects) or any other non-GCSE qualifications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Attainment 8 &amp; Progress 8</a:t>
            </a:r>
          </a:p>
        </p:txBody>
      </p:sp>
    </p:spTree>
    <p:extLst>
      <p:ext uri="{BB962C8B-B14F-4D97-AF65-F5344CB8AC3E}">
        <p14:creationId xmlns:p14="http://schemas.microsoft.com/office/powerpoint/2010/main" val="12298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In </a:t>
            </a:r>
            <a:r>
              <a:rPr lang="en-GB" dirty="0" smtClean="0"/>
              <a:t>2016, </a:t>
            </a:r>
            <a:r>
              <a:rPr lang="en-GB" dirty="0"/>
              <a:t>a school will be below the floor standard if its Progress 8 score is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below -0.5</a:t>
            </a:r>
            <a:r>
              <a:rPr lang="en-GB" dirty="0"/>
              <a:t>, and the upper band of the 95% confidence interval is below zero. If a school’s performance falls below this floor standard,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then the school may come under scrutiny through inspection. 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Schools </a:t>
            </a:r>
            <a:r>
              <a:rPr lang="en-GB" dirty="0"/>
              <a:t>in which pupils make on average one grade more progress than the national average (a Progress 8 score of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+1.0 or above) will be exempt from routine inspections by Ofsted in the calendar year following the publication of the final performance tables.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“Floor” standard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44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Attainment 8 – “Buckets”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734377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12079" y="3930729"/>
            <a:ext cx="22520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Biology, Chemistry, Physics, </a:t>
            </a:r>
          </a:p>
          <a:p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French, Spanish, History, Geography, </a:t>
            </a:r>
            <a:r>
              <a:rPr lang="en-GB" sz="1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Computer Science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3676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We pride ourselves on giving our students: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A free choice </a:t>
            </a:r>
          </a:p>
          <a:p>
            <a:r>
              <a:rPr lang="en-GB" dirty="0" smtClean="0"/>
              <a:t>A broad, balanced offer. Not just a focus on an academic curriculum but wanting to create Global citizens who ASPIRE </a:t>
            </a:r>
          </a:p>
          <a:p>
            <a:endParaRPr lang="en-GB" dirty="0"/>
          </a:p>
          <a:p>
            <a:pPr marL="109728" indent="0">
              <a:buNone/>
            </a:pPr>
            <a:r>
              <a:rPr lang="en-GB" dirty="0" smtClean="0"/>
              <a:t>However, the </a:t>
            </a:r>
            <a:r>
              <a:rPr lang="en-GB" dirty="0"/>
              <a:t>introduction of Progress 8 &amp; Attainment 8 Floor </a:t>
            </a:r>
            <a:r>
              <a:rPr lang="en-GB" dirty="0" smtClean="0"/>
              <a:t>Standards means; 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Ebacc</a:t>
            </a:r>
            <a:r>
              <a:rPr lang="en-GB" dirty="0" smtClean="0"/>
              <a:t> v ethos	&amp; our students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66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more coordinated approach to our curriculum offer is needed</a:t>
            </a:r>
          </a:p>
          <a:p>
            <a:pPr marL="109728" indent="0">
              <a:buNone/>
            </a:pPr>
            <a:r>
              <a:rPr lang="en-GB" dirty="0"/>
              <a:t>o</a:t>
            </a:r>
            <a:r>
              <a:rPr lang="en-GB" dirty="0" smtClean="0"/>
              <a:t>r</a:t>
            </a:r>
          </a:p>
          <a:p>
            <a:r>
              <a:rPr lang="en-GB" dirty="0" smtClean="0"/>
              <a:t>We risk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the school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coming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under scrutiny through inspection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Ebacc</a:t>
            </a:r>
            <a:r>
              <a:rPr lang="en-GB" dirty="0" smtClean="0"/>
              <a:t> </a:t>
            </a:r>
            <a:r>
              <a:rPr lang="en-GB" dirty="0"/>
              <a:t>v ethos	&amp; our students</a:t>
            </a:r>
          </a:p>
        </p:txBody>
      </p:sp>
    </p:spTree>
    <p:extLst>
      <p:ext uri="{BB962C8B-B14F-4D97-AF65-F5344CB8AC3E}">
        <p14:creationId xmlns:p14="http://schemas.microsoft.com/office/powerpoint/2010/main" val="624388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1226</TotalTime>
  <Words>341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Attainment 8 &amp; Progress 8</vt:lpstr>
      <vt:lpstr>Performance tables in 2017</vt:lpstr>
      <vt:lpstr>Attainment 8 &amp; Progress 8</vt:lpstr>
      <vt:lpstr>The “Floor” standard</vt:lpstr>
      <vt:lpstr>Attainment 8 – “Buckets”</vt:lpstr>
      <vt:lpstr>Ebacc v ethos &amp; our students</vt:lpstr>
      <vt:lpstr>Ebacc v ethos &amp; our students</vt:lpstr>
    </vt:vector>
  </TitlesOfParts>
  <Company>The Bourne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changes to KS3 assessment and intervention</dc:title>
  <dc:creator>mavoth</dc:creator>
  <cp:lastModifiedBy>Mark Avoth</cp:lastModifiedBy>
  <cp:revision>44</cp:revision>
  <cp:lastPrinted>2016-02-01T15:46:13Z</cp:lastPrinted>
  <dcterms:created xsi:type="dcterms:W3CDTF">2015-06-29T17:28:45Z</dcterms:created>
  <dcterms:modified xsi:type="dcterms:W3CDTF">2017-10-03T06:21:37Z</dcterms:modified>
</cp:coreProperties>
</file>