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6196"/>
    <a:srgbClr val="CC6600"/>
    <a:srgbClr val="EE6E50"/>
    <a:srgbClr val="D867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69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1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84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07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66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09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8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50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0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91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14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87A0D-26EE-4877-9564-2F031781F867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8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jp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96332" y="3776234"/>
            <a:ext cx="4583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Physical Landscapes in the UK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200232"/>
              </p:ext>
            </p:extLst>
          </p:nvPr>
        </p:nvGraphicFramePr>
        <p:xfrm>
          <a:off x="0" y="0"/>
          <a:ext cx="909810" cy="205649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38138">
                  <a:extLst>
                    <a:ext uri="{9D8B030D-6E8A-4147-A177-3AD203B41FA5}">
                      <a16:colId xmlns:a16="http://schemas.microsoft.com/office/drawing/2014/main" val="3895076131"/>
                    </a:ext>
                  </a:extLst>
                </a:gridCol>
                <a:gridCol w="271672">
                  <a:extLst>
                    <a:ext uri="{9D8B030D-6E8A-4147-A177-3AD203B41FA5}">
                      <a16:colId xmlns:a16="http://schemas.microsoft.com/office/drawing/2014/main" val="2021761812"/>
                    </a:ext>
                  </a:extLst>
                </a:gridCol>
              </a:tblGrid>
              <a:tr h="226700">
                <a:tc gridSpan="2">
                  <a:txBody>
                    <a:bodyPr/>
                    <a:lstStyle/>
                    <a:p>
                      <a:r>
                        <a:rPr lang="en-GB" sz="800" dirty="0"/>
                        <a:t>Relief of the UK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688637"/>
                  </a:ext>
                </a:extLst>
              </a:tr>
              <a:tr h="874416">
                <a:tc gridSpan="2">
                  <a:txBody>
                    <a:bodyPr/>
                    <a:lstStyle/>
                    <a:p>
                      <a:r>
                        <a:rPr lang="en-GB" sz="800" dirty="0"/>
                        <a:t>Relief</a:t>
                      </a:r>
                      <a:r>
                        <a:rPr lang="en-GB" sz="800" baseline="0" dirty="0"/>
                        <a:t> of the UK can </a:t>
                      </a:r>
                      <a:r>
                        <a:rPr lang="en-GB" sz="800" baseline="0"/>
                        <a:t>be divided </a:t>
                      </a:r>
                      <a:r>
                        <a:rPr lang="en-GB" sz="800" baseline="0" dirty="0"/>
                        <a:t>into uplands and lowlands. Each have their own characteristics. </a:t>
                      </a:r>
                      <a:endParaRPr lang="en-GB" sz="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52494"/>
                  </a:ext>
                </a:extLst>
              </a:tr>
              <a:tr h="210507">
                <a:tc gridSpan="2">
                  <a:txBody>
                    <a:bodyPr/>
                    <a:lstStyle/>
                    <a:p>
                      <a:r>
                        <a:rPr lang="en-GB" sz="700" b="1" dirty="0"/>
                        <a:t>Key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836374"/>
                  </a:ext>
                </a:extLst>
              </a:tr>
              <a:tr h="124145">
                <a:tc rowSpan="3">
                  <a:txBody>
                    <a:bodyPr/>
                    <a:lstStyle/>
                    <a:p>
                      <a:r>
                        <a:rPr lang="en-GB" sz="700" b="1" dirty="0"/>
                        <a:t>Lowlands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644485"/>
                  </a:ext>
                </a:extLst>
              </a:tr>
              <a:tr h="12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688979"/>
                  </a:ext>
                </a:extLst>
              </a:tr>
              <a:tr h="12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992270"/>
                  </a:ext>
                </a:extLst>
              </a:tr>
              <a:tr h="124145">
                <a:tc rowSpan="3">
                  <a:txBody>
                    <a:bodyPr/>
                    <a:lstStyle/>
                    <a:p>
                      <a:r>
                        <a:rPr lang="en-GB" sz="700" b="1" dirty="0"/>
                        <a:t>Uplands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974920"/>
                  </a:ext>
                </a:extLst>
              </a:tr>
              <a:tr h="12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677241"/>
                  </a:ext>
                </a:extLst>
              </a:tr>
              <a:tr h="12414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627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941013"/>
              </p:ext>
            </p:extLst>
          </p:nvPr>
        </p:nvGraphicFramePr>
        <p:xfrm>
          <a:off x="2861260" y="4303444"/>
          <a:ext cx="4762284" cy="10007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3714">
                  <a:extLst>
                    <a:ext uri="{9D8B030D-6E8A-4147-A177-3AD203B41FA5}">
                      <a16:colId xmlns:a16="http://schemas.microsoft.com/office/drawing/2014/main" val="3577825765"/>
                    </a:ext>
                  </a:extLst>
                </a:gridCol>
                <a:gridCol w="793714">
                  <a:extLst>
                    <a:ext uri="{9D8B030D-6E8A-4147-A177-3AD203B41FA5}">
                      <a16:colId xmlns:a16="http://schemas.microsoft.com/office/drawing/2014/main" val="932983946"/>
                    </a:ext>
                  </a:extLst>
                </a:gridCol>
                <a:gridCol w="793714">
                  <a:extLst>
                    <a:ext uri="{9D8B030D-6E8A-4147-A177-3AD203B41FA5}">
                      <a16:colId xmlns:a16="http://schemas.microsoft.com/office/drawing/2014/main" val="463692365"/>
                    </a:ext>
                  </a:extLst>
                </a:gridCol>
                <a:gridCol w="793714">
                  <a:extLst>
                    <a:ext uri="{9D8B030D-6E8A-4147-A177-3AD203B41FA5}">
                      <a16:colId xmlns:a16="http://schemas.microsoft.com/office/drawing/2014/main" val="2739382953"/>
                    </a:ext>
                  </a:extLst>
                </a:gridCol>
                <a:gridCol w="793714">
                  <a:extLst>
                    <a:ext uri="{9D8B030D-6E8A-4147-A177-3AD203B41FA5}">
                      <a16:colId xmlns:a16="http://schemas.microsoft.com/office/drawing/2014/main" val="1844929552"/>
                    </a:ext>
                  </a:extLst>
                </a:gridCol>
                <a:gridCol w="793714">
                  <a:extLst>
                    <a:ext uri="{9D8B030D-6E8A-4147-A177-3AD203B41FA5}">
                      <a16:colId xmlns:a16="http://schemas.microsoft.com/office/drawing/2014/main" val="2034912748"/>
                    </a:ext>
                  </a:extLst>
                </a:gridCol>
              </a:tblGrid>
              <a:tr h="196136">
                <a:tc gridSpan="6"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Mechanical Weathering Example: Freeze-thaw weathering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666500"/>
                  </a:ext>
                </a:extLst>
              </a:tr>
              <a:tr h="787401"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/>
                        <a:t>Stage One</a:t>
                      </a:r>
                      <a:r>
                        <a:rPr lang="en-GB" sz="800" b="1" baseline="0" dirty="0"/>
                        <a:t> </a:t>
                      </a:r>
                    </a:p>
                    <a:p>
                      <a:pPr algn="l"/>
                      <a:endParaRPr lang="en-GB" sz="500" dirty="0"/>
                    </a:p>
                    <a:p>
                      <a:pPr algn="l"/>
                      <a:r>
                        <a:rPr lang="en-GB" sz="700" dirty="0"/>
                        <a:t>Water seeps into</a:t>
                      </a:r>
                      <a:r>
                        <a:rPr lang="en-GB" sz="700" baseline="0" dirty="0"/>
                        <a:t> cracks and fractures in the rock. 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/>
                        <a:t>Stage Two</a:t>
                      </a:r>
                      <a:r>
                        <a:rPr lang="en-GB" sz="800" b="1" baseline="0" dirty="0"/>
                        <a:t> </a:t>
                      </a:r>
                      <a:endParaRPr lang="en-GB" sz="500" dirty="0"/>
                    </a:p>
                    <a:p>
                      <a:pPr algn="l"/>
                      <a:r>
                        <a:rPr lang="en-GB" sz="700" dirty="0"/>
                        <a:t>When</a:t>
                      </a:r>
                      <a:r>
                        <a:rPr lang="en-GB" sz="700" baseline="0" dirty="0"/>
                        <a:t> the water freezes, it expands about 9%. This wedges apart the rock</a:t>
                      </a:r>
                      <a:r>
                        <a:rPr lang="en-GB" sz="800" baseline="0" dirty="0"/>
                        <a:t>.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/>
                        <a:t>Stage Three</a:t>
                      </a:r>
                    </a:p>
                    <a:p>
                      <a:pPr algn="l"/>
                      <a:endParaRPr lang="en-GB" sz="500" dirty="0"/>
                    </a:p>
                    <a:p>
                      <a:pPr algn="l"/>
                      <a:r>
                        <a:rPr lang="en-GB" sz="700" dirty="0"/>
                        <a:t>With repeated freeze-thaw cycles,</a:t>
                      </a:r>
                      <a:r>
                        <a:rPr lang="en-GB" sz="700" baseline="0" dirty="0"/>
                        <a:t> the rock breaks off.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170844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4" b="7471"/>
          <a:stretch/>
        </p:blipFill>
        <p:spPr>
          <a:xfrm>
            <a:off x="944033" y="14472"/>
            <a:ext cx="1677033" cy="2023946"/>
          </a:xfrm>
          <a:prstGeom prst="rect">
            <a:avLst/>
          </a:prstGeom>
          <a:ln>
            <a:noFill/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" t="9688" r="66506" b="34813"/>
          <a:stretch/>
        </p:blipFill>
        <p:spPr>
          <a:xfrm>
            <a:off x="3740181" y="4528526"/>
            <a:ext cx="655551" cy="74037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88" t="10414" r="34366" b="33870"/>
          <a:stretch/>
        </p:blipFill>
        <p:spPr>
          <a:xfrm>
            <a:off x="5306395" y="4566457"/>
            <a:ext cx="637973" cy="72052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68" t="9833" r="1457" b="32793"/>
          <a:stretch/>
        </p:blipFill>
        <p:spPr>
          <a:xfrm>
            <a:off x="6856804" y="4528526"/>
            <a:ext cx="651244" cy="78763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39799" y="14471"/>
            <a:ext cx="701379" cy="1077218"/>
          </a:xfrm>
          <a:prstGeom prst="wedgeRectCallout">
            <a:avLst>
              <a:gd name="adj1" fmla="val -72692"/>
              <a:gd name="adj2" fmla="val 21505"/>
            </a:avLst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ysClr val="windowText" lastClr="000000"/>
                </a:solidFill>
              </a:rPr>
              <a:t>Areas +600m: Peaks and ridges cold, misty and snow</a:t>
            </a:r>
            <a:r>
              <a:rPr lang="en-GB" sz="800" b="1" dirty="0"/>
              <a:t> common.</a:t>
            </a:r>
          </a:p>
          <a:p>
            <a:r>
              <a:rPr lang="en-GB" sz="800" b="1" dirty="0">
                <a:solidFill>
                  <a:sysClr val="windowText" lastClr="000000"/>
                </a:solidFill>
              </a:rPr>
              <a:t>i.e. Scotland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41923" y="1084310"/>
            <a:ext cx="701379" cy="954107"/>
          </a:xfrm>
          <a:prstGeom prst="wedgeRectCallout">
            <a:avLst>
              <a:gd name="adj1" fmla="val -71087"/>
              <a:gd name="adj2" fmla="val -5474"/>
            </a:avLst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ysClr val="windowText" lastClr="000000"/>
                </a:solidFill>
              </a:rPr>
              <a:t>Areas -200m: Flat or rolling hills. Warmer weather. </a:t>
            </a:r>
          </a:p>
          <a:p>
            <a:r>
              <a:rPr lang="en-GB" sz="800" b="1" dirty="0">
                <a:solidFill>
                  <a:sysClr val="windowText" lastClr="000000"/>
                </a:solidFill>
              </a:rPr>
              <a:t>i.e. Fens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08727"/>
              </p:ext>
            </p:extLst>
          </p:nvPr>
        </p:nvGraphicFramePr>
        <p:xfrm>
          <a:off x="3368843" y="-5292"/>
          <a:ext cx="2117558" cy="20626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9559">
                  <a:extLst>
                    <a:ext uri="{9D8B030D-6E8A-4147-A177-3AD203B41FA5}">
                      <a16:colId xmlns:a16="http://schemas.microsoft.com/office/drawing/2014/main" val="225023838"/>
                    </a:ext>
                  </a:extLst>
                </a:gridCol>
                <a:gridCol w="1467999">
                  <a:extLst>
                    <a:ext uri="{9D8B030D-6E8A-4147-A177-3AD203B41FA5}">
                      <a16:colId xmlns:a16="http://schemas.microsoft.com/office/drawing/2014/main" val="3203318287"/>
                    </a:ext>
                  </a:extLst>
                </a:gridCol>
              </a:tblGrid>
              <a:tr h="21877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Types of Erosion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780912"/>
                  </a:ext>
                </a:extLst>
              </a:tr>
              <a:tr h="343782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The break down and transport of rocks – smooth, round and sorted.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599503"/>
                  </a:ext>
                </a:extLst>
              </a:tr>
              <a:tr h="343782">
                <a:tc>
                  <a:txBody>
                    <a:bodyPr/>
                    <a:lstStyle/>
                    <a:p>
                      <a:r>
                        <a:rPr lang="en-GB" sz="800" b="1" dirty="0"/>
                        <a:t>Attrition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Rocks that</a:t>
                      </a:r>
                      <a:r>
                        <a:rPr lang="en-GB" sz="800" baseline="0" dirty="0"/>
                        <a:t> bash together to become smooth/smaller.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50743"/>
                  </a:ext>
                </a:extLst>
              </a:tr>
              <a:tr h="343782">
                <a:tc>
                  <a:txBody>
                    <a:bodyPr/>
                    <a:lstStyle/>
                    <a:p>
                      <a:r>
                        <a:rPr lang="en-GB" sz="800" b="1" dirty="0"/>
                        <a:t>Solution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A</a:t>
                      </a:r>
                      <a:r>
                        <a:rPr lang="en-GB" sz="800" baseline="0" dirty="0"/>
                        <a:t> chemical reaction that dissolves rocks.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234103"/>
                  </a:ext>
                </a:extLst>
              </a:tr>
              <a:tr h="343782">
                <a:tc>
                  <a:txBody>
                    <a:bodyPr/>
                    <a:lstStyle/>
                    <a:p>
                      <a:r>
                        <a:rPr lang="en-GB" sz="800" b="1" dirty="0"/>
                        <a:t>Abrasion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Rocks hurled at the base of a cliff</a:t>
                      </a:r>
                      <a:r>
                        <a:rPr lang="en-GB" sz="800" baseline="0" dirty="0"/>
                        <a:t> to break pieces apart. 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566616"/>
                  </a:ext>
                </a:extLst>
              </a:tr>
              <a:tr h="468793">
                <a:tc>
                  <a:txBody>
                    <a:bodyPr/>
                    <a:lstStyle/>
                    <a:p>
                      <a:r>
                        <a:rPr lang="en-GB" sz="800" b="1" dirty="0"/>
                        <a:t>Hydraulic Action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Water enters</a:t>
                      </a:r>
                      <a:r>
                        <a:rPr lang="en-GB" sz="800" baseline="0" dirty="0"/>
                        <a:t> cracks in the cliff, air compresses, causing the crack to expand.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289413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784757"/>
              </p:ext>
            </p:extLst>
          </p:nvPr>
        </p:nvGraphicFramePr>
        <p:xfrm>
          <a:off x="5518900" y="-1"/>
          <a:ext cx="2083379" cy="20564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4858">
                  <a:extLst>
                    <a:ext uri="{9D8B030D-6E8A-4147-A177-3AD203B41FA5}">
                      <a16:colId xmlns:a16="http://schemas.microsoft.com/office/drawing/2014/main" val="225023838"/>
                    </a:ext>
                  </a:extLst>
                </a:gridCol>
                <a:gridCol w="1418521">
                  <a:extLst>
                    <a:ext uri="{9D8B030D-6E8A-4147-A177-3AD203B41FA5}">
                      <a16:colId xmlns:a16="http://schemas.microsoft.com/office/drawing/2014/main" val="3203318287"/>
                    </a:ext>
                  </a:extLst>
                </a:gridCol>
              </a:tblGrid>
              <a:tr h="218112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Types of Transportation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780912"/>
                  </a:ext>
                </a:extLst>
              </a:tr>
              <a:tr h="342749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A</a:t>
                      </a:r>
                      <a:r>
                        <a:rPr lang="en-GB" sz="800" b="1" baseline="0" dirty="0"/>
                        <a:t> n</a:t>
                      </a:r>
                      <a:r>
                        <a:rPr lang="en-GB" sz="800" b="1" dirty="0"/>
                        <a:t>atural</a:t>
                      </a:r>
                      <a:r>
                        <a:rPr lang="en-GB" sz="800" b="1" baseline="0" dirty="0"/>
                        <a:t> process by which eroded material is carried/transported. </a:t>
                      </a:r>
                      <a:endParaRPr lang="en-GB" sz="8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599503"/>
                  </a:ext>
                </a:extLst>
              </a:tr>
              <a:tr h="342749">
                <a:tc>
                  <a:txBody>
                    <a:bodyPr/>
                    <a:lstStyle/>
                    <a:p>
                      <a:r>
                        <a:rPr lang="en-GB" sz="800" b="1" dirty="0"/>
                        <a:t>Solution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Minerals dissolve in water and are carried along.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50743"/>
                  </a:ext>
                </a:extLst>
              </a:tr>
              <a:tr h="342749">
                <a:tc>
                  <a:txBody>
                    <a:bodyPr/>
                    <a:lstStyle/>
                    <a:p>
                      <a:r>
                        <a:rPr lang="en-GB" sz="800" b="1" dirty="0"/>
                        <a:t>Suspension 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Sediment is carried along in the flow of the water.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234103"/>
                  </a:ext>
                </a:extLst>
              </a:tr>
              <a:tr h="342749">
                <a:tc>
                  <a:txBody>
                    <a:bodyPr/>
                    <a:lstStyle/>
                    <a:p>
                      <a:r>
                        <a:rPr lang="en-GB" sz="800" b="1" dirty="0"/>
                        <a:t>Saltation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Pebbles that</a:t>
                      </a:r>
                      <a:r>
                        <a:rPr lang="en-GB" sz="800" baseline="0" dirty="0"/>
                        <a:t> bounce along the sea/river bed.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566616"/>
                  </a:ext>
                </a:extLst>
              </a:tr>
              <a:tr h="467384">
                <a:tc>
                  <a:txBody>
                    <a:bodyPr/>
                    <a:lstStyle/>
                    <a:p>
                      <a:r>
                        <a:rPr lang="en-GB" sz="800" b="1" dirty="0"/>
                        <a:t>Traction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Boulders that roll along a river/sea bed by the</a:t>
                      </a:r>
                      <a:r>
                        <a:rPr lang="en-GB" sz="800" baseline="0" dirty="0"/>
                        <a:t> force of the flowing water.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289413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26008"/>
              </p:ext>
            </p:extLst>
          </p:nvPr>
        </p:nvGraphicFramePr>
        <p:xfrm>
          <a:off x="7642277" y="-5292"/>
          <a:ext cx="2261374" cy="27869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4622">
                  <a:extLst>
                    <a:ext uri="{9D8B030D-6E8A-4147-A177-3AD203B41FA5}">
                      <a16:colId xmlns:a16="http://schemas.microsoft.com/office/drawing/2014/main" val="428806667"/>
                    </a:ext>
                  </a:extLst>
                </a:gridCol>
                <a:gridCol w="2026752">
                  <a:extLst>
                    <a:ext uri="{9D8B030D-6E8A-4147-A177-3AD203B41FA5}">
                      <a16:colId xmlns:a16="http://schemas.microsoft.com/office/drawing/2014/main" val="3203318287"/>
                    </a:ext>
                  </a:extLst>
                </a:gridCol>
              </a:tblGrid>
              <a:tr h="134328">
                <a:tc gridSpan="2">
                  <a:txBody>
                    <a:bodyPr/>
                    <a:lstStyle/>
                    <a:p>
                      <a:r>
                        <a:rPr lang="en-GB" sz="800" dirty="0"/>
                        <a:t>Mass Movement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780912"/>
                  </a:ext>
                </a:extLst>
              </a:tr>
              <a:tr h="2878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/>
                        <a:t>A large movement of soil and rock debris that</a:t>
                      </a:r>
                      <a:r>
                        <a:rPr lang="en-GB" sz="800" b="1" baseline="0" dirty="0"/>
                        <a:t> moves </a:t>
                      </a:r>
                      <a:r>
                        <a:rPr lang="en-GB" sz="800" b="1" dirty="0"/>
                        <a:t>down slopes in response to the pull of gravity in a vertical direction.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952396"/>
                  </a:ext>
                </a:extLst>
              </a:tr>
              <a:tr h="211087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Rain</a:t>
                      </a:r>
                      <a:r>
                        <a:rPr lang="en-GB" sz="800" baseline="0" dirty="0"/>
                        <a:t> saturates the permeable rock above the impermeable rock making it heavy.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50743"/>
                  </a:ext>
                </a:extLst>
              </a:tr>
              <a:tr h="211087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Waves or</a:t>
                      </a:r>
                      <a:r>
                        <a:rPr lang="en-GB" sz="800" baseline="0" dirty="0"/>
                        <a:t> a river will erode the base of the slope making it unstable.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715363"/>
                  </a:ext>
                </a:extLst>
              </a:tr>
              <a:tr h="287845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Eventually the weight of the permeable</a:t>
                      </a:r>
                      <a:r>
                        <a:rPr lang="en-GB" sz="800" baseline="0" dirty="0"/>
                        <a:t> rock</a:t>
                      </a:r>
                      <a:r>
                        <a:rPr lang="en-GB" sz="800" dirty="0"/>
                        <a:t> above the impermeable rock weakens</a:t>
                      </a:r>
                      <a:r>
                        <a:rPr lang="en-GB" sz="800" baseline="0" dirty="0"/>
                        <a:t> and collapses.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234103"/>
                  </a:ext>
                </a:extLst>
              </a:tr>
              <a:tr h="226217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The debris at the base of the cliff is then removed and transported</a:t>
                      </a:r>
                      <a:r>
                        <a:rPr lang="en-GB" sz="800" baseline="0" dirty="0"/>
                        <a:t> by waves or river.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566616"/>
                  </a:ext>
                </a:extLst>
              </a:tr>
              <a:tr h="653302">
                <a:tc gridSpan="2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99769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391" y="2184216"/>
            <a:ext cx="2219891" cy="854288"/>
          </a:xfrm>
          <a:prstGeom prst="rect">
            <a:avLst/>
          </a:prstGeom>
        </p:spPr>
      </p:pic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343E0CD-1D35-4F0C-BF14-29AFBD646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3195"/>
              </p:ext>
            </p:extLst>
          </p:nvPr>
        </p:nvGraphicFramePr>
        <p:xfrm>
          <a:off x="3359911" y="2067523"/>
          <a:ext cx="2126489" cy="1463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74601">
                  <a:extLst>
                    <a:ext uri="{9D8B030D-6E8A-4147-A177-3AD203B41FA5}">
                      <a16:colId xmlns:a16="http://schemas.microsoft.com/office/drawing/2014/main" val="3895076131"/>
                    </a:ext>
                  </a:extLst>
                </a:gridCol>
                <a:gridCol w="1351888">
                  <a:extLst>
                    <a:ext uri="{9D8B030D-6E8A-4147-A177-3AD203B41FA5}">
                      <a16:colId xmlns:a16="http://schemas.microsoft.com/office/drawing/2014/main" val="280136274"/>
                    </a:ext>
                  </a:extLst>
                </a:gridCol>
              </a:tblGrid>
              <a:tr h="201752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Types of Weathering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688637"/>
                  </a:ext>
                </a:extLst>
              </a:tr>
              <a:tr h="317039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u="none" baseline="0" dirty="0"/>
                        <a:t>Weathering is the breakdown of rocks where they are.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152494"/>
                  </a:ext>
                </a:extLst>
              </a:tr>
              <a:tr h="432326">
                <a:tc>
                  <a:txBody>
                    <a:bodyPr/>
                    <a:lstStyle/>
                    <a:p>
                      <a:pPr algn="ctr"/>
                      <a:r>
                        <a:rPr lang="en-GB" sz="800" b="1" u="none" baseline="0" dirty="0"/>
                        <a:t>Carbonation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u="none" baseline="0" dirty="0"/>
                        <a:t>Breakdown of rock by changing its chemical composition.</a:t>
                      </a:r>
                      <a:endParaRPr lang="en-GB" sz="800" b="0" u="non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601852"/>
                  </a:ext>
                </a:extLst>
              </a:tr>
              <a:tr h="432326">
                <a:tc>
                  <a:txBody>
                    <a:bodyPr/>
                    <a:lstStyle/>
                    <a:p>
                      <a:pPr algn="ctr"/>
                      <a:r>
                        <a:rPr lang="en-GB" sz="800" b="1" u="none" baseline="0" dirty="0"/>
                        <a:t>Mechanical 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u="none" baseline="0" dirty="0"/>
                        <a:t>Breakdown of rock without changing its chemical composition. </a:t>
                      </a:r>
                      <a:endParaRPr lang="en-GB" sz="800" b="0" u="non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756147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54447207-971C-49BD-B63A-C064F9EBE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928135"/>
              </p:ext>
            </p:extLst>
          </p:nvPr>
        </p:nvGraphicFramePr>
        <p:xfrm>
          <a:off x="18482" y="4298343"/>
          <a:ext cx="2823907" cy="67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23907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</a:tblGrid>
              <a:tr h="199873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How do waves form?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285533"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Waves are created by wind blowing over the surface of the sea. As the wind blows over the sea, friction is created - producing a swell in the water.</a:t>
                      </a:r>
                      <a:endParaRPr lang="en-GB" sz="8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</a:tbl>
          </a:graphicData>
        </a:graphic>
      </p:graphicFrame>
      <p:pic>
        <p:nvPicPr>
          <p:cNvPr id="35" name="Picture 34">
            <a:extLst>
              <a:ext uri="{FF2B5EF4-FFF2-40B4-BE49-F238E27FC236}">
                <a16:creationId xmlns:a16="http://schemas.microsoft.com/office/drawing/2014/main" id="{5AD9C753-AA8A-43AD-B5E1-2EF2693047E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67"/>
          <a:stretch/>
        </p:blipFill>
        <p:spPr>
          <a:xfrm>
            <a:off x="0" y="5810249"/>
            <a:ext cx="2842826" cy="1031543"/>
          </a:xfrm>
          <a:prstGeom prst="rect">
            <a:avLst/>
          </a:prstGeom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E85B1E7A-25C0-4FA8-8FFB-D6EA57D41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747301"/>
              </p:ext>
            </p:extLst>
          </p:nvPr>
        </p:nvGraphicFramePr>
        <p:xfrm>
          <a:off x="18482" y="4967910"/>
          <a:ext cx="2815668" cy="1066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  <a:gridCol w="2607388">
                  <a:extLst>
                    <a:ext uri="{9D8B030D-6E8A-4147-A177-3AD203B41FA5}">
                      <a16:colId xmlns:a16="http://schemas.microsoft.com/office/drawing/2014/main" val="1690621086"/>
                    </a:ext>
                  </a:extLst>
                </a:gridCol>
              </a:tblGrid>
              <a:tr h="138913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Why do waves break?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138913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Waves start out at sea.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079287"/>
                  </a:ext>
                </a:extLst>
              </a:tr>
              <a:tr h="138913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waves approaches the shore, friction slows the base.</a:t>
                      </a:r>
                      <a:endParaRPr lang="en-GB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774378"/>
                  </a:ext>
                </a:extLst>
              </a:tr>
              <a:tr h="138913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causes the orbit to become elliptical.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357781"/>
                  </a:ext>
                </a:extLst>
              </a:tr>
              <a:tr h="138913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Until the top of the wave breaks over. </a:t>
                      </a:r>
                      <a:endParaRPr lang="en-GB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31417"/>
                  </a:ext>
                </a:extLst>
              </a:tr>
            </a:tbl>
          </a:graphicData>
        </a:graphic>
      </p:graphicFrame>
      <p:pic>
        <p:nvPicPr>
          <p:cNvPr id="38" name="Picture 37">
            <a:extLst>
              <a:ext uri="{FF2B5EF4-FFF2-40B4-BE49-F238E27FC236}">
                <a16:creationId xmlns:a16="http://schemas.microsoft.com/office/drawing/2014/main" id="{FE3C4965-DC5F-4027-83F8-7058AF5CE2B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5950" y="6229606"/>
            <a:ext cx="1906329" cy="60814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EFBF948E-2A8D-4381-B731-9DF340FCD2D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380" y="6248400"/>
            <a:ext cx="1874092" cy="589349"/>
          </a:xfrm>
          <a:prstGeom prst="rect">
            <a:avLst/>
          </a:prstGeom>
        </p:spPr>
      </p:pic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E6F6E313-E7C9-4194-B52F-85FE54197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977338"/>
              </p:ext>
            </p:extLst>
          </p:nvPr>
        </p:nvGraphicFramePr>
        <p:xfrm>
          <a:off x="3784012" y="5338518"/>
          <a:ext cx="3828900" cy="883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14450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  <a:gridCol w="1914450">
                  <a:extLst>
                    <a:ext uri="{9D8B030D-6E8A-4147-A177-3AD203B41FA5}">
                      <a16:colId xmlns:a16="http://schemas.microsoft.com/office/drawing/2014/main" val="334158572"/>
                    </a:ext>
                  </a:extLst>
                </a:gridCol>
              </a:tblGrid>
              <a:tr h="175990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Types of Waves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17599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Constructive Waves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Destructive Waves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  <a:tr h="377121">
                <a:tc>
                  <a:txBody>
                    <a:bodyPr/>
                    <a:lstStyle/>
                    <a:p>
                      <a:pPr algn="ctr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wave has a 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swash that is stronger</a:t>
                      </a: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than the backwash. This therefore builds up the coast.</a:t>
                      </a:r>
                      <a:endParaRPr lang="en-GB" sz="8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wave has a </a:t>
                      </a: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backwash that is stronger</a:t>
                      </a: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than the swash. This therefore erodes the coast.</a:t>
                      </a:r>
                      <a:endParaRPr lang="en-GB" sz="8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082835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D5F21351-27D0-43D0-8F24-2E1623F6B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965310"/>
              </p:ext>
            </p:extLst>
          </p:nvPr>
        </p:nvGraphicFramePr>
        <p:xfrm>
          <a:off x="2853022" y="5338517"/>
          <a:ext cx="920357" cy="14992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20357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</a:tblGrid>
              <a:tr h="228144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800" b="1" dirty="0"/>
                        <a:t>Size of waves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1271087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Fetch how far the wave has travelled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 of the wind.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long the wind has been blowing for.</a:t>
                      </a:r>
                      <a:endParaRPr lang="en-GB" sz="800" b="1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86B4834C-1DAB-4C4C-80B8-7E65783FF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772062"/>
              </p:ext>
            </p:extLst>
          </p:nvPr>
        </p:nvGraphicFramePr>
        <p:xfrm>
          <a:off x="7661391" y="3054404"/>
          <a:ext cx="2219891" cy="14992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7515">
                  <a:extLst>
                    <a:ext uri="{9D8B030D-6E8A-4147-A177-3AD203B41FA5}">
                      <a16:colId xmlns:a16="http://schemas.microsoft.com/office/drawing/2014/main" val="754654229"/>
                    </a:ext>
                  </a:extLst>
                </a:gridCol>
                <a:gridCol w="1302376">
                  <a:extLst>
                    <a:ext uri="{9D8B030D-6E8A-4147-A177-3AD203B41FA5}">
                      <a16:colId xmlns:a16="http://schemas.microsoft.com/office/drawing/2014/main" val="845130388"/>
                    </a:ext>
                  </a:extLst>
                </a:gridCol>
              </a:tblGrid>
              <a:tr h="216384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Formation of Bays and Headlands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039151"/>
                  </a:ext>
                </a:extLst>
              </a:tr>
              <a:tr h="1282847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dirty="0"/>
                        <a:t>Waves attack the coastline.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dirty="0"/>
                        <a:t>Softer rock is eroded by the sea quicker forming a bay, calm</a:t>
                      </a:r>
                      <a:r>
                        <a:rPr lang="en-GB" sz="700" b="1" baseline="0" dirty="0"/>
                        <a:t> area cases deposition.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More resistant rock is left jutting out into the sea. This is a headland and is now more vulnerable to erosion.</a:t>
                      </a:r>
                      <a:endParaRPr lang="en-GB" sz="7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086467"/>
                  </a:ext>
                </a:extLst>
              </a:tr>
            </a:tbl>
          </a:graphicData>
        </a:graphic>
      </p:graphicFrame>
      <p:pic>
        <p:nvPicPr>
          <p:cNvPr id="45" name="Picture 44">
            <a:extLst>
              <a:ext uri="{FF2B5EF4-FFF2-40B4-BE49-F238E27FC236}">
                <a16:creationId xmlns:a16="http://schemas.microsoft.com/office/drawing/2014/main" id="{45C02105-BD44-4005-AD70-CBC740337E2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391" y="3284378"/>
            <a:ext cx="969309" cy="1269257"/>
          </a:xfrm>
          <a:prstGeom prst="rect">
            <a:avLst/>
          </a:prstGeom>
        </p:spPr>
      </p:pic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77157AE2-9B5F-4894-A9DF-D452F13AE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366245"/>
              </p:ext>
            </p:extLst>
          </p:nvPr>
        </p:nvGraphicFramePr>
        <p:xfrm>
          <a:off x="5505133" y="2885021"/>
          <a:ext cx="2083379" cy="6455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3379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</a:tblGrid>
              <a:tr h="220429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What is Deposition?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425113">
                <a:tc>
                  <a:txBody>
                    <a:bodyPr/>
                    <a:lstStyle/>
                    <a:p>
                      <a:pPr algn="ctr"/>
                      <a:r>
                        <a:rPr lang="en-GB" sz="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the sea or river loses energy, it drops the sand, rock particles and pebbles it has been carrying. This is called deposition.</a:t>
                      </a:r>
                      <a:endParaRPr lang="en-GB" sz="7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</a:tbl>
          </a:graphicData>
        </a:graphic>
      </p:graphicFrame>
      <p:pic>
        <p:nvPicPr>
          <p:cNvPr id="49" name="Picture 48">
            <a:extLst>
              <a:ext uri="{FF2B5EF4-FFF2-40B4-BE49-F238E27FC236}">
                <a16:creationId xmlns:a16="http://schemas.microsoft.com/office/drawing/2014/main" id="{EFBEDFC7-098F-4AA0-9C93-8330A33B1CF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776" y="2066994"/>
            <a:ext cx="2071736" cy="792065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2114DD0A-EEEE-4C33-8166-AEA294E89561}"/>
              </a:ext>
            </a:extLst>
          </p:cNvPr>
          <p:cNvSpPr txBox="1"/>
          <p:nvPr/>
        </p:nvSpPr>
        <p:spPr>
          <a:xfrm>
            <a:off x="7713323" y="3319497"/>
            <a:ext cx="89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Bay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C36C8A3-EFD4-4A03-954C-71FAD05EF15B}"/>
              </a:ext>
            </a:extLst>
          </p:cNvPr>
          <p:cNvSpPr txBox="1"/>
          <p:nvPr/>
        </p:nvSpPr>
        <p:spPr>
          <a:xfrm>
            <a:off x="8118185" y="4107809"/>
            <a:ext cx="89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Headland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906703-07F5-48BE-A9AA-EDFF2CEC83FF}"/>
              </a:ext>
            </a:extLst>
          </p:cNvPr>
          <p:cNvSpPr txBox="1"/>
          <p:nvPr/>
        </p:nvSpPr>
        <p:spPr>
          <a:xfrm>
            <a:off x="7734588" y="3497989"/>
            <a:ext cx="896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chemeClr val="accent6">
                    <a:lumMod val="75000"/>
                  </a:schemeClr>
                </a:solidFill>
              </a:rPr>
              <a:t>Soft rock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EEA7E51-7288-477B-BE7C-AB3C53F7D637}"/>
              </a:ext>
            </a:extLst>
          </p:cNvPr>
          <p:cNvSpPr txBox="1"/>
          <p:nvPr/>
        </p:nvSpPr>
        <p:spPr>
          <a:xfrm>
            <a:off x="8118185" y="3804019"/>
            <a:ext cx="896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chemeClr val="accent5">
                    <a:lumMod val="50000"/>
                  </a:schemeClr>
                </a:solidFill>
              </a:rPr>
              <a:t>Hard rock</a:t>
            </a: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CD792F71-E843-4316-B206-FEA996C62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115211"/>
              </p:ext>
            </p:extLst>
          </p:nvPr>
        </p:nvGraphicFramePr>
        <p:xfrm>
          <a:off x="7642277" y="4563168"/>
          <a:ext cx="2263723" cy="22948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63723">
                  <a:extLst>
                    <a:ext uri="{9D8B030D-6E8A-4147-A177-3AD203B41FA5}">
                      <a16:colId xmlns:a16="http://schemas.microsoft.com/office/drawing/2014/main" val="1982992219"/>
                    </a:ext>
                  </a:extLst>
                </a:gridCol>
              </a:tblGrid>
              <a:tr h="208621">
                <a:tc>
                  <a:txBody>
                    <a:bodyPr/>
                    <a:lstStyle/>
                    <a:p>
                      <a:r>
                        <a:rPr lang="en-GB" sz="700" b="1" dirty="0"/>
                        <a:t>Formation of Coastal</a:t>
                      </a:r>
                      <a:r>
                        <a:rPr lang="en-GB" sz="700" b="1" baseline="0" dirty="0"/>
                        <a:t> Stack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75178"/>
                  </a:ext>
                </a:extLst>
              </a:tr>
              <a:tr h="545625">
                <a:tc>
                  <a:txBody>
                    <a:bodyPr/>
                    <a:lstStyle/>
                    <a:p>
                      <a:endParaRPr lang="en-GB" sz="700" b="1" dirty="0"/>
                    </a:p>
                    <a:p>
                      <a:endParaRPr lang="en-GB" sz="700" b="1" dirty="0"/>
                    </a:p>
                    <a:p>
                      <a:endParaRPr lang="en-GB" sz="700" b="1" dirty="0"/>
                    </a:p>
                    <a:p>
                      <a:endParaRPr lang="en-GB" sz="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433421"/>
                  </a:ext>
                </a:extLst>
              </a:tr>
              <a:tr h="2086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241715"/>
                  </a:ext>
                </a:extLst>
              </a:tr>
              <a:tr h="1331966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dirty="0"/>
                        <a:t>Hydraulic action widens cracks in the cliff face over time.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dirty="0"/>
                        <a:t>Abrasion</a:t>
                      </a:r>
                      <a:r>
                        <a:rPr lang="en-GB" sz="700" b="1" baseline="0" dirty="0"/>
                        <a:t> forms a wave cut notch between HT and LT.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Further abrasion widens the wave cut notch to from a cave.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Caves from both sides of the headland break through to form an arch.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Weather above/erosion below –arch collapses leaving stack. 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Further weathering and erosion eaves a stump.</a:t>
                      </a:r>
                      <a:endParaRPr lang="en-GB" sz="7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24114"/>
                  </a:ext>
                </a:extLst>
              </a:tr>
            </a:tbl>
          </a:graphicData>
        </a:graphic>
      </p:graphicFrame>
      <p:pic>
        <p:nvPicPr>
          <p:cNvPr id="56" name="Picture 55">
            <a:extLst>
              <a:ext uri="{FF2B5EF4-FFF2-40B4-BE49-F238E27FC236}">
                <a16:creationId xmlns:a16="http://schemas.microsoft.com/office/drawing/2014/main" id="{DDA8F47D-3A07-47C0-AB1E-442E38A6310D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2" r="3019"/>
          <a:stretch/>
        </p:blipFill>
        <p:spPr>
          <a:xfrm>
            <a:off x="7641840" y="4761407"/>
            <a:ext cx="1586001" cy="760518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608C982D-7196-4B27-9ACF-AC2DC6F782F6}"/>
              </a:ext>
            </a:extLst>
          </p:cNvPr>
          <p:cNvSpPr/>
          <p:nvPr/>
        </p:nvSpPr>
        <p:spPr>
          <a:xfrm>
            <a:off x="9281188" y="4864047"/>
            <a:ext cx="588143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GB" sz="800" b="1" dirty="0"/>
              <a:t>Example: Old Harry Rocks, Dorset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63F6317-1D7B-445C-9EF1-7D4BC6D9C63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461" y="3382091"/>
            <a:ext cx="637478" cy="637478"/>
          </a:xfrm>
          <a:prstGeom prst="rect">
            <a:avLst/>
          </a:prstGeom>
        </p:spPr>
      </p:pic>
      <p:sp>
        <p:nvSpPr>
          <p:cNvPr id="59" name="TextBox 37">
            <a:extLst>
              <a:ext uri="{FF2B5EF4-FFF2-40B4-BE49-F238E27FC236}">
                <a16:creationId xmlns:a16="http://schemas.microsoft.com/office/drawing/2014/main" id="{6683A23D-CAFF-4ADA-BF76-79968C0F4E3D}"/>
              </a:ext>
            </a:extLst>
          </p:cNvPr>
          <p:cNvSpPr txBox="1"/>
          <p:nvPr/>
        </p:nvSpPr>
        <p:spPr>
          <a:xfrm>
            <a:off x="3337179" y="3537731"/>
            <a:ext cx="3519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1c</a:t>
            </a:r>
          </a:p>
        </p:txBody>
      </p:sp>
      <p:graphicFrame>
        <p:nvGraphicFramePr>
          <p:cNvPr id="60" name="Table 59">
            <a:extLst>
              <a:ext uri="{FF2B5EF4-FFF2-40B4-BE49-F238E27FC236}">
                <a16:creationId xmlns:a16="http://schemas.microsoft.com/office/drawing/2014/main" id="{0192BB8F-74DD-4FF6-88DD-24E82095A0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364950"/>
              </p:ext>
            </p:extLst>
          </p:nvPr>
        </p:nvGraphicFramePr>
        <p:xfrm>
          <a:off x="2840" y="2079437"/>
          <a:ext cx="3326694" cy="22008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26694">
                  <a:extLst>
                    <a:ext uri="{9D8B030D-6E8A-4147-A177-3AD203B41FA5}">
                      <a16:colId xmlns:a16="http://schemas.microsoft.com/office/drawing/2014/main" val="1982992219"/>
                    </a:ext>
                  </a:extLst>
                </a:gridCol>
              </a:tblGrid>
              <a:tr h="215643">
                <a:tc>
                  <a:txBody>
                    <a:bodyPr/>
                    <a:lstStyle/>
                    <a:p>
                      <a:r>
                        <a:rPr lang="en-GB" sz="800" dirty="0"/>
                        <a:t>Formation</a:t>
                      </a:r>
                      <a:r>
                        <a:rPr lang="en-GB" sz="800" baseline="0" dirty="0"/>
                        <a:t> of Coastal Spits - Deposition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75178"/>
                  </a:ext>
                </a:extLst>
              </a:tr>
              <a:tr h="1220872">
                <a:tc>
                  <a:txBody>
                    <a:bodyPr/>
                    <a:lstStyle/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  <a:p>
                      <a:endParaRPr lang="en-GB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433421"/>
                  </a:ext>
                </a:extLst>
              </a:tr>
              <a:tr h="764314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dirty="0"/>
                        <a:t>Swash</a:t>
                      </a:r>
                      <a:r>
                        <a:rPr lang="en-GB" sz="700" b="1" baseline="0" dirty="0"/>
                        <a:t> moves up the beach at the angle of the prevailing wind.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Backwash moves down the beach at 90° to coastline, due to gravity. 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Zigzag movement (Longshore Drift) transports material along beach. 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Deposition causes beach to extend, until reaching a river estuary.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Change in prevailing wind direction forms a hook.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n-GB" sz="700" b="1" baseline="0" dirty="0"/>
                        <a:t>Sheltered area behind spit encourages deposition, salt marsh forms. </a:t>
                      </a:r>
                      <a:endParaRPr lang="en-GB" sz="7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24114"/>
                  </a:ext>
                </a:extLst>
              </a:tr>
            </a:tbl>
          </a:graphicData>
        </a:graphic>
      </p:graphicFrame>
      <p:pic>
        <p:nvPicPr>
          <p:cNvPr id="61" name="Picture 60">
            <a:extLst>
              <a:ext uri="{FF2B5EF4-FFF2-40B4-BE49-F238E27FC236}">
                <a16:creationId xmlns:a16="http://schemas.microsoft.com/office/drawing/2014/main" id="{245F3D94-EB29-47F4-9C59-A396893D89E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65" y="2307065"/>
            <a:ext cx="2572969" cy="116406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06D90E71-5173-40EB-87DC-3E4664F2D71B}"/>
              </a:ext>
            </a:extLst>
          </p:cNvPr>
          <p:cNvSpPr/>
          <p:nvPr/>
        </p:nvSpPr>
        <p:spPr>
          <a:xfrm>
            <a:off x="38289" y="2301566"/>
            <a:ext cx="664512" cy="11695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en-GB" sz="1400" b="1" dirty="0"/>
          </a:p>
          <a:p>
            <a:pPr algn="ctr"/>
            <a:r>
              <a:rPr lang="en-GB" sz="800" b="1" dirty="0"/>
              <a:t>Example: Spurn Head, Holderness Coast.</a:t>
            </a:r>
          </a:p>
          <a:p>
            <a:pPr algn="ctr"/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1630628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629251"/>
              </p:ext>
            </p:extLst>
          </p:nvPr>
        </p:nvGraphicFramePr>
        <p:xfrm>
          <a:off x="25608" y="6397"/>
          <a:ext cx="2693581" cy="39615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73395">
                  <a:extLst>
                    <a:ext uri="{9D8B030D-6E8A-4147-A177-3AD203B41FA5}">
                      <a16:colId xmlns:a16="http://schemas.microsoft.com/office/drawing/2014/main" val="2556910422"/>
                    </a:ext>
                  </a:extLst>
                </a:gridCol>
                <a:gridCol w="774954">
                  <a:extLst>
                    <a:ext uri="{9D8B030D-6E8A-4147-A177-3AD203B41FA5}">
                      <a16:colId xmlns:a16="http://schemas.microsoft.com/office/drawing/2014/main" val="2559378862"/>
                    </a:ext>
                  </a:extLst>
                </a:gridCol>
                <a:gridCol w="1245232">
                  <a:extLst>
                    <a:ext uri="{9D8B030D-6E8A-4147-A177-3AD203B41FA5}">
                      <a16:colId xmlns:a16="http://schemas.microsoft.com/office/drawing/2014/main" val="2793201181"/>
                    </a:ext>
                  </a:extLst>
                </a:gridCol>
              </a:tblGrid>
              <a:tr h="181858">
                <a:tc gridSpan="3">
                  <a:txBody>
                    <a:bodyPr/>
                    <a:lstStyle/>
                    <a:p>
                      <a:r>
                        <a:rPr lang="en-GB" sz="800" dirty="0"/>
                        <a:t>Coastal Defences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331023"/>
                  </a:ext>
                </a:extLst>
              </a:tr>
              <a:tr h="168869">
                <a:tc gridSpan="3">
                  <a:txBody>
                    <a:bodyPr/>
                    <a:lstStyle/>
                    <a:p>
                      <a:r>
                        <a:rPr lang="en-GB" sz="700" b="1" dirty="0"/>
                        <a:t>Hard Engineering Defences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635989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r>
                        <a:rPr lang="en-GB" sz="700" b="1" dirty="0" err="1"/>
                        <a:t>Groynes</a:t>
                      </a:r>
                      <a:endParaRPr lang="en-GB" sz="700" b="1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Wood barriers prevent longshore drift,</a:t>
                      </a:r>
                      <a:r>
                        <a:rPr lang="en-GB" sz="700" b="1" baseline="0" dirty="0"/>
                        <a:t> so the beach can build up.</a:t>
                      </a:r>
                      <a:endParaRPr lang="en-GB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GB" sz="700" b="1" dirty="0"/>
                        <a:t>Beach still accessible.</a:t>
                      </a:r>
                    </a:p>
                    <a:p>
                      <a:pPr marL="171450" indent="-171450">
                        <a:buFontTx/>
                        <a:buBlip>
                          <a:blip r:embed="rId3"/>
                        </a:buBlip>
                      </a:pPr>
                      <a:r>
                        <a:rPr lang="en-GB" sz="700" b="1" dirty="0"/>
                        <a:t>No deposition further down coast = erodes</a:t>
                      </a:r>
                      <a:r>
                        <a:rPr lang="en-GB" sz="700" b="1" baseline="0" dirty="0"/>
                        <a:t> faster.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579813"/>
                  </a:ext>
                </a:extLst>
              </a:tr>
              <a:tr h="623515">
                <a:tc>
                  <a:txBody>
                    <a:bodyPr/>
                    <a:lstStyle/>
                    <a:p>
                      <a:r>
                        <a:rPr lang="en-GB" sz="700" b="1" dirty="0"/>
                        <a:t>Sea Walls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Concrete walls break up the energy of the wave .</a:t>
                      </a:r>
                      <a:r>
                        <a:rPr lang="en-GB" sz="700" b="1" baseline="0" dirty="0"/>
                        <a:t> Has </a:t>
                      </a:r>
                      <a:r>
                        <a:rPr lang="en-GB" sz="700" b="1" dirty="0"/>
                        <a:t>a lip to stop waves going over.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GB" sz="700" b="1" dirty="0"/>
                        <a:t>Long life span</a:t>
                      </a:r>
                    </a:p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GB" sz="700" b="1" dirty="0"/>
                        <a:t>Protects from flooding</a:t>
                      </a:r>
                    </a:p>
                    <a:p>
                      <a:pPr marL="171450" indent="-171450">
                        <a:buFontTx/>
                        <a:buBlip>
                          <a:blip r:embed="rId3"/>
                        </a:buBlip>
                      </a:pPr>
                      <a:r>
                        <a:rPr lang="en-GB" sz="700" b="1" dirty="0"/>
                        <a:t>Curved shape encourages erosion of beach deposits.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51646"/>
                  </a:ext>
                </a:extLst>
              </a:tr>
              <a:tr h="623515">
                <a:tc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Gabions or Rip Rap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Cages of rocks/boulders absorb the waves energy,</a:t>
                      </a:r>
                      <a:r>
                        <a:rPr lang="en-GB" sz="700" b="1" baseline="0" dirty="0">
                          <a:solidFill>
                            <a:schemeClr val="tx1"/>
                          </a:solidFill>
                        </a:rPr>
                        <a:t> protecting the cliff behind.</a:t>
                      </a:r>
                      <a:endParaRPr lang="en-GB" sz="7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Cheap</a:t>
                      </a:r>
                    </a:p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Local material can be used to look less strange.</a:t>
                      </a:r>
                    </a:p>
                    <a:p>
                      <a:pPr marL="171450" indent="-171450">
                        <a:buFontTx/>
                        <a:buBlip>
                          <a:blip r:embed="rId3"/>
                        </a:buBlip>
                      </a:pPr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Will need replacing.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616637"/>
                  </a:ext>
                </a:extLst>
              </a:tr>
              <a:tr h="168869">
                <a:tc gridSpan="3">
                  <a:txBody>
                    <a:bodyPr/>
                    <a:lstStyle/>
                    <a:p>
                      <a:r>
                        <a:rPr lang="en-GB" sz="700" b="1" dirty="0">
                          <a:solidFill>
                            <a:schemeClr val="tx1"/>
                          </a:solidFill>
                        </a:rPr>
                        <a:t>Soft Engineering Defences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893288"/>
                  </a:ext>
                </a:extLst>
              </a:tr>
              <a:tr h="623515">
                <a:tc>
                  <a:txBody>
                    <a:bodyPr/>
                    <a:lstStyle/>
                    <a:p>
                      <a:r>
                        <a:rPr lang="en-GB" sz="700" b="1" dirty="0"/>
                        <a:t>Beach Nourishment 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Beaches built up with sand,</a:t>
                      </a:r>
                      <a:r>
                        <a:rPr lang="en-GB" sz="700" b="1" baseline="0" dirty="0"/>
                        <a:t> so waves have to travel further before eroding cliffs. </a:t>
                      </a:r>
                      <a:endParaRPr lang="en-GB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GB" sz="700" b="1" dirty="0"/>
                        <a:t>Cheap</a:t>
                      </a:r>
                    </a:p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GB" sz="700" b="1" dirty="0"/>
                        <a:t>Beach</a:t>
                      </a:r>
                      <a:r>
                        <a:rPr lang="en-GB" sz="700" b="1" baseline="0" dirty="0"/>
                        <a:t> for tourists.</a:t>
                      </a:r>
                      <a:endParaRPr lang="en-GB" sz="700" b="1" dirty="0"/>
                    </a:p>
                    <a:p>
                      <a:pPr marL="171450" indent="-171450">
                        <a:buFontTx/>
                        <a:buBlip>
                          <a:blip r:embed="rId3"/>
                        </a:buBlip>
                      </a:pPr>
                      <a:r>
                        <a:rPr lang="en-GB" sz="700" b="1" dirty="0"/>
                        <a:t>Storms</a:t>
                      </a:r>
                      <a:r>
                        <a:rPr lang="en-GB" sz="700" b="1" baseline="0" dirty="0"/>
                        <a:t> = need replacing.</a:t>
                      </a:r>
                    </a:p>
                    <a:p>
                      <a:pPr marL="171450" indent="-171450">
                        <a:buFontTx/>
                        <a:buBlip>
                          <a:blip r:embed="rId3"/>
                        </a:buBlip>
                      </a:pPr>
                      <a:r>
                        <a:rPr lang="en-GB" sz="700" b="1" baseline="0" dirty="0"/>
                        <a:t>Offshore dredging damages seabed. 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349180"/>
                  </a:ext>
                </a:extLst>
              </a:tr>
              <a:tr h="532585">
                <a:tc>
                  <a:txBody>
                    <a:bodyPr/>
                    <a:lstStyle/>
                    <a:p>
                      <a:r>
                        <a:rPr lang="en-GB" sz="700" b="1" dirty="0"/>
                        <a:t>Managed Retreat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Low</a:t>
                      </a:r>
                      <a:r>
                        <a:rPr lang="en-GB" sz="700" b="1" baseline="0" dirty="0"/>
                        <a:t> value areas of the coast are left to flood &amp; erode. </a:t>
                      </a:r>
                      <a:endParaRPr lang="en-GB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GB" sz="700" b="1" dirty="0"/>
                        <a:t>Reduce flood risk</a:t>
                      </a:r>
                    </a:p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GB" sz="700" b="1" dirty="0"/>
                        <a:t>Creates wildlife habitats.</a:t>
                      </a:r>
                    </a:p>
                    <a:p>
                      <a:pPr marL="171450" indent="-171450">
                        <a:buFontTx/>
                        <a:buBlip>
                          <a:blip r:embed="rId3"/>
                        </a:buBlip>
                      </a:pPr>
                      <a:r>
                        <a:rPr lang="en-GB" sz="700" b="1" dirty="0"/>
                        <a:t>Compensation for land.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044269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501983"/>
              </p:ext>
            </p:extLst>
          </p:nvPr>
        </p:nvGraphicFramePr>
        <p:xfrm>
          <a:off x="2719189" y="5175664"/>
          <a:ext cx="3381360" cy="16667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10865">
                  <a:extLst>
                    <a:ext uri="{9D8B030D-6E8A-4147-A177-3AD203B41FA5}">
                      <a16:colId xmlns:a16="http://schemas.microsoft.com/office/drawing/2014/main" val="2909792992"/>
                    </a:ext>
                  </a:extLst>
                </a:gridCol>
                <a:gridCol w="1079815">
                  <a:extLst>
                    <a:ext uri="{9D8B030D-6E8A-4147-A177-3AD203B41FA5}">
                      <a16:colId xmlns:a16="http://schemas.microsoft.com/office/drawing/2014/main" val="1924316662"/>
                    </a:ext>
                  </a:extLst>
                </a:gridCol>
                <a:gridCol w="708041">
                  <a:extLst>
                    <a:ext uri="{9D8B030D-6E8A-4147-A177-3AD203B41FA5}">
                      <a16:colId xmlns:a16="http://schemas.microsoft.com/office/drawing/2014/main" val="3159490094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2502060541"/>
                    </a:ext>
                  </a:extLst>
                </a:gridCol>
              </a:tblGrid>
              <a:tr h="170014">
                <a:tc gridSpan="4">
                  <a:txBody>
                    <a:bodyPr/>
                    <a:lstStyle/>
                    <a:p>
                      <a:r>
                        <a:rPr lang="en-GB" sz="700" dirty="0"/>
                        <a:t>Formation of Ox-bow Lakes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259176"/>
                  </a:ext>
                </a:extLst>
              </a:tr>
              <a:tr h="170014"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Step 1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Step 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555337"/>
                  </a:ext>
                </a:extLst>
              </a:tr>
              <a:tr h="536198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Erosion of outer bank forms river cliff. Deposition inner bank forms</a:t>
                      </a:r>
                      <a:r>
                        <a:rPr lang="en-GB" sz="700" b="1" baseline="0" dirty="0"/>
                        <a:t> slip off slope.</a:t>
                      </a:r>
                      <a:endParaRPr lang="en-GB" sz="7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Further hydraulic action and abrasion of outer banks, neck gets smaller.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090680"/>
                  </a:ext>
                </a:extLst>
              </a:tr>
              <a:tr h="170014"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Step 3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Step 4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686745"/>
                  </a:ext>
                </a:extLst>
              </a:tr>
              <a:tr h="536198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Erosion breaks through neck, so river takes the fastest</a:t>
                      </a:r>
                      <a:r>
                        <a:rPr lang="en-GB" sz="700" b="1" baseline="0" dirty="0"/>
                        <a:t> route, redirecting flow</a:t>
                      </a:r>
                      <a:endParaRPr lang="en-GB" sz="7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Evaporation and deposition cuts</a:t>
                      </a:r>
                      <a:r>
                        <a:rPr lang="en-GB" sz="700" baseline="0" dirty="0"/>
                        <a:t> off main channel leaving an oxbow lake. </a:t>
                      </a:r>
                      <a:endParaRPr lang="en-GB" sz="7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41982"/>
                  </a:ext>
                </a:extLst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/>
          <a:srcRect l="12150" r="9621" b="6055"/>
          <a:stretch/>
        </p:blipFill>
        <p:spPr>
          <a:xfrm>
            <a:off x="2719189" y="5589573"/>
            <a:ext cx="600466" cy="46969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5"/>
          <a:srcRect t="1" r="12379" b="7715"/>
          <a:stretch/>
        </p:blipFill>
        <p:spPr>
          <a:xfrm>
            <a:off x="2652343" y="6297149"/>
            <a:ext cx="667469" cy="51481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6"/>
          <a:srcRect r="11613"/>
          <a:stretch/>
        </p:blipFill>
        <p:spPr>
          <a:xfrm>
            <a:off x="4476872" y="5605516"/>
            <a:ext cx="600465" cy="49894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7"/>
          <a:srcRect l="3372" t="-7739" r="14441" b="1"/>
          <a:stretch/>
        </p:blipFill>
        <p:spPr>
          <a:xfrm>
            <a:off x="4426245" y="6325826"/>
            <a:ext cx="651092" cy="498948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061775"/>
              </p:ext>
            </p:extLst>
          </p:nvPr>
        </p:nvGraphicFramePr>
        <p:xfrm>
          <a:off x="2750557" y="2333053"/>
          <a:ext cx="3054615" cy="609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54615">
                  <a:extLst>
                    <a:ext uri="{9D8B030D-6E8A-4147-A177-3AD203B41FA5}">
                      <a16:colId xmlns:a16="http://schemas.microsoft.com/office/drawing/2014/main" val="3198919670"/>
                    </a:ext>
                  </a:extLst>
                </a:gridCol>
              </a:tblGrid>
              <a:tr h="124799">
                <a:tc>
                  <a:txBody>
                    <a:bodyPr/>
                    <a:lstStyle/>
                    <a:p>
                      <a:r>
                        <a:rPr lang="en-GB" sz="700" dirty="0"/>
                        <a:t>Upper Course of a River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665795"/>
                  </a:ext>
                </a:extLst>
              </a:tr>
              <a:tr h="259197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Near</a:t>
                      </a:r>
                      <a:r>
                        <a:rPr lang="en-GB" sz="700" b="1" baseline="0" dirty="0"/>
                        <a:t> the source, the river flows over steep gradient from the hill/mountains. This gives the river a lot of energy, so it will erode the riverbed vertically to form narrow valleys. </a:t>
                      </a:r>
                      <a:endParaRPr lang="en-GB" sz="7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489368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699568"/>
              </p:ext>
            </p:extLst>
          </p:nvPr>
        </p:nvGraphicFramePr>
        <p:xfrm>
          <a:off x="2742990" y="2960299"/>
          <a:ext cx="3047025" cy="160588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2345">
                  <a:extLst>
                    <a:ext uri="{9D8B030D-6E8A-4147-A177-3AD203B41FA5}">
                      <a16:colId xmlns:a16="http://schemas.microsoft.com/office/drawing/2014/main" val="3198919670"/>
                    </a:ext>
                  </a:extLst>
                </a:gridCol>
                <a:gridCol w="2044680">
                  <a:extLst>
                    <a:ext uri="{9D8B030D-6E8A-4147-A177-3AD203B41FA5}">
                      <a16:colId xmlns:a16="http://schemas.microsoft.com/office/drawing/2014/main" val="1621230058"/>
                    </a:ext>
                  </a:extLst>
                </a:gridCol>
              </a:tblGrid>
              <a:tr h="218276">
                <a:tc gridSpan="2">
                  <a:txBody>
                    <a:bodyPr/>
                    <a:lstStyle/>
                    <a:p>
                      <a:r>
                        <a:rPr lang="en-GB" sz="800" dirty="0"/>
                        <a:t>Formation of a Waterfall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665795"/>
                  </a:ext>
                </a:extLst>
              </a:tr>
              <a:tr h="218276">
                <a:tc>
                  <a:txBody>
                    <a:bodyPr/>
                    <a:lstStyle/>
                    <a:p>
                      <a:endParaRPr lang="en-GB" sz="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1) River flows over alternative</a:t>
                      </a:r>
                      <a:r>
                        <a:rPr lang="en-GB" sz="700" b="1" baseline="0" dirty="0"/>
                        <a:t> types of rocks.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489368"/>
                  </a:ext>
                </a:extLst>
              </a:tr>
              <a:tr h="218276">
                <a:tc>
                  <a:txBody>
                    <a:bodyPr/>
                    <a:lstStyle/>
                    <a:p>
                      <a:endParaRPr lang="en-GB" sz="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2) River erodes soft rock faster creating a step.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187503"/>
                  </a:ext>
                </a:extLst>
              </a:tr>
              <a:tr h="311823">
                <a:tc>
                  <a:txBody>
                    <a:bodyPr/>
                    <a:lstStyle/>
                    <a:p>
                      <a:endParaRPr lang="en-GB" sz="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3) Further hydraulic action and abrasion form a plunge pool beneath.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0190"/>
                  </a:ext>
                </a:extLst>
              </a:tr>
              <a:tr h="420962">
                <a:tc>
                  <a:txBody>
                    <a:bodyPr/>
                    <a:lstStyle/>
                    <a:p>
                      <a:endParaRPr lang="en-GB" sz="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4) Hard rock above is undercut leaving cap rock which collapses</a:t>
                      </a:r>
                      <a:r>
                        <a:rPr lang="en-GB" sz="700" b="1" baseline="0" dirty="0"/>
                        <a:t> providing more material for erosion. 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4013"/>
                  </a:ext>
                </a:extLst>
              </a:tr>
              <a:tr h="218276">
                <a:tc>
                  <a:txBody>
                    <a:bodyPr/>
                    <a:lstStyle/>
                    <a:p>
                      <a:endParaRPr lang="en-GB" sz="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5)</a:t>
                      </a:r>
                      <a:r>
                        <a:rPr lang="en-GB" sz="700" b="1" baseline="0" dirty="0"/>
                        <a:t> Waterfall retreats leaving steep sided gorge. 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330206"/>
                  </a:ext>
                </a:extLst>
              </a:tr>
            </a:tbl>
          </a:graphicData>
        </a:graphic>
      </p:graphicFrame>
      <p:pic>
        <p:nvPicPr>
          <p:cNvPr id="31" name="Picture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19189" y="3868415"/>
            <a:ext cx="1008261" cy="71927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38617" y="3155801"/>
            <a:ext cx="988833" cy="696740"/>
          </a:xfrm>
          <a:prstGeom prst="rect">
            <a:avLst/>
          </a:prstGeom>
        </p:spPr>
      </p:pic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058522"/>
              </p:ext>
            </p:extLst>
          </p:nvPr>
        </p:nvGraphicFramePr>
        <p:xfrm>
          <a:off x="2719189" y="4586938"/>
          <a:ext cx="3381359" cy="58719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81359">
                  <a:extLst>
                    <a:ext uri="{9D8B030D-6E8A-4147-A177-3AD203B41FA5}">
                      <a16:colId xmlns:a16="http://schemas.microsoft.com/office/drawing/2014/main" val="3198919670"/>
                    </a:ext>
                  </a:extLst>
                </a:gridCol>
              </a:tblGrid>
              <a:tr h="174455">
                <a:tc>
                  <a:txBody>
                    <a:bodyPr/>
                    <a:lstStyle/>
                    <a:p>
                      <a:r>
                        <a:rPr lang="en-GB" sz="800" dirty="0"/>
                        <a:t>Middle Course of a River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665795"/>
                  </a:ext>
                </a:extLst>
              </a:tr>
              <a:tr h="373832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Here</a:t>
                      </a:r>
                      <a:r>
                        <a:rPr lang="en-GB" sz="800" b="1" baseline="0" dirty="0"/>
                        <a:t> the gradient get gentler, so the water has less energy and moves more slowly. The river will begin to erode laterally making the river wider.</a:t>
                      </a:r>
                      <a:endParaRPr lang="en-GB" sz="8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489368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>
            <a:cxnSpLocks/>
          </p:cNvCxnSpPr>
          <p:nvPr/>
        </p:nvCxnSpPr>
        <p:spPr>
          <a:xfrm flipH="1" flipV="1">
            <a:off x="3117850" y="3293103"/>
            <a:ext cx="645777" cy="6215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</p:cNvCxnSpPr>
          <p:nvPr/>
        </p:nvCxnSpPr>
        <p:spPr>
          <a:xfrm flipH="1" flipV="1">
            <a:off x="3295651" y="3531711"/>
            <a:ext cx="467976" cy="23650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</p:cNvCxnSpPr>
          <p:nvPr/>
        </p:nvCxnSpPr>
        <p:spPr>
          <a:xfrm flipH="1">
            <a:off x="3233033" y="4113007"/>
            <a:ext cx="530594" cy="27531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869832"/>
              </p:ext>
            </p:extLst>
          </p:nvPr>
        </p:nvGraphicFramePr>
        <p:xfrm>
          <a:off x="5838332" y="1363535"/>
          <a:ext cx="4046764" cy="121910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23382">
                  <a:extLst>
                    <a:ext uri="{9D8B030D-6E8A-4147-A177-3AD203B41FA5}">
                      <a16:colId xmlns:a16="http://schemas.microsoft.com/office/drawing/2014/main" val="1931574313"/>
                    </a:ext>
                  </a:extLst>
                </a:gridCol>
                <a:gridCol w="2023382">
                  <a:extLst>
                    <a:ext uri="{9D8B030D-6E8A-4147-A177-3AD203B41FA5}">
                      <a16:colId xmlns:a16="http://schemas.microsoft.com/office/drawing/2014/main" val="3703370273"/>
                    </a:ext>
                  </a:extLst>
                </a:gridCol>
              </a:tblGrid>
              <a:tr h="227567">
                <a:tc gridSpan="2">
                  <a:txBody>
                    <a:bodyPr/>
                    <a:lstStyle/>
                    <a:p>
                      <a:r>
                        <a:rPr lang="en-GB" sz="800" dirty="0"/>
                        <a:t>River Management Schemes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582390"/>
                  </a:ext>
                </a:extLst>
              </a:tr>
              <a:tr h="211312">
                <a:tc>
                  <a:txBody>
                    <a:bodyPr/>
                    <a:lstStyle/>
                    <a:p>
                      <a:r>
                        <a:rPr lang="en-GB" sz="700" b="1" dirty="0"/>
                        <a:t>Soft Engineering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Hard Engineering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15512"/>
                  </a:ext>
                </a:extLst>
              </a:tr>
              <a:tr h="780230">
                <a:tc>
                  <a:txBody>
                    <a:bodyPr/>
                    <a:lstStyle/>
                    <a:p>
                      <a:r>
                        <a:rPr lang="en-GB" sz="700" b="1" dirty="0"/>
                        <a:t>Afforestation</a:t>
                      </a:r>
                      <a:r>
                        <a:rPr lang="en-GB" sz="700" dirty="0"/>
                        <a:t> – plant trees</a:t>
                      </a:r>
                      <a:r>
                        <a:rPr lang="en-GB" sz="700" baseline="0" dirty="0"/>
                        <a:t> to soak up rainwater, reduces flood risk.</a:t>
                      </a:r>
                    </a:p>
                    <a:p>
                      <a:r>
                        <a:rPr lang="en-GB" sz="700" b="1" baseline="0" dirty="0"/>
                        <a:t>Demountable Flood Barriers </a:t>
                      </a:r>
                      <a:r>
                        <a:rPr lang="en-GB" sz="700" baseline="0" dirty="0"/>
                        <a:t>put in place when warning raised.</a:t>
                      </a:r>
                    </a:p>
                    <a:p>
                      <a:r>
                        <a:rPr lang="en-GB" sz="700" b="1" baseline="0" dirty="0"/>
                        <a:t>Managed Flooding </a:t>
                      </a:r>
                      <a:r>
                        <a:rPr lang="en-GB" sz="700" baseline="0" dirty="0"/>
                        <a:t>– naturally let areas flood, protect settlements.</a:t>
                      </a:r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b="1" dirty="0"/>
                        <a:t>Straightening Channel</a:t>
                      </a:r>
                      <a:r>
                        <a:rPr lang="en-GB" sz="700" b="1" baseline="0" dirty="0"/>
                        <a:t> </a:t>
                      </a:r>
                      <a:r>
                        <a:rPr lang="en-GB" sz="700" baseline="0" dirty="0"/>
                        <a:t>– increases velocity to remove flood water.</a:t>
                      </a:r>
                    </a:p>
                    <a:p>
                      <a:r>
                        <a:rPr lang="en-GB" sz="700" b="1" baseline="0" dirty="0"/>
                        <a:t>Artificial Levees </a:t>
                      </a:r>
                      <a:r>
                        <a:rPr lang="en-GB" sz="700" baseline="0" dirty="0"/>
                        <a:t>– heightens river so flood water is contained. </a:t>
                      </a:r>
                    </a:p>
                    <a:p>
                      <a:r>
                        <a:rPr lang="en-GB" sz="700" b="1" baseline="0" dirty="0"/>
                        <a:t>Deepening or widening river </a:t>
                      </a:r>
                      <a:r>
                        <a:rPr lang="en-GB" sz="700" baseline="0" dirty="0"/>
                        <a:t>to increase capacity for a flood.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760277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642586"/>
              </p:ext>
            </p:extLst>
          </p:nvPr>
        </p:nvGraphicFramePr>
        <p:xfrm>
          <a:off x="5844334" y="0"/>
          <a:ext cx="4051926" cy="411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051926">
                  <a:extLst>
                    <a:ext uri="{9D8B030D-6E8A-4147-A177-3AD203B41FA5}">
                      <a16:colId xmlns:a16="http://schemas.microsoft.com/office/drawing/2014/main" val="3198919670"/>
                    </a:ext>
                  </a:extLst>
                </a:gridCol>
              </a:tblGrid>
              <a:tr h="161865"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Lower Course of a River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665795"/>
                  </a:ext>
                </a:extLst>
              </a:tr>
              <a:tr h="193750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Near the river’s mouth, the river widens further and becomes</a:t>
                      </a:r>
                      <a:r>
                        <a:rPr lang="en-GB" sz="700" b="1" baseline="0" dirty="0"/>
                        <a:t> flatter. Material transported is deposited.</a:t>
                      </a:r>
                      <a:endParaRPr lang="en-GB" sz="7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489368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784409"/>
              </p:ext>
            </p:extLst>
          </p:nvPr>
        </p:nvGraphicFramePr>
        <p:xfrm>
          <a:off x="5844132" y="422585"/>
          <a:ext cx="2097597" cy="9298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97597">
                  <a:extLst>
                    <a:ext uri="{9D8B030D-6E8A-4147-A177-3AD203B41FA5}">
                      <a16:colId xmlns:a16="http://schemas.microsoft.com/office/drawing/2014/main" val="2757710440"/>
                    </a:ext>
                  </a:extLst>
                </a:gridCol>
              </a:tblGrid>
              <a:tr h="209904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Formation of</a:t>
                      </a:r>
                      <a:r>
                        <a:rPr lang="en-GB" sz="800" b="1" baseline="0" dirty="0"/>
                        <a:t> Floodplains and levees</a:t>
                      </a:r>
                      <a:endParaRPr lang="en-GB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839647"/>
                  </a:ext>
                </a:extLst>
              </a:tr>
              <a:tr h="404815"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/>
                        <a:t>When a river floods, fine silt/alluvium</a:t>
                      </a:r>
                      <a:r>
                        <a:rPr lang="en-GB" sz="700" b="1" baseline="0" dirty="0"/>
                        <a:t> is deposited on the valley floor. Closer to the river’s banks, the heavier materials build up to form natural levees. </a:t>
                      </a:r>
                      <a:endParaRPr lang="en-GB" sz="7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059813"/>
                  </a:ext>
                </a:extLst>
              </a:tr>
              <a:tr h="305006">
                <a:tc>
                  <a:txBody>
                    <a:bodyPr/>
                    <a:lstStyle/>
                    <a:p>
                      <a:pPr marL="285750" indent="-285750">
                        <a:buFontTx/>
                        <a:buBlip>
                          <a:blip r:embed="rId2"/>
                        </a:buBlip>
                      </a:pPr>
                      <a:r>
                        <a:rPr lang="en-GB" sz="700" dirty="0"/>
                        <a:t>Nutrient</a:t>
                      </a:r>
                      <a:r>
                        <a:rPr lang="en-GB" sz="700" baseline="0" dirty="0"/>
                        <a:t> rich soil makes it ideal for farming. </a:t>
                      </a:r>
                    </a:p>
                    <a:p>
                      <a:pPr marL="285750" indent="-285750">
                        <a:buFontTx/>
                        <a:buBlip>
                          <a:blip r:embed="rId2"/>
                        </a:buBlip>
                      </a:pPr>
                      <a:r>
                        <a:rPr lang="en-GB" sz="700" baseline="0" dirty="0"/>
                        <a:t>Flat land for building houses. 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435929"/>
                  </a:ext>
                </a:extLst>
              </a:tr>
            </a:tbl>
          </a:graphicData>
        </a:graphic>
      </p:graphicFrame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4" r="8774"/>
          <a:stretch/>
        </p:blipFill>
        <p:spPr>
          <a:xfrm>
            <a:off x="7994355" y="474855"/>
            <a:ext cx="1897981" cy="877576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086174"/>
              </p:ext>
            </p:extLst>
          </p:nvPr>
        </p:nvGraphicFramePr>
        <p:xfrm>
          <a:off x="9028" y="3985060"/>
          <a:ext cx="2693581" cy="28397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93581">
                  <a:extLst>
                    <a:ext uri="{9D8B030D-6E8A-4147-A177-3AD203B41FA5}">
                      <a16:colId xmlns:a16="http://schemas.microsoft.com/office/drawing/2014/main" val="688434111"/>
                    </a:ext>
                  </a:extLst>
                </a:gridCol>
              </a:tblGrid>
              <a:tr h="190696">
                <a:tc>
                  <a:txBody>
                    <a:bodyPr/>
                    <a:lstStyle/>
                    <a:p>
                      <a:r>
                        <a:rPr lang="en-GB" sz="700" dirty="0"/>
                        <a:t>Case Study: Hunstanton Coast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809507"/>
                  </a:ext>
                </a:extLst>
              </a:tr>
              <a:tr h="601425">
                <a:tc>
                  <a:txBody>
                    <a:bodyPr/>
                    <a:lstStyle/>
                    <a:p>
                      <a:r>
                        <a:rPr lang="en-GB" sz="700" b="1" dirty="0"/>
                        <a:t>Location and Background</a:t>
                      </a:r>
                    </a:p>
                    <a:p>
                      <a:r>
                        <a:rPr lang="en-GB" sz="700" dirty="0"/>
                        <a:t>Located on the North-West coast of Norfolk. The town is a popular sea resort for tourists to visit all year round.</a:t>
                      </a:r>
                      <a:endParaRPr lang="en-GB" sz="700" baseline="0" dirty="0"/>
                    </a:p>
                    <a:p>
                      <a:r>
                        <a:rPr lang="en-GB" sz="700" baseline="0" dirty="0"/>
                        <a:t>In 2013, the town suffered damage from a storm surge.  The Sea Life Centre was flooded and closed for a number of months.</a:t>
                      </a:r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661191"/>
                  </a:ext>
                </a:extLst>
              </a:tr>
              <a:tr h="1114837">
                <a:tc>
                  <a:txBody>
                    <a:bodyPr/>
                    <a:lstStyle/>
                    <a:p>
                      <a:r>
                        <a:rPr lang="en-GB" sz="700" b="1" dirty="0"/>
                        <a:t>Geomorphic Processes  </a:t>
                      </a:r>
                    </a:p>
                    <a:p>
                      <a:r>
                        <a:rPr lang="en-GB" sz="700" dirty="0"/>
                        <a:t>- Old Hunstanton is dominated by dunes that are formed when sand is trapped and built up behind objects.</a:t>
                      </a:r>
                    </a:p>
                    <a:p>
                      <a:r>
                        <a:rPr lang="en-GB" sz="700" dirty="0"/>
                        <a:t>-Hunstanton Cliffs are made from three different bands of rock (sandstone, red chalk and white chalk). </a:t>
                      </a:r>
                      <a:endParaRPr lang="en-GB" sz="700" baseline="0" dirty="0"/>
                    </a:p>
                    <a:p>
                      <a:r>
                        <a:rPr lang="en-GB" sz="700" baseline="0" dirty="0"/>
                        <a:t>-Hunstanton Cliff are exposed to cliff retreat. This is when a wave-cut notch develops enough for the cliff face to become unstable and eventually collapses. </a:t>
                      </a:r>
                    </a:p>
                    <a:p>
                      <a:r>
                        <a:rPr lang="en-GB" sz="700" baseline="0" dirty="0"/>
                        <a:t>-Longshore drift travels from Sheringham in the north to the Wash in the south.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010276"/>
                  </a:ext>
                </a:extLst>
              </a:tr>
              <a:tr h="858514">
                <a:tc>
                  <a:txBody>
                    <a:bodyPr/>
                    <a:lstStyle/>
                    <a:p>
                      <a:r>
                        <a:rPr lang="en-GB" sz="700" b="1" dirty="0"/>
                        <a:t>Management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700" dirty="0"/>
                        <a:t>-Hunstanton is protected by a number of groynes. These trap sand to build up the beach for better protection.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700" dirty="0"/>
                        <a:t>-The town is also protected by large sea walls to prevent flooding and deflect the waves energy.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700" dirty="0"/>
                        <a:t>-$15 million  has been spent on beach nourishment to add sediment to beach for increased protection against flooding.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736839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554309"/>
              </p:ext>
            </p:extLst>
          </p:nvPr>
        </p:nvGraphicFramePr>
        <p:xfrm>
          <a:off x="6124349" y="4585826"/>
          <a:ext cx="3745682" cy="22634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50911">
                  <a:extLst>
                    <a:ext uri="{9D8B030D-6E8A-4147-A177-3AD203B41FA5}">
                      <a16:colId xmlns:a16="http://schemas.microsoft.com/office/drawing/2014/main" val="688434111"/>
                    </a:ext>
                  </a:extLst>
                </a:gridCol>
                <a:gridCol w="1394771">
                  <a:extLst>
                    <a:ext uri="{9D8B030D-6E8A-4147-A177-3AD203B41FA5}">
                      <a16:colId xmlns:a16="http://schemas.microsoft.com/office/drawing/2014/main" val="2718069458"/>
                    </a:ext>
                  </a:extLst>
                </a:gridCol>
              </a:tblGrid>
              <a:tr h="193145">
                <a:tc gridSpan="2">
                  <a:txBody>
                    <a:bodyPr/>
                    <a:lstStyle/>
                    <a:p>
                      <a:r>
                        <a:rPr lang="en-GB" sz="700" dirty="0"/>
                        <a:t>Case Study: The River Tees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809507"/>
                  </a:ext>
                </a:extLst>
              </a:tr>
              <a:tr h="333439">
                <a:tc gridSpan="2">
                  <a:txBody>
                    <a:bodyPr/>
                    <a:lstStyle/>
                    <a:p>
                      <a:r>
                        <a:rPr lang="en-GB" sz="700" b="1" dirty="0"/>
                        <a:t>Location and Background</a:t>
                      </a:r>
                    </a:p>
                    <a:p>
                      <a:r>
                        <a:rPr lang="en-GB" sz="700" dirty="0"/>
                        <a:t>Located in the North of England and flows 137km</a:t>
                      </a:r>
                      <a:r>
                        <a:rPr lang="en-GB" sz="700" baseline="0" dirty="0"/>
                        <a:t> from the Pennines to the North Sea at Red Car. </a:t>
                      </a:r>
                      <a:endParaRPr lang="en-GB" sz="7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661191"/>
                  </a:ext>
                </a:extLst>
              </a:tr>
              <a:tr h="1025154">
                <a:tc>
                  <a:txBody>
                    <a:bodyPr/>
                    <a:lstStyle/>
                    <a:p>
                      <a:r>
                        <a:rPr lang="en-GB" sz="700" b="1" dirty="0"/>
                        <a:t>Geomorphic Processes  </a:t>
                      </a:r>
                    </a:p>
                    <a:p>
                      <a:pPr>
                        <a:spcBef>
                          <a:spcPct val="0"/>
                        </a:spcBef>
                      </a:pPr>
                      <a:r>
                        <a:rPr lang="en-GB" sz="700" b="1" baseline="0" dirty="0">
                          <a:latin typeface="+mn-lt"/>
                        </a:rPr>
                        <a:t>Upper – </a:t>
                      </a:r>
                      <a:r>
                        <a:rPr lang="en-GB" sz="700" baseline="0" dirty="0">
                          <a:latin typeface="+mn-lt"/>
                        </a:rPr>
                        <a:t>Features include V-Shaped valley, rapids and waterfalls. </a:t>
                      </a:r>
                      <a:r>
                        <a:rPr lang="en-GB" sz="700" baseline="0" dirty="0" smtClean="0">
                          <a:latin typeface="+mn-lt"/>
                        </a:rPr>
                        <a:t>High Force </a:t>
                      </a:r>
                      <a:r>
                        <a:rPr lang="en-GB" sz="700" baseline="0" dirty="0">
                          <a:latin typeface="+mn-lt"/>
                        </a:rPr>
                        <a:t>w</a:t>
                      </a:r>
                      <a:r>
                        <a:rPr lang="en-GB" sz="700" baseline="0" dirty="0" smtClean="0">
                          <a:latin typeface="+mn-lt"/>
                        </a:rPr>
                        <a:t>aterfall </a:t>
                      </a:r>
                      <a:r>
                        <a:rPr lang="en-GB" sz="700" baseline="0" dirty="0">
                          <a:latin typeface="+mn-lt"/>
                        </a:rPr>
                        <a:t>drops 21m and is made from harder Whinstone and softer limestone rocks. Gradually a gorge has been formed. </a:t>
                      </a:r>
                    </a:p>
                    <a:p>
                      <a:pPr>
                        <a:spcBef>
                          <a:spcPct val="0"/>
                        </a:spcBef>
                      </a:pPr>
                      <a:r>
                        <a:rPr lang="en-GB" sz="700" b="1" baseline="0" dirty="0">
                          <a:latin typeface="+mn-lt"/>
                        </a:rPr>
                        <a:t>Middle – </a:t>
                      </a:r>
                      <a:r>
                        <a:rPr lang="en-GB" sz="700" baseline="0" dirty="0">
                          <a:latin typeface="+mn-lt"/>
                        </a:rPr>
                        <a:t>Features include meanders and ox-bow lakes. The meander near Yarm encloses the town. </a:t>
                      </a:r>
                    </a:p>
                    <a:p>
                      <a:pPr>
                        <a:spcBef>
                          <a:spcPct val="0"/>
                        </a:spcBef>
                      </a:pPr>
                      <a:r>
                        <a:rPr lang="en-GB" sz="700" b="1" baseline="0" dirty="0">
                          <a:latin typeface="+mn-lt"/>
                        </a:rPr>
                        <a:t>Lower – </a:t>
                      </a:r>
                      <a:r>
                        <a:rPr lang="en-GB" sz="700" baseline="0" dirty="0">
                          <a:latin typeface="+mn-lt"/>
                        </a:rPr>
                        <a:t>Greater lateral erosion creates features such as floodplains &amp; levees. Mudflats at the river’s estuary. </a:t>
                      </a:r>
                      <a:endParaRPr lang="en-GB" sz="7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</a:pPr>
                      <a:endParaRPr lang="en-GB" sz="700" baseline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010276"/>
                  </a:ext>
                </a:extLst>
              </a:tr>
              <a:tr h="680341">
                <a:tc gridSpan="2">
                  <a:txBody>
                    <a:bodyPr/>
                    <a:lstStyle/>
                    <a:p>
                      <a:r>
                        <a:rPr lang="en-GB" sz="700" b="1" dirty="0"/>
                        <a:t>Management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700" dirty="0"/>
                        <a:t>-Towns such as Yarm and Middleborough are</a:t>
                      </a:r>
                      <a:r>
                        <a:rPr lang="en-GB" sz="700" baseline="0" dirty="0"/>
                        <a:t> economically and socially important due to houses and jobs that are located there.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700" baseline="0" dirty="0"/>
                        <a:t>-Dams and reservoirs in the upper course,  controls river’s flow during high &amp; low rainfall.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700" baseline="0" dirty="0"/>
                        <a:t>- Better flood warning systems, more flood zoning and river dredging reduces flooding.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736839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DC882493-EC53-4708-B27E-869136F552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663409"/>
              </p:ext>
            </p:extLst>
          </p:nvPr>
        </p:nvGraphicFramePr>
        <p:xfrm>
          <a:off x="5838332" y="2602281"/>
          <a:ext cx="4046764" cy="19639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23382">
                  <a:extLst>
                    <a:ext uri="{9D8B030D-6E8A-4147-A177-3AD203B41FA5}">
                      <a16:colId xmlns:a16="http://schemas.microsoft.com/office/drawing/2014/main" val="3249148915"/>
                    </a:ext>
                  </a:extLst>
                </a:gridCol>
                <a:gridCol w="2023382">
                  <a:extLst>
                    <a:ext uri="{9D8B030D-6E8A-4147-A177-3AD203B41FA5}">
                      <a16:colId xmlns:a16="http://schemas.microsoft.com/office/drawing/2014/main" val="1509545877"/>
                    </a:ext>
                  </a:extLst>
                </a:gridCol>
              </a:tblGrid>
              <a:tr h="221732">
                <a:tc gridSpan="2">
                  <a:txBody>
                    <a:bodyPr/>
                    <a:lstStyle/>
                    <a:p>
                      <a:r>
                        <a:rPr lang="en-GB" sz="800" dirty="0"/>
                        <a:t>Hydrographs and River Discharge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868481"/>
                  </a:ext>
                </a:extLst>
              </a:tr>
              <a:tr h="348435">
                <a:tc gridSpan="2">
                  <a:txBody>
                    <a:bodyPr/>
                    <a:lstStyle/>
                    <a:p>
                      <a:pPr algn="ctr"/>
                      <a:r>
                        <a:rPr lang="en-GB" sz="800" b="1" dirty="0"/>
                        <a:t>River discharge is the volume of water that flows in a river. Hydrographs who discharge at a certain point in a river changes over time in relation to rainfall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473126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r>
                        <a:rPr lang="en-GB" sz="800" dirty="0"/>
                        <a:t>1. </a:t>
                      </a:r>
                      <a:r>
                        <a:rPr lang="en-GB" sz="800" b="1" dirty="0"/>
                        <a:t>Peak discharge </a:t>
                      </a:r>
                      <a:r>
                        <a:rPr lang="en-GB" sz="800" dirty="0"/>
                        <a:t>is the discharge in a period of time.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07890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r>
                        <a:rPr lang="en-GB" sz="800" dirty="0"/>
                        <a:t>2. </a:t>
                      </a:r>
                      <a:r>
                        <a:rPr lang="en-GB" sz="800" b="1" dirty="0"/>
                        <a:t>Lag time </a:t>
                      </a:r>
                      <a:r>
                        <a:rPr lang="en-GB" sz="800" dirty="0"/>
                        <a:t>is the delay between peak rainfall and peak discharge.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284207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r>
                        <a:rPr lang="en-GB" sz="800" dirty="0"/>
                        <a:t>3. </a:t>
                      </a:r>
                      <a:r>
                        <a:rPr lang="en-GB" sz="800" b="1" dirty="0"/>
                        <a:t>Rising limb </a:t>
                      </a:r>
                      <a:r>
                        <a:rPr lang="en-GB" sz="800" dirty="0"/>
                        <a:t>is the increase in river discharge.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619224"/>
                  </a:ext>
                </a:extLst>
              </a:tr>
              <a:tr h="348435">
                <a:tc>
                  <a:txBody>
                    <a:bodyPr/>
                    <a:lstStyle/>
                    <a:p>
                      <a:r>
                        <a:rPr lang="en-GB" sz="800" dirty="0"/>
                        <a:t>4. </a:t>
                      </a:r>
                      <a:r>
                        <a:rPr lang="en-GB" sz="800" b="1" dirty="0"/>
                        <a:t>Falling limb </a:t>
                      </a:r>
                      <a:r>
                        <a:rPr lang="en-GB" sz="800" dirty="0"/>
                        <a:t>is the decrease in river discharge to normal level.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933277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E84B03A3-A770-4727-A506-CB220ED804D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297" y="3255486"/>
            <a:ext cx="2008648" cy="131070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47DB556E-3B2E-43BE-8131-CE731F056B7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335" y="5174130"/>
            <a:ext cx="1350955" cy="960373"/>
          </a:xfrm>
          <a:prstGeom prst="rect">
            <a:avLst/>
          </a:prstGeom>
        </p:spPr>
      </p:pic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035E8F75-9510-49CE-9642-240B830AA5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64763"/>
              </p:ext>
            </p:extLst>
          </p:nvPr>
        </p:nvGraphicFramePr>
        <p:xfrm>
          <a:off x="2750558" y="20046"/>
          <a:ext cx="3054614" cy="1203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44183">
                  <a:extLst>
                    <a:ext uri="{9D8B030D-6E8A-4147-A177-3AD203B41FA5}">
                      <a16:colId xmlns:a16="http://schemas.microsoft.com/office/drawing/2014/main" val="1714131732"/>
                    </a:ext>
                  </a:extLst>
                </a:gridCol>
                <a:gridCol w="2210431">
                  <a:extLst>
                    <a:ext uri="{9D8B030D-6E8A-4147-A177-3AD203B41FA5}">
                      <a16:colId xmlns:a16="http://schemas.microsoft.com/office/drawing/2014/main" val="40788780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800" dirty="0"/>
                        <a:t>Water Cycle Key Terms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187876"/>
                  </a:ext>
                </a:extLst>
              </a:tr>
              <a:tr h="158363">
                <a:tc>
                  <a:txBody>
                    <a:bodyPr/>
                    <a:lstStyle/>
                    <a:p>
                      <a:r>
                        <a:rPr lang="en-GB" sz="700" b="1" dirty="0"/>
                        <a:t>Precipitation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Moisture falling from clouds as rain, snow or hail.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552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700" b="1" dirty="0"/>
                        <a:t>Interception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Vegetation prevent water reaching the ground.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137780"/>
                  </a:ext>
                </a:extLst>
              </a:tr>
              <a:tr h="158363">
                <a:tc>
                  <a:txBody>
                    <a:bodyPr/>
                    <a:lstStyle/>
                    <a:p>
                      <a:r>
                        <a:rPr lang="en-GB" sz="700" b="1" dirty="0"/>
                        <a:t>Surface Runoff 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Water flowing over surface of the land into rivers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9564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700" b="1" dirty="0"/>
                        <a:t>Infiltration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Water absorbed into the soil from the ground.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8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700" b="1" dirty="0"/>
                        <a:t>Transpiration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/>
                        <a:t>Water lost through leaves of plants.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065481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2768EF06-DF38-4CF2-88BB-261C38538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332614"/>
              </p:ext>
            </p:extLst>
          </p:nvPr>
        </p:nvGraphicFramePr>
        <p:xfrm>
          <a:off x="2758147" y="1194918"/>
          <a:ext cx="3047026" cy="1127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3513">
                  <a:extLst>
                    <a:ext uri="{9D8B030D-6E8A-4147-A177-3AD203B41FA5}">
                      <a16:colId xmlns:a16="http://schemas.microsoft.com/office/drawing/2014/main" val="1792463561"/>
                    </a:ext>
                  </a:extLst>
                </a:gridCol>
                <a:gridCol w="1523513">
                  <a:extLst>
                    <a:ext uri="{9D8B030D-6E8A-4147-A177-3AD203B41FA5}">
                      <a16:colId xmlns:a16="http://schemas.microsoft.com/office/drawing/2014/main" val="2081444353"/>
                    </a:ext>
                  </a:extLst>
                </a:gridCol>
              </a:tblGrid>
              <a:tr h="131164">
                <a:tc gridSpan="2">
                  <a:txBody>
                    <a:bodyPr/>
                    <a:lstStyle/>
                    <a:p>
                      <a:pPr algn="ctr"/>
                      <a:r>
                        <a:rPr lang="en-GB" sz="700" dirty="0"/>
                        <a:t>Physical and Human Causes of Flooding.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298206"/>
                  </a:ext>
                </a:extLst>
              </a:tr>
              <a:tr h="343044">
                <a:tc>
                  <a:txBody>
                    <a:bodyPr/>
                    <a:lstStyle/>
                    <a:p>
                      <a:r>
                        <a:rPr lang="en-GB" sz="700" b="1" i="1" dirty="0"/>
                        <a:t>Physical: </a:t>
                      </a:r>
                      <a:r>
                        <a:rPr lang="en-GB" sz="700" b="1" dirty="0"/>
                        <a:t>Prolong &amp; heavy rainfall</a:t>
                      </a:r>
                    </a:p>
                    <a:p>
                      <a:r>
                        <a:rPr lang="en-GB" sz="700" dirty="0"/>
                        <a:t>Long periods of rain causes soil to become saturated leading runoff.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b="1" i="1" dirty="0"/>
                        <a:t>Physical: </a:t>
                      </a:r>
                      <a:r>
                        <a:rPr lang="en-GB" sz="700" b="1" dirty="0"/>
                        <a:t>Geology</a:t>
                      </a:r>
                    </a:p>
                    <a:p>
                      <a:r>
                        <a:rPr lang="en-GB" sz="700" dirty="0"/>
                        <a:t>Impermeable rocks causes surface runoff to increase river discharge.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90141"/>
                  </a:ext>
                </a:extLst>
              </a:tr>
              <a:tr h="343044">
                <a:tc>
                  <a:txBody>
                    <a:bodyPr/>
                    <a:lstStyle/>
                    <a:p>
                      <a:r>
                        <a:rPr lang="en-GB" sz="700" b="1" i="1" dirty="0"/>
                        <a:t>Physical: </a:t>
                      </a:r>
                      <a:r>
                        <a:rPr lang="en-GB" sz="700" b="1" dirty="0"/>
                        <a:t>Relief </a:t>
                      </a:r>
                    </a:p>
                    <a:p>
                      <a:r>
                        <a:rPr lang="en-GB" sz="700" dirty="0"/>
                        <a:t>Steep-sided valleys channels water to flow quickly into rivers causing greater discharge.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700" b="1" i="1" dirty="0"/>
                        <a:t>Human: </a:t>
                      </a:r>
                      <a:r>
                        <a:rPr lang="en-GB" sz="700" b="1" dirty="0"/>
                        <a:t>Land Use </a:t>
                      </a:r>
                    </a:p>
                    <a:p>
                      <a:r>
                        <a:rPr lang="en-GB" sz="700" dirty="0"/>
                        <a:t>Tarmac and concrete are impermeable. This prevents infiltration &amp; causes surface runoff.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720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64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3613</TotalTime>
  <Words>1844</Words>
  <Application>Microsoft Office PowerPoint</Application>
  <PresentationFormat>A4 Paper (210x297 mm)</PresentationFormat>
  <Paragraphs>220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Newbury</dc:creator>
  <cp:lastModifiedBy>/v UserName /d "stbn12"</cp:lastModifiedBy>
  <cp:revision>68</cp:revision>
  <cp:lastPrinted>2017-09-17T14:10:12Z</cp:lastPrinted>
  <dcterms:created xsi:type="dcterms:W3CDTF">2016-08-28T19:28:19Z</dcterms:created>
  <dcterms:modified xsi:type="dcterms:W3CDTF">2019-03-21T10:39:29Z</dcterms:modified>
</cp:coreProperties>
</file>