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verlock"/>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hjI7m+lARv0NL6BoqIx1ftfpA6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322715-8038-493E-B759-C4D09DB87BC8}">
  <a:tblStyle styleId="{E1322715-8038-493E-B759-C4D09DB87BC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33C4F99-F70D-4655-8684-7632CA6DFF1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verlock-bold.fntdata"/><Relationship Id="rId12" Type="http://schemas.openxmlformats.org/officeDocument/2006/relationships/slide" Target="slides/slide7.xml"/><Relationship Id="rId34" Type="http://schemas.openxmlformats.org/officeDocument/2006/relationships/font" Target="fonts/Overlock-regular.fntdata"/><Relationship Id="rId15" Type="http://schemas.openxmlformats.org/officeDocument/2006/relationships/slide" Target="slides/slide10.xml"/><Relationship Id="rId37" Type="http://schemas.openxmlformats.org/officeDocument/2006/relationships/font" Target="fonts/Overlock-boldItalic.fntdata"/><Relationship Id="rId14" Type="http://schemas.openxmlformats.org/officeDocument/2006/relationships/slide" Target="slides/slide9.xml"/><Relationship Id="rId36" Type="http://schemas.openxmlformats.org/officeDocument/2006/relationships/font" Target="fonts/Overlock-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cdea3c4307_0_0:notes"/>
          <p:cNvSpPr txBox="1"/>
          <p:nvPr>
            <p:ph idx="1" type="body"/>
          </p:nvPr>
        </p:nvSpPr>
        <p:spPr>
          <a:xfrm>
            <a:off x="685480" y="4400182"/>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cdea3c4307_0_0:notes"/>
          <p:cNvSpPr/>
          <p:nvPr>
            <p:ph idx="2" type="sldImg"/>
          </p:nvPr>
        </p:nvSpPr>
        <p:spPr>
          <a:xfrm>
            <a:off x="446088" y="1142819"/>
            <a:ext cx="59658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cdea3c4307_0_32: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cdea3c4307_0_32:notes"/>
          <p:cNvSpPr txBox="1"/>
          <p:nvPr>
            <p:ph idx="1" type="body"/>
          </p:nvPr>
        </p:nvSpPr>
        <p:spPr>
          <a:xfrm>
            <a:off x="685480" y="4400181"/>
            <a:ext cx="5487000" cy="3600300"/>
          </a:xfrm>
          <a:prstGeom prst="rect">
            <a:avLst/>
          </a:prstGeom>
          <a:noFill/>
          <a:ln>
            <a:noFill/>
          </a:ln>
        </p:spPr>
        <p:txBody>
          <a:bodyPr anchorCtr="0" anchor="t" bIns="46000" lIns="92025" spcFirstLastPara="1" rIns="92025" wrap="square" tIns="46000">
            <a:noAutofit/>
          </a:bodyPr>
          <a:lstStyle/>
          <a:p>
            <a:pPr indent="0" lvl="0" marL="0" rtl="0" algn="l">
              <a:spcBef>
                <a:spcPts val="0"/>
              </a:spcBef>
              <a:spcAft>
                <a:spcPts val="0"/>
              </a:spcAft>
              <a:buNone/>
            </a:pPr>
            <a:r>
              <a:t/>
            </a:r>
            <a:endParaRPr/>
          </a:p>
        </p:txBody>
      </p:sp>
      <p:sp>
        <p:nvSpPr>
          <p:cNvPr id="348" name="Google Shape;348;g2cdea3c4307_0_32:notes"/>
          <p:cNvSpPr txBox="1"/>
          <p:nvPr>
            <p:ph idx="12" type="sldNum"/>
          </p:nvPr>
        </p:nvSpPr>
        <p:spPr>
          <a:xfrm>
            <a:off x="3883852" y="8686299"/>
            <a:ext cx="2972400" cy="457500"/>
          </a:xfrm>
          <a:prstGeom prst="rect">
            <a:avLst/>
          </a:prstGeom>
          <a:noFill/>
          <a:ln>
            <a:noFill/>
          </a:ln>
        </p:spPr>
        <p:txBody>
          <a:bodyPr anchorCtr="0" anchor="b" bIns="46000" lIns="92025" spcFirstLastPara="1" rIns="92025" wrap="square" tIns="460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cdea3c4307_0_61: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cdea3c4307_0_61:notes"/>
          <p:cNvSpPr txBox="1"/>
          <p:nvPr>
            <p:ph idx="1" type="body"/>
          </p:nvPr>
        </p:nvSpPr>
        <p:spPr>
          <a:xfrm>
            <a:off x="685801" y="4400555"/>
            <a:ext cx="5486400" cy="3600600"/>
          </a:xfrm>
          <a:prstGeom prst="rect">
            <a:avLst/>
          </a:prstGeom>
          <a:noFill/>
          <a:ln>
            <a:noFill/>
          </a:ln>
        </p:spPr>
        <p:txBody>
          <a:bodyPr anchorCtr="0" anchor="t" bIns="46000" lIns="92025" spcFirstLastPara="1" rIns="92025" wrap="square" tIns="46000">
            <a:noAutofit/>
          </a:bodyPr>
          <a:lstStyle/>
          <a:p>
            <a:pPr indent="0" lvl="0" marL="0" rtl="0" algn="l">
              <a:spcBef>
                <a:spcPts val="0"/>
              </a:spcBef>
              <a:spcAft>
                <a:spcPts val="0"/>
              </a:spcAft>
              <a:buNone/>
            </a:pPr>
            <a:r>
              <a:t/>
            </a:r>
            <a:endParaRPr/>
          </a:p>
        </p:txBody>
      </p:sp>
      <p:sp>
        <p:nvSpPr>
          <p:cNvPr id="378" name="Google Shape;378;g2cdea3c4307_0_61:notes"/>
          <p:cNvSpPr txBox="1"/>
          <p:nvPr>
            <p:ph idx="12" type="sldNum"/>
          </p:nvPr>
        </p:nvSpPr>
        <p:spPr>
          <a:xfrm>
            <a:off x="3884613" y="8685225"/>
            <a:ext cx="2971800" cy="458700"/>
          </a:xfrm>
          <a:prstGeom prst="rect">
            <a:avLst/>
          </a:prstGeom>
          <a:noFill/>
          <a:ln>
            <a:noFill/>
          </a:ln>
        </p:spPr>
        <p:txBody>
          <a:bodyPr anchorCtr="0" anchor="b" bIns="46000" lIns="92025" spcFirstLastPara="1" rIns="92025" wrap="square" tIns="460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cdea3c4307_0_83: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2cdea3c4307_0_83: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cdea3c4307_0_106: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2cdea3c4307_0_106: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cdea3c4307_0_117: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2cdea3c4307_0_117: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cdea3c4307_0_132:notes"/>
          <p:cNvSpPr/>
          <p:nvPr>
            <p:ph idx="2" type="sldImg"/>
          </p:nvPr>
        </p:nvSpPr>
        <p:spPr>
          <a:xfrm>
            <a:off x="426022" y="1143550"/>
            <a:ext cx="60060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cdea3c4307_0_132:notes"/>
          <p:cNvSpPr txBox="1"/>
          <p:nvPr>
            <p:ph idx="1" type="body"/>
          </p:nvPr>
        </p:nvSpPr>
        <p:spPr>
          <a:xfrm>
            <a:off x="685801" y="4400555"/>
            <a:ext cx="5486400" cy="3600600"/>
          </a:xfrm>
          <a:prstGeom prst="rect">
            <a:avLst/>
          </a:prstGeom>
          <a:noFill/>
          <a:ln>
            <a:noFill/>
          </a:ln>
        </p:spPr>
        <p:txBody>
          <a:bodyPr anchorCtr="0" anchor="t" bIns="46000" lIns="92025" spcFirstLastPara="1" rIns="92025" wrap="square" tIns="46000">
            <a:noAutofit/>
          </a:bodyPr>
          <a:lstStyle/>
          <a:p>
            <a:pPr indent="0" lvl="0" marL="0" rtl="0" algn="l">
              <a:spcBef>
                <a:spcPts val="0"/>
              </a:spcBef>
              <a:spcAft>
                <a:spcPts val="0"/>
              </a:spcAft>
              <a:buNone/>
            </a:pPr>
            <a:r>
              <a:t/>
            </a:r>
            <a:endParaRPr/>
          </a:p>
        </p:txBody>
      </p:sp>
      <p:sp>
        <p:nvSpPr>
          <p:cNvPr id="453" name="Google Shape;453;g2cdea3c4307_0_132:notes"/>
          <p:cNvSpPr txBox="1"/>
          <p:nvPr>
            <p:ph idx="12" type="sldNum"/>
          </p:nvPr>
        </p:nvSpPr>
        <p:spPr>
          <a:xfrm>
            <a:off x="3884613" y="8685225"/>
            <a:ext cx="2971800" cy="458700"/>
          </a:xfrm>
          <a:prstGeom prst="rect">
            <a:avLst/>
          </a:prstGeom>
          <a:noFill/>
          <a:ln>
            <a:noFill/>
          </a:ln>
        </p:spPr>
        <p:txBody>
          <a:bodyPr anchorCtr="0" anchor="b" bIns="46000" lIns="92025" spcFirstLastPara="1" rIns="92025" wrap="square" tIns="460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cdea3c4307_0_155:notes"/>
          <p:cNvSpPr/>
          <p:nvPr>
            <p:ph idx="2" type="sldImg"/>
          </p:nvPr>
        </p:nvSpPr>
        <p:spPr>
          <a:xfrm>
            <a:off x="729258" y="1143000"/>
            <a:ext cx="5399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2cdea3c4307_0_155:notes"/>
          <p:cNvSpPr txBox="1"/>
          <p:nvPr>
            <p:ph idx="1" type="body"/>
          </p:nvPr>
        </p:nvSpPr>
        <p:spPr>
          <a:xfrm>
            <a:off x="686282" y="4401209"/>
            <a:ext cx="5485500" cy="3599700"/>
          </a:xfrm>
          <a:prstGeom prst="rect">
            <a:avLst/>
          </a:prstGeom>
          <a:noFill/>
          <a:ln>
            <a:noFill/>
          </a:ln>
        </p:spPr>
        <p:txBody>
          <a:bodyPr anchorCtr="0" anchor="t" bIns="45625" lIns="91275" spcFirstLastPara="1" rIns="91275" wrap="square" tIns="45625">
            <a:noAutofit/>
          </a:bodyPr>
          <a:lstStyle/>
          <a:p>
            <a:pPr indent="0" lvl="0" marL="0" rtl="0" algn="l">
              <a:spcBef>
                <a:spcPts val="0"/>
              </a:spcBef>
              <a:spcAft>
                <a:spcPts val="0"/>
              </a:spcAft>
              <a:buNone/>
            </a:pPr>
            <a:r>
              <a:t/>
            </a:r>
            <a:endParaRPr/>
          </a:p>
        </p:txBody>
      </p:sp>
      <p:sp>
        <p:nvSpPr>
          <p:cNvPr id="477" name="Google Shape;477;g2cdea3c4307_0_155:notes"/>
          <p:cNvSpPr txBox="1"/>
          <p:nvPr>
            <p:ph idx="12" type="sldNum"/>
          </p:nvPr>
        </p:nvSpPr>
        <p:spPr>
          <a:xfrm>
            <a:off x="3884123" y="8685633"/>
            <a:ext cx="2972400" cy="458400"/>
          </a:xfrm>
          <a:prstGeom prst="rect">
            <a:avLst/>
          </a:prstGeom>
          <a:noFill/>
          <a:ln>
            <a:noFill/>
          </a:ln>
        </p:spPr>
        <p:txBody>
          <a:bodyPr anchorCtr="0" anchor="b" bIns="45625" lIns="91275" spcFirstLastPara="1" rIns="91275" wrap="square" tIns="456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cdea3c4307_0_192:notes"/>
          <p:cNvSpPr txBox="1"/>
          <p:nvPr>
            <p:ph idx="1" type="body"/>
          </p:nvPr>
        </p:nvSpPr>
        <p:spPr>
          <a:xfrm>
            <a:off x="685480" y="4400176"/>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2cdea3c4307_0_192:notes"/>
          <p:cNvSpPr/>
          <p:nvPr>
            <p:ph idx="2" type="sldImg"/>
          </p:nvPr>
        </p:nvSpPr>
        <p:spPr>
          <a:xfrm>
            <a:off x="426022" y="1143366"/>
            <a:ext cx="6006000" cy="3084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cdea3c4307_1_0:notes"/>
          <p:cNvSpPr/>
          <p:nvPr>
            <p:ph idx="2" type="sldImg"/>
          </p:nvPr>
        </p:nvSpPr>
        <p:spPr>
          <a:xfrm>
            <a:off x="426022" y="1143366"/>
            <a:ext cx="6006000" cy="308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2cdea3c4307_1_0:notes"/>
          <p:cNvSpPr txBox="1"/>
          <p:nvPr>
            <p:ph idx="1" type="body"/>
          </p:nvPr>
        </p:nvSpPr>
        <p:spPr>
          <a:xfrm>
            <a:off x="685480" y="4400176"/>
            <a:ext cx="54870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g2cdea3c4307_1_0:notes"/>
          <p:cNvSpPr txBox="1"/>
          <p:nvPr>
            <p:ph idx="12" type="sldNum"/>
          </p:nvPr>
        </p:nvSpPr>
        <p:spPr>
          <a:xfrm>
            <a:off x="3883852" y="8686288"/>
            <a:ext cx="29724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cdea3c4307_1_19:notes"/>
          <p:cNvSpPr/>
          <p:nvPr>
            <p:ph idx="2" type="sldImg"/>
          </p:nvPr>
        </p:nvSpPr>
        <p:spPr>
          <a:xfrm>
            <a:off x="426022" y="1143366"/>
            <a:ext cx="6006000" cy="308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2cdea3c4307_1_19:notes"/>
          <p:cNvSpPr txBox="1"/>
          <p:nvPr>
            <p:ph idx="1" type="body"/>
          </p:nvPr>
        </p:nvSpPr>
        <p:spPr>
          <a:xfrm>
            <a:off x="685480" y="4400176"/>
            <a:ext cx="54870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g2cdea3c4307_1_19:notes"/>
          <p:cNvSpPr txBox="1"/>
          <p:nvPr>
            <p:ph idx="12" type="sldNum"/>
          </p:nvPr>
        </p:nvSpPr>
        <p:spPr>
          <a:xfrm>
            <a:off x="3883852" y="8686288"/>
            <a:ext cx="29724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cdea3c4307_1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2cdea3c4307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cdea3c4307_1_83:notes"/>
          <p:cNvSpPr txBox="1"/>
          <p:nvPr>
            <p:ph idx="1" type="body"/>
          </p:nvPr>
        </p:nvSpPr>
        <p:spPr>
          <a:xfrm>
            <a:off x="685801"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2cdea3c4307_1_83:notes"/>
          <p:cNvSpPr/>
          <p:nvPr>
            <p:ph idx="2" type="sldImg"/>
          </p:nvPr>
        </p:nvSpPr>
        <p:spPr>
          <a:xfrm>
            <a:off x="427625" y="1144828"/>
            <a:ext cx="6002700" cy="3082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cdea3c4307_1_102: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2cdea3c4307_1_102: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2cdea3c4307_1_10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cdea3c4307_1_113:notes"/>
          <p:cNvSpPr/>
          <p:nvPr>
            <p:ph idx="2" type="sldImg"/>
          </p:nvPr>
        </p:nvSpPr>
        <p:spPr>
          <a:xfrm>
            <a:off x="424421" y="1143550"/>
            <a:ext cx="6009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2cdea3c4307_1_113:notes"/>
          <p:cNvSpPr txBox="1"/>
          <p:nvPr>
            <p:ph idx="1" type="body"/>
          </p:nvPr>
        </p:nvSpPr>
        <p:spPr>
          <a:xfrm>
            <a:off x="686281" y="4401213"/>
            <a:ext cx="5485500" cy="3599700"/>
          </a:xfrm>
          <a:prstGeom prst="rect">
            <a:avLst/>
          </a:prstGeom>
          <a:noFill/>
          <a:ln>
            <a:noFill/>
          </a:ln>
        </p:spPr>
        <p:txBody>
          <a:bodyPr anchorCtr="0" anchor="t" bIns="45625" lIns="91275" spcFirstLastPara="1" rIns="91275" wrap="square" tIns="45625">
            <a:noAutofit/>
          </a:bodyPr>
          <a:lstStyle/>
          <a:p>
            <a:pPr indent="0" lvl="0" marL="0" rtl="0" algn="l">
              <a:spcBef>
                <a:spcPts val="0"/>
              </a:spcBef>
              <a:spcAft>
                <a:spcPts val="0"/>
              </a:spcAft>
              <a:buNone/>
            </a:pPr>
            <a:r>
              <a:t/>
            </a:r>
            <a:endParaRPr/>
          </a:p>
        </p:txBody>
      </p:sp>
      <p:sp>
        <p:nvSpPr>
          <p:cNvPr id="659" name="Google Shape;659;g2cdea3c4307_1_113:notes"/>
          <p:cNvSpPr txBox="1"/>
          <p:nvPr>
            <p:ph idx="12" type="sldNum"/>
          </p:nvPr>
        </p:nvSpPr>
        <p:spPr>
          <a:xfrm>
            <a:off x="3884121" y="8685644"/>
            <a:ext cx="2972100" cy="458400"/>
          </a:xfrm>
          <a:prstGeom prst="rect">
            <a:avLst/>
          </a:prstGeom>
          <a:noFill/>
          <a:ln>
            <a:noFill/>
          </a:ln>
        </p:spPr>
        <p:txBody>
          <a:bodyPr anchorCtr="0" anchor="b" bIns="45625" lIns="91275" spcFirstLastPara="1" rIns="91275" wrap="square" tIns="456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cdea3c4307_1_228: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2cdea3c4307_1_228: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g2cdea3c4307_1_228: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cdea3c4307_1_247: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g2cdea3c4307_1_247: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cdea3c4307_1_271:notes"/>
          <p:cNvSpPr txBox="1"/>
          <p:nvPr>
            <p:ph idx="1" type="body"/>
          </p:nvPr>
        </p:nvSpPr>
        <p:spPr>
          <a:xfrm>
            <a:off x="685480" y="4400181"/>
            <a:ext cx="54870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g2cdea3c4307_1_271: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42.jpg"/><Relationship Id="rId5" Type="http://schemas.openxmlformats.org/officeDocument/2006/relationships/image" Target="../media/image45.jpg"/><Relationship Id="rId6"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3.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1.jpg"/><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5.jp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7.gif"/><Relationship Id="rId4" Type="http://schemas.openxmlformats.org/officeDocument/2006/relationships/image" Target="../media/image64.png"/><Relationship Id="rId10" Type="http://schemas.openxmlformats.org/officeDocument/2006/relationships/image" Target="../media/image62.png"/><Relationship Id="rId9" Type="http://schemas.openxmlformats.org/officeDocument/2006/relationships/image" Target="../media/image59.jpg"/><Relationship Id="rId5" Type="http://schemas.openxmlformats.org/officeDocument/2006/relationships/image" Target="../media/image56.jpg"/><Relationship Id="rId6" Type="http://schemas.openxmlformats.org/officeDocument/2006/relationships/image" Target="../media/image63.png"/><Relationship Id="rId7" Type="http://schemas.openxmlformats.org/officeDocument/2006/relationships/image" Target="../media/image58.jpg"/><Relationship Id="rId8" Type="http://schemas.openxmlformats.org/officeDocument/2006/relationships/image" Target="../media/image6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0.jpg"/><Relationship Id="rId4" Type="http://schemas.openxmlformats.org/officeDocument/2006/relationships/image" Target="../media/image72.jpg"/><Relationship Id="rId5"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3.png"/><Relationship Id="rId4" Type="http://schemas.openxmlformats.org/officeDocument/2006/relationships/image" Target="../media/image65.jpg"/><Relationship Id="rId11" Type="http://schemas.openxmlformats.org/officeDocument/2006/relationships/image" Target="../media/image80.jpg"/><Relationship Id="rId10" Type="http://schemas.openxmlformats.org/officeDocument/2006/relationships/image" Target="../media/image75.jpg"/><Relationship Id="rId9" Type="http://schemas.openxmlformats.org/officeDocument/2006/relationships/image" Target="../media/image83.png"/><Relationship Id="rId5" Type="http://schemas.openxmlformats.org/officeDocument/2006/relationships/image" Target="../media/image68.jpg"/><Relationship Id="rId6" Type="http://schemas.openxmlformats.org/officeDocument/2006/relationships/image" Target="../media/image79.png"/><Relationship Id="rId7" Type="http://schemas.openxmlformats.org/officeDocument/2006/relationships/image" Target="../media/image70.jpg"/><Relationship Id="rId8" Type="http://schemas.openxmlformats.org/officeDocument/2006/relationships/image" Target="../media/image7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2.png"/><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6.png"/><Relationship Id="rId4" Type="http://schemas.openxmlformats.org/officeDocument/2006/relationships/image" Target="../media/image88.png"/><Relationship Id="rId5" Type="http://schemas.openxmlformats.org/officeDocument/2006/relationships/image" Target="../media/image8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12.png"/><Relationship Id="rId5" Type="http://schemas.openxmlformats.org/officeDocument/2006/relationships/image" Target="../media/image20.jp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115910" y="1750800"/>
            <a:ext cx="5499279" cy="51072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5669121" y="1747922"/>
            <a:ext cx="6424142" cy="511007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txBox="1"/>
          <p:nvPr/>
        </p:nvSpPr>
        <p:spPr>
          <a:xfrm>
            <a:off x="1036749" y="1750800"/>
            <a:ext cx="413411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sng" cap="none" strike="noStrike">
                <a:solidFill>
                  <a:schemeClr val="dk1"/>
                </a:solidFill>
                <a:latin typeface="Calibri"/>
                <a:ea typeface="Calibri"/>
                <a:cs typeface="Calibri"/>
                <a:sym typeface="Calibri"/>
              </a:rPr>
              <a:t>Features of Elizabeth Society</a:t>
            </a:r>
            <a:endParaRPr/>
          </a:p>
        </p:txBody>
      </p:sp>
      <p:sp>
        <p:nvSpPr>
          <p:cNvPr id="92" name="Google Shape;92;p1"/>
          <p:cNvSpPr txBox="1"/>
          <p:nvPr/>
        </p:nvSpPr>
        <p:spPr>
          <a:xfrm>
            <a:off x="7225369" y="1739273"/>
            <a:ext cx="413411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sng" cap="none" strike="noStrike">
                <a:solidFill>
                  <a:schemeClr val="dk1"/>
                </a:solidFill>
                <a:latin typeface="Calibri"/>
                <a:ea typeface="Calibri"/>
                <a:cs typeface="Calibri"/>
                <a:sym typeface="Calibri"/>
              </a:rPr>
              <a:t>Features of Elizabethan Government</a:t>
            </a:r>
            <a:endParaRPr/>
          </a:p>
        </p:txBody>
      </p:sp>
      <p:sp>
        <p:nvSpPr>
          <p:cNvPr id="93" name="Google Shape;93;p1"/>
          <p:cNvSpPr txBox="1"/>
          <p:nvPr/>
        </p:nvSpPr>
        <p:spPr>
          <a:xfrm>
            <a:off x="203051" y="1995398"/>
            <a:ext cx="4172600" cy="30162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Elizabethan people had a very clear idea of where everyone belonged in society.  This is called a </a:t>
            </a:r>
            <a:r>
              <a:rPr b="1" i="0" lang="en-GB" sz="1200" u="none" cap="none" strike="noStrike">
                <a:solidFill>
                  <a:schemeClr val="dk1"/>
                </a:solidFill>
                <a:latin typeface="Calibri"/>
                <a:ea typeface="Calibri"/>
                <a:cs typeface="Calibri"/>
                <a:sym typeface="Calibri"/>
              </a:rPr>
              <a:t>hierarchy</a:t>
            </a:r>
            <a:r>
              <a:rPr b="0" i="0" lang="en-GB" sz="1200" u="none" cap="none" strike="noStrike">
                <a:solidFill>
                  <a:schemeClr val="dk1"/>
                </a:solidFill>
                <a:latin typeface="Calibri"/>
                <a:ea typeface="Calibri"/>
                <a:cs typeface="Calibri"/>
                <a:sym typeface="Calibri"/>
              </a:rPr>
              <a:t>. Starting with the most important, this is the hierarchy for Elizabethan England.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1. </a:t>
            </a:r>
            <a:r>
              <a:rPr b="1" lang="en-GB" sz="1400" u="sng">
                <a:solidFill>
                  <a:schemeClr val="dk1"/>
                </a:solidFill>
                <a:latin typeface="Calibri"/>
                <a:ea typeface="Calibri"/>
                <a:cs typeface="Calibri"/>
                <a:sym typeface="Calibri"/>
              </a:rPr>
              <a:t>The monarch</a:t>
            </a:r>
            <a:r>
              <a:rPr lang="en-GB" sz="1400">
                <a:solidFill>
                  <a:schemeClr val="dk1"/>
                </a:solidFill>
                <a:latin typeface="Calibri"/>
                <a:ea typeface="Calibri"/>
                <a:cs typeface="Calibri"/>
                <a:sym typeface="Calibri"/>
              </a:rPr>
              <a:t> (the King or Queen) was at the top.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2. </a:t>
            </a:r>
            <a:r>
              <a:rPr b="1" lang="en-GB" sz="1400" u="sng">
                <a:solidFill>
                  <a:schemeClr val="dk1"/>
                </a:solidFill>
                <a:latin typeface="Calibri"/>
                <a:ea typeface="Calibri"/>
                <a:cs typeface="Calibri"/>
                <a:sym typeface="Calibri"/>
              </a:rPr>
              <a:t>The nobility</a:t>
            </a:r>
            <a:r>
              <a:rPr lang="en-GB" sz="1400">
                <a:solidFill>
                  <a:schemeClr val="dk1"/>
                </a:solidFill>
                <a:latin typeface="Calibri"/>
                <a:ea typeface="Calibri"/>
                <a:cs typeface="Calibri"/>
                <a:sym typeface="Calibri"/>
              </a:rPr>
              <a:t>  - other members of the royal family with important titles.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3. </a:t>
            </a:r>
            <a:r>
              <a:rPr b="1" lang="en-GB" sz="1400" u="sng">
                <a:solidFill>
                  <a:schemeClr val="dk1"/>
                </a:solidFill>
                <a:latin typeface="Calibri"/>
                <a:ea typeface="Calibri"/>
                <a:cs typeface="Calibri"/>
                <a:sym typeface="Calibri"/>
              </a:rPr>
              <a:t>The gentry</a:t>
            </a:r>
            <a:r>
              <a:rPr lang="en-GB" sz="1400">
                <a:solidFill>
                  <a:schemeClr val="dk1"/>
                </a:solidFill>
                <a:latin typeface="Calibri"/>
                <a:ea typeface="Calibri"/>
                <a:cs typeface="Calibri"/>
                <a:sym typeface="Calibri"/>
              </a:rPr>
              <a:t>.  - land owners.  The more land a person had, the more powerful they were.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4. </a:t>
            </a:r>
            <a:r>
              <a:rPr b="1" lang="en-GB" sz="1400" u="sng">
                <a:solidFill>
                  <a:schemeClr val="dk1"/>
                </a:solidFill>
                <a:latin typeface="Calibri"/>
                <a:ea typeface="Calibri"/>
                <a:cs typeface="Calibri"/>
                <a:sym typeface="Calibri"/>
              </a:rPr>
              <a:t>The Yeomen</a:t>
            </a:r>
            <a:r>
              <a:rPr lang="en-GB" sz="1400">
                <a:solidFill>
                  <a:schemeClr val="dk1"/>
                </a:solidFill>
                <a:latin typeface="Calibri"/>
                <a:ea typeface="Calibri"/>
                <a:cs typeface="Calibri"/>
                <a:sym typeface="Calibri"/>
              </a:rPr>
              <a:t> -  men who owned smaller amounts of land or an estate where farmers worked.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5.</a:t>
            </a:r>
            <a:r>
              <a:rPr b="1" lang="en-GB" sz="1400" u="sng">
                <a:solidFill>
                  <a:schemeClr val="dk1"/>
                </a:solidFill>
                <a:latin typeface="Calibri"/>
                <a:ea typeface="Calibri"/>
                <a:cs typeface="Calibri"/>
                <a:sym typeface="Calibri"/>
              </a:rPr>
              <a:t> Tenant farmers  - </a:t>
            </a:r>
            <a:r>
              <a:rPr lang="en-GB" sz="1400">
                <a:solidFill>
                  <a:schemeClr val="dk1"/>
                </a:solidFill>
                <a:latin typeface="Calibri"/>
                <a:ea typeface="Calibri"/>
                <a:cs typeface="Calibri"/>
                <a:sym typeface="Calibri"/>
              </a:rPr>
              <a:t>rented land from the Yeomen.</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6. </a:t>
            </a:r>
            <a:r>
              <a:rPr b="1" lang="en-GB" sz="1400" u="sng">
                <a:solidFill>
                  <a:schemeClr val="dk1"/>
                </a:solidFill>
                <a:latin typeface="Calibri"/>
                <a:ea typeface="Calibri"/>
                <a:cs typeface="Calibri"/>
                <a:sym typeface="Calibri"/>
              </a:rPr>
              <a:t>The labouring poor</a:t>
            </a:r>
            <a:r>
              <a:rPr lang="en-GB" sz="1400">
                <a:solidFill>
                  <a:schemeClr val="dk1"/>
                </a:solidFill>
                <a:latin typeface="Calibri"/>
                <a:ea typeface="Calibri"/>
                <a:cs typeface="Calibri"/>
                <a:sym typeface="Calibri"/>
              </a:rPr>
              <a:t> – worked for other people.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7. </a:t>
            </a:r>
            <a:r>
              <a:rPr b="1" lang="en-GB" sz="1400" u="sng">
                <a:solidFill>
                  <a:schemeClr val="dk1"/>
                </a:solidFill>
                <a:latin typeface="Calibri"/>
                <a:ea typeface="Calibri"/>
                <a:cs typeface="Calibri"/>
                <a:sym typeface="Calibri"/>
              </a:rPr>
              <a:t>The Vagrants </a:t>
            </a:r>
            <a:r>
              <a:rPr lang="en-GB" sz="1400">
                <a:solidFill>
                  <a:schemeClr val="dk1"/>
                </a:solidFill>
                <a:latin typeface="Calibri"/>
                <a:ea typeface="Calibri"/>
                <a:cs typeface="Calibri"/>
                <a:sym typeface="Calibri"/>
              </a:rPr>
              <a:t>- those without work and the homeless.</a:t>
            </a:r>
            <a:endParaRPr/>
          </a:p>
        </p:txBody>
      </p:sp>
      <p:sp>
        <p:nvSpPr>
          <p:cNvPr id="94" name="Google Shape;94;p1"/>
          <p:cNvSpPr txBox="1"/>
          <p:nvPr/>
        </p:nvSpPr>
        <p:spPr>
          <a:xfrm>
            <a:off x="166825" y="4943326"/>
            <a:ext cx="2083874" cy="1815882"/>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Elizabethan Family </a:t>
            </a:r>
            <a:endParaRPr/>
          </a:p>
          <a:p>
            <a:pPr indent="0" lvl="0" marL="0" marR="0" rtl="0" algn="ctr">
              <a:spcBef>
                <a:spcPts val="0"/>
              </a:spcBef>
              <a:spcAft>
                <a:spcPts val="0"/>
              </a:spcAft>
              <a:buNone/>
            </a:pPr>
            <a:r>
              <a:rPr lang="en-GB" sz="1400">
                <a:solidFill>
                  <a:schemeClr val="dk1"/>
                </a:solidFill>
                <a:latin typeface="Calibri"/>
                <a:ea typeface="Calibri"/>
                <a:cs typeface="Calibri"/>
                <a:sym typeface="Calibri"/>
              </a:rPr>
              <a:t>Being male, the </a:t>
            </a:r>
            <a:r>
              <a:rPr b="1" lang="en-GB" sz="1400" u="sng">
                <a:solidFill>
                  <a:schemeClr val="dk1"/>
                </a:solidFill>
                <a:latin typeface="Calibri"/>
                <a:ea typeface="Calibri"/>
                <a:cs typeface="Calibri"/>
                <a:sym typeface="Calibri"/>
              </a:rPr>
              <a:t>husband and father</a:t>
            </a:r>
            <a:r>
              <a:rPr lang="en-GB" sz="1400">
                <a:solidFill>
                  <a:schemeClr val="dk1"/>
                </a:solidFill>
                <a:latin typeface="Calibri"/>
                <a:ea typeface="Calibri"/>
                <a:cs typeface="Calibri"/>
                <a:sym typeface="Calibri"/>
              </a:rPr>
              <a:t> was the head of the home and the wife and children were expected to be </a:t>
            </a:r>
            <a:r>
              <a:rPr b="1" lang="en-GB" sz="1400">
                <a:solidFill>
                  <a:schemeClr val="dk1"/>
                </a:solidFill>
                <a:latin typeface="Calibri"/>
                <a:ea typeface="Calibri"/>
                <a:cs typeface="Calibri"/>
                <a:sym typeface="Calibri"/>
              </a:rPr>
              <a:t>obedient </a:t>
            </a:r>
            <a:r>
              <a:rPr lang="en-GB" sz="1400">
                <a:solidFill>
                  <a:schemeClr val="dk1"/>
                </a:solidFill>
                <a:latin typeface="Calibri"/>
                <a:ea typeface="Calibri"/>
                <a:cs typeface="Calibri"/>
                <a:sym typeface="Calibri"/>
              </a:rPr>
              <a:t>(do what they said) to him at all times.  </a:t>
            </a:r>
            <a:endParaRPr/>
          </a:p>
        </p:txBody>
      </p:sp>
      <p:sp>
        <p:nvSpPr>
          <p:cNvPr id="95" name="Google Shape;95;p1"/>
          <p:cNvSpPr txBox="1"/>
          <p:nvPr/>
        </p:nvSpPr>
        <p:spPr>
          <a:xfrm>
            <a:off x="2326501" y="4948269"/>
            <a:ext cx="1598205" cy="1815882"/>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Whoever you were, it was expected that you </a:t>
            </a:r>
            <a:r>
              <a:rPr b="1" lang="en-GB" sz="1400" u="sng">
                <a:solidFill>
                  <a:schemeClr val="dk1"/>
                </a:solidFill>
                <a:latin typeface="Calibri"/>
                <a:ea typeface="Calibri"/>
                <a:cs typeface="Calibri"/>
                <a:sym typeface="Calibri"/>
              </a:rPr>
              <a:t>fully respected </a:t>
            </a:r>
            <a:r>
              <a:rPr lang="en-GB" sz="1400">
                <a:solidFill>
                  <a:schemeClr val="dk1"/>
                </a:solidFill>
                <a:latin typeface="Calibri"/>
                <a:ea typeface="Calibri"/>
                <a:cs typeface="Calibri"/>
                <a:sym typeface="Calibri"/>
              </a:rPr>
              <a:t>your place in society and did not challenge the group above.  </a:t>
            </a:r>
            <a:endParaRPr/>
          </a:p>
        </p:txBody>
      </p:sp>
      <p:sp>
        <p:nvSpPr>
          <p:cNvPr id="96" name="Google Shape;96;p1"/>
          <p:cNvSpPr txBox="1"/>
          <p:nvPr/>
        </p:nvSpPr>
        <p:spPr>
          <a:xfrm>
            <a:off x="5720164" y="2008720"/>
            <a:ext cx="6271532"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In Elizabeth’s government, there were </a:t>
            </a:r>
            <a:r>
              <a:rPr b="1" lang="en-GB" sz="1400">
                <a:solidFill>
                  <a:schemeClr val="dk1"/>
                </a:solidFill>
                <a:latin typeface="Calibri"/>
                <a:ea typeface="Calibri"/>
                <a:cs typeface="Calibri"/>
                <a:sym typeface="Calibri"/>
              </a:rPr>
              <a:t>different jobs </a:t>
            </a:r>
            <a:r>
              <a:rPr lang="en-GB" sz="1200">
                <a:solidFill>
                  <a:schemeClr val="dk1"/>
                </a:solidFill>
                <a:latin typeface="Calibri"/>
                <a:ea typeface="Calibri"/>
                <a:cs typeface="Calibri"/>
                <a:sym typeface="Calibri"/>
              </a:rPr>
              <a:t>to make sure the country ran smoothly.  Elizabeth believed she had the </a:t>
            </a:r>
            <a:r>
              <a:rPr b="1" lang="en-GB" sz="1400">
                <a:solidFill>
                  <a:schemeClr val="dk1"/>
                </a:solidFill>
                <a:latin typeface="Calibri"/>
                <a:ea typeface="Calibri"/>
                <a:cs typeface="Calibri"/>
                <a:sym typeface="Calibri"/>
              </a:rPr>
              <a:t>Divine Right </a:t>
            </a:r>
            <a:r>
              <a:rPr lang="en-GB" sz="1200">
                <a:solidFill>
                  <a:schemeClr val="dk1"/>
                </a:solidFill>
                <a:latin typeface="Calibri"/>
                <a:ea typeface="Calibri"/>
                <a:cs typeface="Calibri"/>
                <a:sym typeface="Calibri"/>
              </a:rPr>
              <a:t>from God to rule.   For this reason, Elizabeth could make decisions </a:t>
            </a:r>
            <a:r>
              <a:rPr b="1" lang="en-GB" sz="1400">
                <a:solidFill>
                  <a:schemeClr val="dk1"/>
                </a:solidFill>
                <a:latin typeface="Calibri"/>
                <a:ea typeface="Calibri"/>
                <a:cs typeface="Calibri"/>
                <a:sym typeface="Calibri"/>
              </a:rPr>
              <a:t>on her own </a:t>
            </a:r>
            <a:r>
              <a:rPr lang="en-GB" sz="1200">
                <a:solidFill>
                  <a:schemeClr val="dk1"/>
                </a:solidFill>
                <a:latin typeface="Calibri"/>
                <a:ea typeface="Calibri"/>
                <a:cs typeface="Calibri"/>
                <a:sym typeface="Calibri"/>
              </a:rPr>
              <a:t>such as starting a </a:t>
            </a:r>
            <a:r>
              <a:rPr b="1" lang="en-GB" sz="1200">
                <a:solidFill>
                  <a:schemeClr val="dk1"/>
                </a:solidFill>
                <a:latin typeface="Calibri"/>
                <a:ea typeface="Calibri"/>
                <a:cs typeface="Calibri"/>
                <a:sym typeface="Calibri"/>
              </a:rPr>
              <a:t>war.  </a:t>
            </a:r>
            <a:r>
              <a:rPr lang="en-GB" sz="1200">
                <a:solidFill>
                  <a:schemeClr val="dk1"/>
                </a:solidFill>
                <a:latin typeface="Calibri"/>
                <a:ea typeface="Calibri"/>
                <a:cs typeface="Calibri"/>
                <a:sym typeface="Calibri"/>
              </a:rPr>
              <a:t>Elizabeth also had the right to stop her government discussing any issue she wanted. </a:t>
            </a:r>
            <a:endParaRPr/>
          </a:p>
        </p:txBody>
      </p:sp>
      <p:sp>
        <p:nvSpPr>
          <p:cNvPr id="97" name="Google Shape;97;p1"/>
          <p:cNvSpPr txBox="1"/>
          <p:nvPr/>
        </p:nvSpPr>
        <p:spPr>
          <a:xfrm>
            <a:off x="5720164" y="2928013"/>
            <a:ext cx="6373099"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most important </a:t>
            </a:r>
            <a:r>
              <a:rPr lang="en-GB" sz="1200">
                <a:solidFill>
                  <a:schemeClr val="dk1"/>
                </a:solidFill>
                <a:latin typeface="Calibri"/>
                <a:ea typeface="Calibri"/>
                <a:cs typeface="Calibri"/>
                <a:sym typeface="Calibri"/>
              </a:rPr>
              <a:t>person in Elizabeth’s government was </a:t>
            </a:r>
            <a:r>
              <a:rPr b="1" lang="en-GB" sz="1400">
                <a:solidFill>
                  <a:schemeClr val="dk1"/>
                </a:solidFill>
                <a:latin typeface="Calibri"/>
                <a:ea typeface="Calibri"/>
                <a:cs typeface="Calibri"/>
                <a:sym typeface="Calibri"/>
              </a:rPr>
              <a:t>the Secretary of State</a:t>
            </a:r>
            <a:r>
              <a:rPr lang="en-GB" sz="1200">
                <a:solidFill>
                  <a:schemeClr val="dk1"/>
                </a:solidFill>
                <a:latin typeface="Calibri"/>
                <a:ea typeface="Calibri"/>
                <a:cs typeface="Calibri"/>
                <a:sym typeface="Calibri"/>
              </a:rPr>
              <a:t>.  The name of Elizabeth’s first Secretary of State was </a:t>
            </a:r>
            <a:r>
              <a:rPr b="1" lang="en-GB" sz="1400">
                <a:solidFill>
                  <a:schemeClr val="dk1"/>
                </a:solidFill>
                <a:latin typeface="Calibri"/>
                <a:ea typeface="Calibri"/>
                <a:cs typeface="Calibri"/>
                <a:sym typeface="Calibri"/>
              </a:rPr>
              <a:t>Sir William Cecil</a:t>
            </a:r>
            <a:r>
              <a:rPr lang="en-GB" sz="1200">
                <a:solidFill>
                  <a:schemeClr val="dk1"/>
                </a:solidFill>
                <a:latin typeface="Calibri"/>
                <a:ea typeface="Calibri"/>
                <a:cs typeface="Calibri"/>
                <a:sym typeface="Calibri"/>
              </a:rPr>
              <a:t>.  He was the </a:t>
            </a:r>
            <a:r>
              <a:rPr b="1" lang="en-GB" sz="1400">
                <a:solidFill>
                  <a:schemeClr val="dk1"/>
                </a:solidFill>
                <a:latin typeface="Calibri"/>
                <a:ea typeface="Calibri"/>
                <a:cs typeface="Calibri"/>
                <a:sym typeface="Calibri"/>
              </a:rPr>
              <a:t>closest person </a:t>
            </a:r>
            <a:r>
              <a:rPr lang="en-GB" sz="1200">
                <a:solidFill>
                  <a:schemeClr val="dk1"/>
                </a:solidFill>
                <a:latin typeface="Calibri"/>
                <a:ea typeface="Calibri"/>
                <a:cs typeface="Calibri"/>
                <a:sym typeface="Calibri"/>
              </a:rPr>
              <a:t>to Elizabeth. Elizabeth </a:t>
            </a:r>
            <a:r>
              <a:rPr b="1" lang="en-GB" sz="1400">
                <a:solidFill>
                  <a:schemeClr val="dk1"/>
                </a:solidFill>
                <a:latin typeface="Calibri"/>
                <a:ea typeface="Calibri"/>
                <a:cs typeface="Calibri"/>
                <a:sym typeface="Calibri"/>
              </a:rPr>
              <a:t>trusted</a:t>
            </a:r>
            <a:r>
              <a:rPr lang="en-GB" sz="1200">
                <a:solidFill>
                  <a:schemeClr val="dk1"/>
                </a:solidFill>
                <a:latin typeface="Calibri"/>
                <a:ea typeface="Calibri"/>
                <a:cs typeface="Calibri"/>
                <a:sym typeface="Calibri"/>
              </a:rPr>
              <a:t> him to give her advice.</a:t>
            </a:r>
            <a:endParaRPr/>
          </a:p>
        </p:txBody>
      </p:sp>
      <p:graphicFrame>
        <p:nvGraphicFramePr>
          <p:cNvPr id="98" name="Google Shape;98;p1"/>
          <p:cNvGraphicFramePr/>
          <p:nvPr/>
        </p:nvGraphicFramePr>
        <p:xfrm>
          <a:off x="5757261" y="3696342"/>
          <a:ext cx="3000000" cy="3000000"/>
        </p:xfrm>
        <a:graphic>
          <a:graphicData uri="http://schemas.openxmlformats.org/drawingml/2006/table">
            <a:tbl>
              <a:tblPr bandRow="1" firstRow="1">
                <a:noFill/>
                <a:tableStyleId>{E1322715-8038-493E-B759-C4D09DB87BC8}</a:tableStyleId>
              </a:tblPr>
              <a:tblGrid>
                <a:gridCol w="893800"/>
                <a:gridCol w="3501350"/>
              </a:tblGrid>
              <a:tr h="240150">
                <a:tc>
                  <a:txBody>
                    <a:bodyPr/>
                    <a:lstStyle/>
                    <a:p>
                      <a:pPr indent="0" lvl="0" marL="0" marR="0" rtl="0" algn="l">
                        <a:spcBef>
                          <a:spcPts val="0"/>
                        </a:spcBef>
                        <a:spcAft>
                          <a:spcPts val="0"/>
                        </a:spcAft>
                        <a:buNone/>
                      </a:pPr>
                      <a:r>
                        <a:rPr lang="en-GB" sz="1200" u="none" cap="none" strike="noStrike">
                          <a:solidFill>
                            <a:srgbClr val="000000"/>
                          </a:solidFill>
                        </a:rPr>
                        <a:t>FEATURE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solidFill>
                            <a:srgbClr val="000000"/>
                          </a:solidFill>
                        </a:rPr>
                        <a:t>PURPOSE/JOB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4775">
                <a:tc>
                  <a:txBody>
                    <a:bodyPr/>
                    <a:lstStyle/>
                    <a:p>
                      <a:pPr indent="0" lvl="0" marL="0" marR="0" rtl="0" algn="l">
                        <a:spcBef>
                          <a:spcPts val="0"/>
                        </a:spcBef>
                        <a:spcAft>
                          <a:spcPts val="0"/>
                        </a:spcAft>
                        <a:buNone/>
                      </a:pPr>
                      <a:r>
                        <a:rPr b="1" lang="en-GB" sz="1200">
                          <a:solidFill>
                            <a:srgbClr val="000000"/>
                          </a:solidFill>
                        </a:rPr>
                        <a:t>The Court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They were </a:t>
                      </a:r>
                      <a:r>
                        <a:rPr b="1" lang="en-GB" sz="1100">
                          <a:solidFill>
                            <a:srgbClr val="000000"/>
                          </a:solidFill>
                        </a:rPr>
                        <a:t>close friends </a:t>
                      </a:r>
                      <a:r>
                        <a:rPr lang="en-GB" sz="1100">
                          <a:solidFill>
                            <a:srgbClr val="000000"/>
                          </a:solidFill>
                        </a:rPr>
                        <a:t>and </a:t>
                      </a:r>
                      <a:r>
                        <a:rPr b="1" lang="en-GB" sz="1100">
                          <a:solidFill>
                            <a:srgbClr val="000000"/>
                          </a:solidFill>
                        </a:rPr>
                        <a:t>advisors </a:t>
                      </a:r>
                      <a:r>
                        <a:rPr lang="en-GB" sz="1100">
                          <a:solidFill>
                            <a:srgbClr val="000000"/>
                          </a:solidFill>
                        </a:rPr>
                        <a:t>to Elizabeth who lived with her.  They could help her make </a:t>
                      </a:r>
                      <a:r>
                        <a:rPr b="1" lang="en-GB" sz="1100">
                          <a:solidFill>
                            <a:srgbClr val="000000"/>
                          </a:solidFill>
                        </a:rPr>
                        <a:t>decisions</a:t>
                      </a:r>
                      <a:r>
                        <a:rPr lang="en-GB" sz="1100">
                          <a:solidFill>
                            <a:srgbClr val="000000"/>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7100">
                <a:tc>
                  <a:txBody>
                    <a:bodyPr/>
                    <a:lstStyle/>
                    <a:p>
                      <a:pPr indent="0" lvl="0" marL="0" marR="0" rtl="0" algn="l">
                        <a:spcBef>
                          <a:spcPts val="0"/>
                        </a:spcBef>
                        <a:spcAft>
                          <a:spcPts val="0"/>
                        </a:spcAft>
                        <a:buNone/>
                      </a:pPr>
                      <a:r>
                        <a:rPr b="1" lang="en-GB" sz="1200">
                          <a:solidFill>
                            <a:srgbClr val="000000"/>
                          </a:solidFill>
                        </a:rPr>
                        <a:t>The</a:t>
                      </a:r>
                      <a:r>
                        <a:rPr b="1" lang="en-GB" sz="1200">
                          <a:solidFill>
                            <a:srgbClr val="000000"/>
                          </a:solidFill>
                        </a:rPr>
                        <a:t> </a:t>
                      </a:r>
                      <a:r>
                        <a:rPr b="1" lang="en-GB" sz="1200">
                          <a:solidFill>
                            <a:srgbClr val="000000"/>
                          </a:solidFill>
                        </a:rPr>
                        <a:t>Privy Council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This was an important</a:t>
                      </a:r>
                      <a:r>
                        <a:rPr lang="en-GB" sz="1100">
                          <a:solidFill>
                            <a:srgbClr val="000000"/>
                          </a:solidFill>
                        </a:rPr>
                        <a:t> group of advisors who were chosen by Elizabeth. </a:t>
                      </a:r>
                      <a:r>
                        <a:rPr lang="en-GB" sz="1100">
                          <a:solidFill>
                            <a:srgbClr val="000000"/>
                          </a:solidFill>
                        </a:rPr>
                        <a:t>There were </a:t>
                      </a:r>
                      <a:r>
                        <a:rPr b="1" lang="en-GB" sz="1100">
                          <a:solidFill>
                            <a:srgbClr val="000000"/>
                          </a:solidFill>
                        </a:rPr>
                        <a:t>19</a:t>
                      </a:r>
                      <a:r>
                        <a:rPr lang="en-GB" sz="1100">
                          <a:solidFill>
                            <a:srgbClr val="000000"/>
                          </a:solidFill>
                        </a:rPr>
                        <a:t> members of the Privy Council.  They met</a:t>
                      </a:r>
                      <a:r>
                        <a:rPr lang="en-GB" sz="1100">
                          <a:solidFill>
                            <a:srgbClr val="000000"/>
                          </a:solidFill>
                        </a:rPr>
                        <a:t> 3 times a week. They too, helped Elizabeth make </a:t>
                      </a:r>
                      <a:r>
                        <a:rPr b="1" lang="en-GB" sz="1100">
                          <a:solidFill>
                            <a:srgbClr val="000000"/>
                          </a:solidFill>
                        </a:rPr>
                        <a:t>decisions</a:t>
                      </a:r>
                      <a:r>
                        <a:rPr lang="en-GB" sz="1100">
                          <a:solidFill>
                            <a:srgbClr val="000000"/>
                          </a:solidFill>
                        </a:rPr>
                        <a:t>.</a:t>
                      </a:r>
                      <a:endParaRPr sz="11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7100">
                <a:tc>
                  <a:txBody>
                    <a:bodyPr/>
                    <a:lstStyle/>
                    <a:p>
                      <a:pPr indent="0" lvl="0" marL="0" marR="0" rtl="0" algn="l">
                        <a:spcBef>
                          <a:spcPts val="0"/>
                        </a:spcBef>
                        <a:spcAft>
                          <a:spcPts val="0"/>
                        </a:spcAft>
                        <a:buNone/>
                      </a:pPr>
                      <a:r>
                        <a:rPr b="1" lang="en-GB" sz="1200">
                          <a:solidFill>
                            <a:srgbClr val="000000"/>
                          </a:solidFill>
                        </a:rPr>
                        <a:t>Parliament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This group were like a </a:t>
                      </a:r>
                      <a:r>
                        <a:rPr b="1" lang="en-GB" sz="1200">
                          <a:solidFill>
                            <a:srgbClr val="000000"/>
                          </a:solidFill>
                        </a:rPr>
                        <a:t>government</a:t>
                      </a:r>
                      <a:r>
                        <a:rPr lang="en-GB" sz="1100">
                          <a:solidFill>
                            <a:srgbClr val="000000"/>
                          </a:solidFill>
                        </a:rPr>
                        <a:t>.  They would vote on laws.  Like today, they were divided into </a:t>
                      </a:r>
                      <a:r>
                        <a:rPr b="1" i="0" lang="en-GB" sz="1200">
                          <a:solidFill>
                            <a:srgbClr val="000000"/>
                          </a:solidFill>
                        </a:rPr>
                        <a:t>The House of Commons </a:t>
                      </a:r>
                      <a:r>
                        <a:rPr lang="en-GB" sz="1100">
                          <a:solidFill>
                            <a:srgbClr val="000000"/>
                          </a:solidFill>
                        </a:rPr>
                        <a:t>and</a:t>
                      </a:r>
                      <a:r>
                        <a:rPr lang="en-GB" sz="1100">
                          <a:solidFill>
                            <a:srgbClr val="000000"/>
                          </a:solidFill>
                        </a:rPr>
                        <a:t> the </a:t>
                      </a:r>
                      <a:r>
                        <a:rPr b="1" lang="en-GB" sz="1200">
                          <a:solidFill>
                            <a:srgbClr val="000000"/>
                          </a:solidFill>
                        </a:rPr>
                        <a:t>House of Lords.</a:t>
                      </a:r>
                      <a:endParaRPr sz="11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20325">
                <a:tc>
                  <a:txBody>
                    <a:bodyPr/>
                    <a:lstStyle/>
                    <a:p>
                      <a:pPr indent="0" lvl="0" marL="0" marR="0" rtl="0" algn="l">
                        <a:spcBef>
                          <a:spcPts val="0"/>
                        </a:spcBef>
                        <a:spcAft>
                          <a:spcPts val="0"/>
                        </a:spcAft>
                        <a:buNone/>
                      </a:pPr>
                      <a:r>
                        <a:rPr b="1" lang="en-GB" sz="1200">
                          <a:solidFill>
                            <a:srgbClr val="000000"/>
                          </a:solidFill>
                        </a:rPr>
                        <a:t>Justices of the Peace</a:t>
                      </a:r>
                      <a:endParaRPr sz="1200">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100">
                          <a:solidFill>
                            <a:srgbClr val="000000"/>
                          </a:solidFill>
                        </a:rPr>
                        <a:t>These were members of the rich gentry</a:t>
                      </a:r>
                      <a:r>
                        <a:rPr lang="en-GB" sz="1100">
                          <a:solidFill>
                            <a:srgbClr val="000000"/>
                          </a:solidFill>
                        </a:rPr>
                        <a:t> or Yeomen who kept </a:t>
                      </a:r>
                      <a:r>
                        <a:rPr b="1" lang="en-GB" sz="1100">
                          <a:solidFill>
                            <a:srgbClr val="000000"/>
                          </a:solidFill>
                        </a:rPr>
                        <a:t>law and order (like the police) </a:t>
                      </a:r>
                      <a:r>
                        <a:rPr lang="en-GB" sz="1100">
                          <a:solidFill>
                            <a:srgbClr val="000000"/>
                          </a:solidFill>
                        </a:rPr>
                        <a:t>in their area.  They were unpaid and reported to the Privy Council.  They made sure all laws were followed and taxes were paid.  </a:t>
                      </a:r>
                      <a:endParaRPr sz="11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99" name="Google Shape;99;p1"/>
          <p:cNvCxnSpPr/>
          <p:nvPr/>
        </p:nvCxnSpPr>
        <p:spPr>
          <a:xfrm flipH="1" rot="10800000">
            <a:off x="5853006" y="2910561"/>
            <a:ext cx="6005848" cy="17932"/>
          </a:xfrm>
          <a:prstGeom prst="straightConnector1">
            <a:avLst/>
          </a:prstGeom>
          <a:noFill/>
          <a:ln cap="flat" cmpd="sng" w="9525">
            <a:solidFill>
              <a:schemeClr val="accent1"/>
            </a:solidFill>
            <a:prstDash val="solid"/>
            <a:miter lim="800000"/>
            <a:headEnd len="sm" w="sm" type="none"/>
            <a:tailEnd len="sm" w="sm" type="none"/>
          </a:ln>
        </p:spPr>
      </p:cxnSp>
      <p:sp>
        <p:nvSpPr>
          <p:cNvPr id="100" name="Google Shape;100;p1"/>
          <p:cNvSpPr txBox="1"/>
          <p:nvPr/>
        </p:nvSpPr>
        <p:spPr>
          <a:xfrm>
            <a:off x="115910" y="524012"/>
            <a:ext cx="10036495"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Life in 1558 was very different from today.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Life expectancy (the length of time a person lived for): </a:t>
            </a:r>
            <a:r>
              <a:rPr lang="en-GB" sz="1200">
                <a:solidFill>
                  <a:schemeClr val="dk1"/>
                </a:solidFill>
                <a:latin typeface="Calibri"/>
                <a:ea typeface="Calibri"/>
                <a:cs typeface="Calibri"/>
                <a:sym typeface="Calibri"/>
              </a:rPr>
              <a:t>was only between 28 and 41.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Religion:</a:t>
            </a:r>
            <a:r>
              <a:rPr lang="en-GB" sz="1200">
                <a:solidFill>
                  <a:schemeClr val="dk1"/>
                </a:solidFill>
                <a:latin typeface="Calibri"/>
                <a:ea typeface="Calibri"/>
                <a:cs typeface="Calibri"/>
                <a:sym typeface="Calibri"/>
              </a:rPr>
              <a:t> People were expected to follow the Christian </a:t>
            </a:r>
            <a:r>
              <a:rPr b="1" lang="en-GB" sz="1200" u="sng">
                <a:solidFill>
                  <a:schemeClr val="dk1"/>
                </a:solidFill>
                <a:latin typeface="Calibri"/>
                <a:ea typeface="Calibri"/>
                <a:cs typeface="Calibri"/>
                <a:sym typeface="Calibri"/>
              </a:rPr>
              <a:t>religion </a:t>
            </a:r>
            <a:r>
              <a:rPr lang="en-GB" sz="1200">
                <a:solidFill>
                  <a:schemeClr val="dk1"/>
                </a:solidFill>
                <a:latin typeface="Calibri"/>
                <a:ea typeface="Calibri"/>
                <a:cs typeface="Calibri"/>
                <a:sym typeface="Calibri"/>
              </a:rPr>
              <a:t>of the monarch or else be punished for committing the crimes of treason and heresy. 90% of </a:t>
            </a:r>
            <a:r>
              <a:rPr b="1" lang="en-GB" sz="1200" u="sng">
                <a:solidFill>
                  <a:schemeClr val="dk1"/>
                </a:solidFill>
                <a:latin typeface="Calibri"/>
                <a:ea typeface="Calibri"/>
                <a:cs typeface="Calibri"/>
                <a:sym typeface="Calibri"/>
              </a:rPr>
              <a:t>Where did people live? </a:t>
            </a:r>
            <a:r>
              <a:rPr lang="en-GB" sz="1200">
                <a:solidFill>
                  <a:schemeClr val="dk1"/>
                </a:solidFill>
                <a:latin typeface="Calibri"/>
                <a:ea typeface="Calibri"/>
                <a:cs typeface="Calibri"/>
                <a:sym typeface="Calibri"/>
              </a:rPr>
              <a:t>90% of the population lived in the </a:t>
            </a:r>
            <a:r>
              <a:rPr b="1" lang="en-GB" sz="1200">
                <a:solidFill>
                  <a:schemeClr val="dk1"/>
                </a:solidFill>
                <a:latin typeface="Calibri"/>
                <a:ea typeface="Calibri"/>
                <a:cs typeface="Calibri"/>
                <a:sym typeface="Calibri"/>
              </a:rPr>
              <a:t>countryside.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Rich and poor: </a:t>
            </a:r>
            <a:r>
              <a:rPr lang="en-GB" sz="1200">
                <a:solidFill>
                  <a:schemeClr val="dk1"/>
                </a:solidFill>
                <a:latin typeface="Calibri"/>
                <a:ea typeface="Calibri"/>
                <a:cs typeface="Calibri"/>
                <a:sym typeface="Calibri"/>
              </a:rPr>
              <a:t>There were clear </a:t>
            </a:r>
            <a:r>
              <a:rPr b="1" lang="en-GB" sz="1200">
                <a:solidFill>
                  <a:schemeClr val="dk1"/>
                </a:solidFill>
                <a:latin typeface="Calibri"/>
                <a:ea typeface="Calibri"/>
                <a:cs typeface="Calibri"/>
                <a:sym typeface="Calibri"/>
              </a:rPr>
              <a:t>boundaries</a:t>
            </a:r>
            <a:r>
              <a:rPr lang="en-GB" sz="1200">
                <a:solidFill>
                  <a:schemeClr val="dk1"/>
                </a:solidFill>
                <a:latin typeface="Calibri"/>
                <a:ea typeface="Calibri"/>
                <a:cs typeface="Calibri"/>
                <a:sym typeface="Calibri"/>
              </a:rPr>
              <a:t> between rich and poor with most people being poor.  It would be impossible to be born poor and become rich.</a:t>
            </a:r>
            <a:endParaRPr/>
          </a:p>
        </p:txBody>
      </p:sp>
      <p:sp>
        <p:nvSpPr>
          <p:cNvPr id="101" name="Google Shape;101;p1"/>
          <p:cNvSpPr txBox="1"/>
          <p:nvPr/>
        </p:nvSpPr>
        <p:spPr>
          <a:xfrm>
            <a:off x="115911" y="115910"/>
            <a:ext cx="9703498" cy="400110"/>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1</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How was </a:t>
            </a:r>
            <a:r>
              <a:rPr b="1" lang="en-GB" sz="1800" u="sng">
                <a:solidFill>
                  <a:schemeClr val="dk1"/>
                </a:solidFill>
                <a:latin typeface="Calibri"/>
                <a:ea typeface="Calibri"/>
                <a:cs typeface="Calibri"/>
                <a:sym typeface="Calibri"/>
              </a:rPr>
              <a:t>Society</a:t>
            </a:r>
            <a:r>
              <a:rPr lang="en-GB" sz="1800">
                <a:solidFill>
                  <a:schemeClr val="dk1"/>
                </a:solidFill>
                <a:latin typeface="Calibri"/>
                <a:ea typeface="Calibri"/>
                <a:cs typeface="Calibri"/>
                <a:sym typeface="Calibri"/>
              </a:rPr>
              <a:t> and </a:t>
            </a:r>
            <a:r>
              <a:rPr b="1" lang="en-GB" sz="1800" u="sng">
                <a:solidFill>
                  <a:schemeClr val="dk1"/>
                </a:solidFill>
                <a:latin typeface="Calibri"/>
                <a:ea typeface="Calibri"/>
                <a:cs typeface="Calibri"/>
                <a:sym typeface="Calibri"/>
              </a:rPr>
              <a:t>Government</a:t>
            </a:r>
            <a:r>
              <a:rPr b="1" lang="en-GB" sz="18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organised when Elizabeth came to the throne in </a:t>
            </a:r>
            <a:r>
              <a:rPr b="1" lang="en-GB" sz="1800" u="sng">
                <a:solidFill>
                  <a:schemeClr val="dk1"/>
                </a:solidFill>
                <a:latin typeface="Calibri"/>
                <a:ea typeface="Calibri"/>
                <a:cs typeface="Calibri"/>
                <a:sym typeface="Calibri"/>
              </a:rPr>
              <a:t>1558</a:t>
            </a:r>
            <a:r>
              <a:rPr lang="en-GB" sz="1800">
                <a:solidFill>
                  <a:schemeClr val="dk1"/>
                </a:solidFill>
                <a:latin typeface="Calibri"/>
                <a:ea typeface="Calibri"/>
                <a:cs typeface="Calibri"/>
                <a:sym typeface="Calibri"/>
              </a:rPr>
              <a:t>?</a:t>
            </a:r>
            <a:endParaRPr/>
          </a:p>
        </p:txBody>
      </p:sp>
      <p:pic>
        <p:nvPicPr>
          <p:cNvPr id="102" name="Google Shape;102;p1"/>
          <p:cNvPicPr preferRelativeResize="0"/>
          <p:nvPr/>
        </p:nvPicPr>
        <p:blipFill rotWithShape="1">
          <a:blip r:embed="rId3">
            <a:alphaModFix/>
          </a:blip>
          <a:srcRect b="0" l="0" r="0" t="0"/>
          <a:stretch/>
        </p:blipFill>
        <p:spPr>
          <a:xfrm>
            <a:off x="4290000" y="2364899"/>
            <a:ext cx="1307149" cy="1902575"/>
          </a:xfrm>
          <a:prstGeom prst="rect">
            <a:avLst/>
          </a:prstGeom>
          <a:noFill/>
          <a:ln>
            <a:noFill/>
          </a:ln>
        </p:spPr>
      </p:pic>
      <p:pic>
        <p:nvPicPr>
          <p:cNvPr id="103" name="Google Shape;103;p1"/>
          <p:cNvPicPr preferRelativeResize="0"/>
          <p:nvPr/>
        </p:nvPicPr>
        <p:blipFill rotWithShape="1">
          <a:blip r:embed="rId4">
            <a:alphaModFix/>
          </a:blip>
          <a:srcRect b="0" l="0" r="0" t="0"/>
          <a:stretch/>
        </p:blipFill>
        <p:spPr>
          <a:xfrm>
            <a:off x="4411877" y="1856282"/>
            <a:ext cx="1043004" cy="916926"/>
          </a:xfrm>
          <a:prstGeom prst="rect">
            <a:avLst/>
          </a:prstGeom>
          <a:noFill/>
          <a:ln>
            <a:noFill/>
          </a:ln>
        </p:spPr>
      </p:pic>
      <p:sp>
        <p:nvSpPr>
          <p:cNvPr id="104" name="Google Shape;104;p1"/>
          <p:cNvSpPr txBox="1"/>
          <p:nvPr/>
        </p:nvSpPr>
        <p:spPr>
          <a:xfrm>
            <a:off x="3993819" y="4943326"/>
            <a:ext cx="1629162" cy="1815882"/>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In the towns, </a:t>
            </a:r>
            <a:r>
              <a:rPr b="1" lang="en-GB" sz="1400" u="sng">
                <a:solidFill>
                  <a:schemeClr val="dk1"/>
                </a:solidFill>
                <a:latin typeface="Calibri"/>
                <a:ea typeface="Calibri"/>
                <a:cs typeface="Calibri"/>
                <a:sym typeface="Calibri"/>
              </a:rPr>
              <a:t>merchants </a:t>
            </a:r>
            <a:r>
              <a:rPr lang="en-GB" sz="1400">
                <a:solidFill>
                  <a:schemeClr val="dk1"/>
                </a:solidFill>
                <a:latin typeface="Calibri"/>
                <a:ea typeface="Calibri"/>
                <a:cs typeface="Calibri"/>
                <a:sym typeface="Calibri"/>
              </a:rPr>
              <a:t>(people who traded goods from abroad) were at the top, followed by educated people such as </a:t>
            </a:r>
            <a:r>
              <a:rPr b="1" lang="en-GB" sz="1400" u="sng">
                <a:solidFill>
                  <a:schemeClr val="dk1"/>
                </a:solidFill>
                <a:latin typeface="Calibri"/>
                <a:ea typeface="Calibri"/>
                <a:cs typeface="Calibri"/>
                <a:sym typeface="Calibri"/>
              </a:rPr>
              <a:t>lawyers</a:t>
            </a:r>
            <a:r>
              <a:rPr lang="en-GB" sz="1400">
                <a:solidFill>
                  <a:schemeClr val="dk1"/>
                </a:solidFill>
                <a:latin typeface="Calibri"/>
                <a:ea typeface="Calibri"/>
                <a:cs typeface="Calibri"/>
                <a:sym typeface="Calibri"/>
              </a:rPr>
              <a:t> and </a:t>
            </a:r>
            <a:r>
              <a:rPr b="1" lang="en-GB" sz="1400" u="sng">
                <a:solidFill>
                  <a:schemeClr val="dk1"/>
                </a:solidFill>
                <a:latin typeface="Calibri"/>
                <a:ea typeface="Calibri"/>
                <a:cs typeface="Calibri"/>
                <a:sym typeface="Calibri"/>
              </a:rPr>
              <a:t>doctors.  </a:t>
            </a:r>
            <a:endParaRPr/>
          </a:p>
        </p:txBody>
      </p:sp>
      <p:sp>
        <p:nvSpPr>
          <p:cNvPr id="105" name="Google Shape;105;p1"/>
          <p:cNvSpPr txBox="1"/>
          <p:nvPr/>
        </p:nvSpPr>
        <p:spPr>
          <a:xfrm>
            <a:off x="10260649" y="3620559"/>
            <a:ext cx="1731047" cy="3108543"/>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LESSON KEY TERMS</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Hierarchy</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Monarch</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Nobility</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Gentry</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Yeomen</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Vagrants</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Court</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Privy Council</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Parliament</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Justices of the Peace</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Secretary of State</a:t>
            </a:r>
            <a:endParaRPr/>
          </a:p>
          <a:p>
            <a:pPr indent="-88900" lvl="0" marL="85725" marR="0" rtl="0" algn="l">
              <a:spcBef>
                <a:spcPts val="0"/>
              </a:spcBef>
              <a:spcAft>
                <a:spcPts val="0"/>
              </a:spcAft>
              <a:buClr>
                <a:schemeClr val="dk1"/>
              </a:buClr>
              <a:buSzPts val="1400"/>
              <a:buFont typeface="Arial"/>
              <a:buChar char="•"/>
            </a:pPr>
            <a:r>
              <a:rPr b="1" lang="en-GB" sz="1400">
                <a:solidFill>
                  <a:schemeClr val="dk1"/>
                </a:solidFill>
                <a:latin typeface="Calibri"/>
                <a:ea typeface="Calibri"/>
                <a:cs typeface="Calibri"/>
                <a:sym typeface="Calibri"/>
              </a:rPr>
              <a:t>William Cecil</a:t>
            </a:r>
            <a:endParaRPr/>
          </a:p>
        </p:txBody>
      </p:sp>
      <p:pic>
        <p:nvPicPr>
          <p:cNvPr descr="Elizabeth I, Queen of England, A Copy of the Darnley Portr… | Flickr" id="106" name="Google Shape;106;p1"/>
          <p:cNvPicPr preferRelativeResize="0"/>
          <p:nvPr/>
        </p:nvPicPr>
        <p:blipFill rotWithShape="1">
          <a:blip r:embed="rId5">
            <a:alphaModFix/>
          </a:blip>
          <a:srcRect b="61722" l="0" r="20702" t="0"/>
          <a:stretch/>
        </p:blipFill>
        <p:spPr>
          <a:xfrm>
            <a:off x="9930101" y="52925"/>
            <a:ext cx="2163162" cy="15660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p:nvPr/>
        </p:nvSpPr>
        <p:spPr>
          <a:xfrm>
            <a:off x="95352" y="1497277"/>
            <a:ext cx="8134711" cy="5285438"/>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0"/>
          <p:cNvSpPr txBox="1"/>
          <p:nvPr/>
        </p:nvSpPr>
        <p:spPr>
          <a:xfrm>
            <a:off x="95352" y="75285"/>
            <a:ext cx="8134711" cy="369332"/>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9:</a:t>
            </a:r>
            <a:r>
              <a:rPr lang="en-GB" sz="1800">
                <a:solidFill>
                  <a:schemeClr val="dk1"/>
                </a:solidFill>
                <a:latin typeface="Calibri"/>
                <a:ea typeface="Calibri"/>
                <a:cs typeface="Calibri"/>
                <a:sym typeface="Calibri"/>
              </a:rPr>
              <a:t> To explain why </a:t>
            </a:r>
            <a:r>
              <a:rPr b="1" lang="en-GB" sz="1800" u="sng">
                <a:solidFill>
                  <a:schemeClr val="dk1"/>
                </a:solidFill>
                <a:latin typeface="Calibri"/>
                <a:ea typeface="Calibri"/>
                <a:cs typeface="Calibri"/>
                <a:sym typeface="Calibri"/>
              </a:rPr>
              <a:t>Mary, Queen of Scots </a:t>
            </a:r>
            <a:r>
              <a:rPr lang="en-GB" sz="1800">
                <a:solidFill>
                  <a:schemeClr val="dk1"/>
                </a:solidFill>
                <a:latin typeface="Calibri"/>
                <a:ea typeface="Calibri"/>
                <a:cs typeface="Calibri"/>
                <a:sym typeface="Calibri"/>
              </a:rPr>
              <a:t>was a threat to Elizabeth.</a:t>
            </a:r>
            <a:endParaRPr/>
          </a:p>
        </p:txBody>
      </p:sp>
      <p:sp>
        <p:nvSpPr>
          <p:cNvPr id="295" name="Google Shape;295;p10"/>
          <p:cNvSpPr/>
          <p:nvPr/>
        </p:nvSpPr>
        <p:spPr>
          <a:xfrm>
            <a:off x="95352" y="486359"/>
            <a:ext cx="8134711" cy="954107"/>
          </a:xfrm>
          <a:custGeom>
            <a:rect b="b" l="l" r="r" t="t"/>
            <a:pathLst>
              <a:path extrusionOk="0" fill="none" h="954107" w="8134711">
                <a:moveTo>
                  <a:pt x="0" y="0"/>
                </a:moveTo>
                <a:cubicBezTo>
                  <a:pt x="304524" y="27210"/>
                  <a:pt x="537141" y="32497"/>
                  <a:pt x="677893" y="0"/>
                </a:cubicBezTo>
                <a:cubicBezTo>
                  <a:pt x="818645" y="-32497"/>
                  <a:pt x="983692" y="21700"/>
                  <a:pt x="1274438" y="0"/>
                </a:cubicBezTo>
                <a:cubicBezTo>
                  <a:pt x="1565184" y="-21700"/>
                  <a:pt x="1591748" y="-20774"/>
                  <a:pt x="1789636" y="0"/>
                </a:cubicBezTo>
                <a:cubicBezTo>
                  <a:pt x="1987524" y="20774"/>
                  <a:pt x="2168492" y="-7709"/>
                  <a:pt x="2304835" y="0"/>
                </a:cubicBezTo>
                <a:cubicBezTo>
                  <a:pt x="2441178" y="7709"/>
                  <a:pt x="2645677" y="-16268"/>
                  <a:pt x="2738686" y="0"/>
                </a:cubicBezTo>
                <a:cubicBezTo>
                  <a:pt x="2831695" y="16268"/>
                  <a:pt x="3324494" y="-32002"/>
                  <a:pt x="3579273" y="0"/>
                </a:cubicBezTo>
                <a:cubicBezTo>
                  <a:pt x="3834052" y="32002"/>
                  <a:pt x="4119378" y="15645"/>
                  <a:pt x="4338513" y="0"/>
                </a:cubicBezTo>
                <a:cubicBezTo>
                  <a:pt x="4557648" y="-15645"/>
                  <a:pt x="4567479" y="-9502"/>
                  <a:pt x="4772364" y="0"/>
                </a:cubicBezTo>
                <a:cubicBezTo>
                  <a:pt x="4977249" y="9502"/>
                  <a:pt x="5330391" y="27655"/>
                  <a:pt x="5531603" y="0"/>
                </a:cubicBezTo>
                <a:cubicBezTo>
                  <a:pt x="5732815" y="-27655"/>
                  <a:pt x="5895595" y="1667"/>
                  <a:pt x="6046802" y="0"/>
                </a:cubicBezTo>
                <a:cubicBezTo>
                  <a:pt x="6198009" y="-1667"/>
                  <a:pt x="6535055" y="-40346"/>
                  <a:pt x="6887389" y="0"/>
                </a:cubicBezTo>
                <a:cubicBezTo>
                  <a:pt x="7239723" y="40346"/>
                  <a:pt x="7272295" y="22775"/>
                  <a:pt x="7483934" y="0"/>
                </a:cubicBezTo>
                <a:cubicBezTo>
                  <a:pt x="7695574" y="-22775"/>
                  <a:pt x="7936661" y="-20168"/>
                  <a:pt x="8134711" y="0"/>
                </a:cubicBezTo>
                <a:cubicBezTo>
                  <a:pt x="8125502" y="199576"/>
                  <a:pt x="8116209" y="363794"/>
                  <a:pt x="8134711" y="496136"/>
                </a:cubicBezTo>
                <a:cubicBezTo>
                  <a:pt x="8153213" y="628478"/>
                  <a:pt x="8146996" y="796894"/>
                  <a:pt x="8134711" y="954107"/>
                </a:cubicBezTo>
                <a:cubicBezTo>
                  <a:pt x="7880102" y="924127"/>
                  <a:pt x="7598672" y="985101"/>
                  <a:pt x="7456818" y="954107"/>
                </a:cubicBezTo>
                <a:cubicBezTo>
                  <a:pt x="7314964" y="923113"/>
                  <a:pt x="7010033" y="988120"/>
                  <a:pt x="6697579" y="954107"/>
                </a:cubicBezTo>
                <a:cubicBezTo>
                  <a:pt x="6385125" y="920094"/>
                  <a:pt x="6348352" y="970566"/>
                  <a:pt x="6101033" y="954107"/>
                </a:cubicBezTo>
                <a:cubicBezTo>
                  <a:pt x="5853714" y="937648"/>
                  <a:pt x="5831082" y="938647"/>
                  <a:pt x="5585835" y="954107"/>
                </a:cubicBezTo>
                <a:cubicBezTo>
                  <a:pt x="5340588" y="969567"/>
                  <a:pt x="5223306" y="964489"/>
                  <a:pt x="4989289" y="954107"/>
                </a:cubicBezTo>
                <a:cubicBezTo>
                  <a:pt x="4755272" y="943725"/>
                  <a:pt x="4698226" y="966525"/>
                  <a:pt x="4555438" y="954107"/>
                </a:cubicBezTo>
                <a:cubicBezTo>
                  <a:pt x="4412650" y="941689"/>
                  <a:pt x="4056323" y="954006"/>
                  <a:pt x="3714851" y="954107"/>
                </a:cubicBezTo>
                <a:cubicBezTo>
                  <a:pt x="3373379" y="954208"/>
                  <a:pt x="3241568" y="956120"/>
                  <a:pt x="3118306" y="954107"/>
                </a:cubicBezTo>
                <a:cubicBezTo>
                  <a:pt x="2995045" y="952094"/>
                  <a:pt x="2848119" y="931731"/>
                  <a:pt x="2603108" y="954107"/>
                </a:cubicBezTo>
                <a:cubicBezTo>
                  <a:pt x="2358097" y="976483"/>
                  <a:pt x="2349869" y="947462"/>
                  <a:pt x="2169256" y="954107"/>
                </a:cubicBezTo>
                <a:cubicBezTo>
                  <a:pt x="1988643" y="960752"/>
                  <a:pt x="1892775" y="967441"/>
                  <a:pt x="1735405" y="954107"/>
                </a:cubicBezTo>
                <a:cubicBezTo>
                  <a:pt x="1578035" y="940773"/>
                  <a:pt x="1167910" y="929392"/>
                  <a:pt x="976165" y="954107"/>
                </a:cubicBezTo>
                <a:cubicBezTo>
                  <a:pt x="784420" y="978822"/>
                  <a:pt x="275135" y="943369"/>
                  <a:pt x="0" y="954107"/>
                </a:cubicBezTo>
                <a:cubicBezTo>
                  <a:pt x="14137" y="790413"/>
                  <a:pt x="8856" y="573846"/>
                  <a:pt x="0" y="467512"/>
                </a:cubicBezTo>
                <a:cubicBezTo>
                  <a:pt x="-8856" y="361179"/>
                  <a:pt x="21185" y="151229"/>
                  <a:pt x="0" y="0"/>
                </a:cubicBezTo>
                <a:close/>
              </a:path>
              <a:path extrusionOk="0" h="954107" w="8134711">
                <a:moveTo>
                  <a:pt x="0" y="0"/>
                </a:moveTo>
                <a:cubicBezTo>
                  <a:pt x="166355" y="4819"/>
                  <a:pt x="329513" y="4634"/>
                  <a:pt x="596545" y="0"/>
                </a:cubicBezTo>
                <a:cubicBezTo>
                  <a:pt x="863577" y="-4634"/>
                  <a:pt x="1124212" y="-21734"/>
                  <a:pt x="1274438" y="0"/>
                </a:cubicBezTo>
                <a:cubicBezTo>
                  <a:pt x="1424664" y="21734"/>
                  <a:pt x="1727910" y="-25171"/>
                  <a:pt x="1952331" y="0"/>
                </a:cubicBezTo>
                <a:cubicBezTo>
                  <a:pt x="2176752" y="25171"/>
                  <a:pt x="2577752" y="35518"/>
                  <a:pt x="2792917" y="0"/>
                </a:cubicBezTo>
                <a:cubicBezTo>
                  <a:pt x="3008082" y="-35518"/>
                  <a:pt x="3131212" y="-10407"/>
                  <a:pt x="3226769" y="0"/>
                </a:cubicBezTo>
                <a:cubicBezTo>
                  <a:pt x="3322326" y="10407"/>
                  <a:pt x="3463840" y="1486"/>
                  <a:pt x="3660620" y="0"/>
                </a:cubicBezTo>
                <a:cubicBezTo>
                  <a:pt x="3857400" y="-1486"/>
                  <a:pt x="4096803" y="-5335"/>
                  <a:pt x="4419860" y="0"/>
                </a:cubicBezTo>
                <a:cubicBezTo>
                  <a:pt x="4742917" y="5335"/>
                  <a:pt x="4881797" y="3254"/>
                  <a:pt x="5097752" y="0"/>
                </a:cubicBezTo>
                <a:cubicBezTo>
                  <a:pt x="5313707" y="-3254"/>
                  <a:pt x="5686357" y="-454"/>
                  <a:pt x="5856992" y="0"/>
                </a:cubicBezTo>
                <a:cubicBezTo>
                  <a:pt x="6027627" y="454"/>
                  <a:pt x="6327058" y="-6603"/>
                  <a:pt x="6453537" y="0"/>
                </a:cubicBezTo>
                <a:cubicBezTo>
                  <a:pt x="6580016" y="6603"/>
                  <a:pt x="6893610" y="12907"/>
                  <a:pt x="7050083" y="0"/>
                </a:cubicBezTo>
                <a:cubicBezTo>
                  <a:pt x="7206556" y="-12907"/>
                  <a:pt x="7696085" y="-25388"/>
                  <a:pt x="8134711" y="0"/>
                </a:cubicBezTo>
                <a:cubicBezTo>
                  <a:pt x="8132065" y="139098"/>
                  <a:pt x="8135511" y="249644"/>
                  <a:pt x="8134711" y="477054"/>
                </a:cubicBezTo>
                <a:cubicBezTo>
                  <a:pt x="8133911" y="704464"/>
                  <a:pt x="8151313" y="783157"/>
                  <a:pt x="8134711" y="954107"/>
                </a:cubicBezTo>
                <a:cubicBezTo>
                  <a:pt x="7954983" y="970643"/>
                  <a:pt x="7837426" y="946174"/>
                  <a:pt x="7619513" y="954107"/>
                </a:cubicBezTo>
                <a:cubicBezTo>
                  <a:pt x="7401600" y="962040"/>
                  <a:pt x="7032117" y="972966"/>
                  <a:pt x="6860273" y="954107"/>
                </a:cubicBezTo>
                <a:cubicBezTo>
                  <a:pt x="6688429" y="935248"/>
                  <a:pt x="6550256" y="927411"/>
                  <a:pt x="6263727" y="954107"/>
                </a:cubicBezTo>
                <a:cubicBezTo>
                  <a:pt x="5977198" y="980803"/>
                  <a:pt x="5838367" y="973304"/>
                  <a:pt x="5504488" y="954107"/>
                </a:cubicBezTo>
                <a:cubicBezTo>
                  <a:pt x="5170609" y="934910"/>
                  <a:pt x="5099164" y="948731"/>
                  <a:pt x="4989289" y="954107"/>
                </a:cubicBezTo>
                <a:cubicBezTo>
                  <a:pt x="4879414" y="959483"/>
                  <a:pt x="4504786" y="925092"/>
                  <a:pt x="4311397" y="954107"/>
                </a:cubicBezTo>
                <a:cubicBezTo>
                  <a:pt x="4118008" y="983122"/>
                  <a:pt x="3905082" y="958920"/>
                  <a:pt x="3633504" y="954107"/>
                </a:cubicBezTo>
                <a:cubicBezTo>
                  <a:pt x="3361926" y="949294"/>
                  <a:pt x="3274634" y="945050"/>
                  <a:pt x="3036959" y="954107"/>
                </a:cubicBezTo>
                <a:cubicBezTo>
                  <a:pt x="2799284" y="963164"/>
                  <a:pt x="2510165" y="938650"/>
                  <a:pt x="2196372" y="954107"/>
                </a:cubicBezTo>
                <a:cubicBezTo>
                  <a:pt x="1882579" y="969564"/>
                  <a:pt x="1632351" y="995839"/>
                  <a:pt x="1355785" y="954107"/>
                </a:cubicBezTo>
                <a:cubicBezTo>
                  <a:pt x="1079219" y="912375"/>
                  <a:pt x="961115" y="985287"/>
                  <a:pt x="677893" y="954107"/>
                </a:cubicBezTo>
                <a:cubicBezTo>
                  <a:pt x="394671" y="922927"/>
                  <a:pt x="207853" y="957126"/>
                  <a:pt x="0" y="954107"/>
                </a:cubicBezTo>
                <a:cubicBezTo>
                  <a:pt x="16961" y="800016"/>
                  <a:pt x="-10264" y="670802"/>
                  <a:pt x="0" y="477054"/>
                </a:cubicBezTo>
                <a:cubicBezTo>
                  <a:pt x="10264" y="283306"/>
                  <a:pt x="10819" y="128300"/>
                  <a:pt x="0" y="0"/>
                </a:cubicBezTo>
                <a:close/>
              </a:path>
            </a:pathLst>
          </a:cu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Mary, Queen of Scots was a </a:t>
            </a:r>
            <a:r>
              <a:rPr b="1" lang="en-GB" sz="1100">
                <a:solidFill>
                  <a:schemeClr val="dk1"/>
                </a:solidFill>
                <a:latin typeface="Calibri"/>
                <a:ea typeface="Calibri"/>
                <a:cs typeface="Calibri"/>
                <a:sym typeface="Calibri"/>
              </a:rPr>
              <a:t>strict Catholic</a:t>
            </a:r>
            <a:r>
              <a:rPr lang="en-GB" sz="1100">
                <a:solidFill>
                  <a:schemeClr val="dk1"/>
                </a:solidFill>
                <a:latin typeface="Calibri"/>
                <a:ea typeface="Calibri"/>
                <a:cs typeface="Calibri"/>
                <a:sym typeface="Calibri"/>
              </a:rPr>
              <a:t>. She was also Elizabeth’s </a:t>
            </a:r>
            <a:r>
              <a:rPr b="1" lang="en-GB" sz="1100">
                <a:solidFill>
                  <a:schemeClr val="dk1"/>
                </a:solidFill>
                <a:latin typeface="Calibri"/>
                <a:ea typeface="Calibri"/>
                <a:cs typeface="Calibri"/>
                <a:sym typeface="Calibri"/>
              </a:rPr>
              <a:t>cousin</a:t>
            </a:r>
            <a:r>
              <a:rPr lang="en-GB" sz="1100">
                <a:solidFill>
                  <a:schemeClr val="dk1"/>
                </a:solidFill>
                <a:latin typeface="Calibri"/>
                <a:ea typeface="Calibri"/>
                <a:cs typeface="Calibri"/>
                <a:sym typeface="Calibri"/>
              </a:rPr>
              <a:t>. Most Catholics believed that it was Mary, who had the </a:t>
            </a:r>
            <a:r>
              <a:rPr b="1" lang="en-GB" sz="1100">
                <a:solidFill>
                  <a:schemeClr val="dk1"/>
                </a:solidFill>
                <a:latin typeface="Calibri"/>
                <a:ea typeface="Calibri"/>
                <a:cs typeface="Calibri"/>
                <a:sym typeface="Calibri"/>
              </a:rPr>
              <a:t>legitimate right </a:t>
            </a:r>
            <a:r>
              <a:rPr lang="en-GB" sz="1100">
                <a:solidFill>
                  <a:schemeClr val="dk1"/>
                </a:solidFill>
                <a:latin typeface="Calibri"/>
                <a:ea typeface="Calibri"/>
                <a:cs typeface="Calibri"/>
                <a:sym typeface="Calibri"/>
              </a:rPr>
              <a:t>to the English throne.  This was because the Catholics did not believe Elizabeth’s parents, Henry VIII and Anne Boleyn were legally married when Elizabeth was born as the Pope had refused to divorce Henry and his first wife. Mary, Queen of Scots seemed to always be at the </a:t>
            </a:r>
            <a:r>
              <a:rPr b="1" lang="en-GB" sz="1100">
                <a:solidFill>
                  <a:schemeClr val="dk1"/>
                </a:solidFill>
                <a:latin typeface="Calibri"/>
                <a:ea typeface="Calibri"/>
                <a:cs typeface="Calibri"/>
                <a:sym typeface="Calibri"/>
              </a:rPr>
              <a:t>centre of many Catholic plots</a:t>
            </a:r>
            <a:r>
              <a:rPr lang="en-GB" sz="1100">
                <a:solidFill>
                  <a:schemeClr val="dk1"/>
                </a:solidFill>
                <a:latin typeface="Calibri"/>
                <a:ea typeface="Calibri"/>
                <a:cs typeface="Calibri"/>
                <a:sym typeface="Calibri"/>
              </a:rPr>
              <a:t> against Elizabeth. Here are some of reasons why Elizabeth was so worried about Mary.</a:t>
            </a:r>
            <a:endParaRPr/>
          </a:p>
        </p:txBody>
      </p:sp>
      <p:sp>
        <p:nvSpPr>
          <p:cNvPr id="296" name="Google Shape;296;p10"/>
          <p:cNvSpPr/>
          <p:nvPr/>
        </p:nvSpPr>
        <p:spPr>
          <a:xfrm>
            <a:off x="3168203" y="3525614"/>
            <a:ext cx="2826871" cy="646331"/>
          </a:xfrm>
          <a:custGeom>
            <a:rect b="b" l="l" r="r" t="t"/>
            <a:pathLst>
              <a:path extrusionOk="0" fill="none" h="646331" w="2826871">
                <a:moveTo>
                  <a:pt x="0" y="0"/>
                </a:moveTo>
                <a:cubicBezTo>
                  <a:pt x="1017366" y="27629"/>
                  <a:pt x="1790661" y="111443"/>
                  <a:pt x="2826871" y="0"/>
                </a:cubicBezTo>
                <a:cubicBezTo>
                  <a:pt x="2843886" y="268900"/>
                  <a:pt x="2826620" y="509121"/>
                  <a:pt x="2826871" y="646331"/>
                </a:cubicBezTo>
                <a:cubicBezTo>
                  <a:pt x="1624805" y="701595"/>
                  <a:pt x="623132" y="801174"/>
                  <a:pt x="0" y="646331"/>
                </a:cubicBezTo>
                <a:cubicBezTo>
                  <a:pt x="32676" y="440310"/>
                  <a:pt x="27954" y="204338"/>
                  <a:pt x="0" y="0"/>
                </a:cubicBezTo>
                <a:close/>
              </a:path>
              <a:path extrusionOk="0" h="646331" w="2826871">
                <a:moveTo>
                  <a:pt x="0" y="0"/>
                </a:moveTo>
                <a:cubicBezTo>
                  <a:pt x="921377" y="42374"/>
                  <a:pt x="1521084" y="-62927"/>
                  <a:pt x="2826871" y="0"/>
                </a:cubicBezTo>
                <a:cubicBezTo>
                  <a:pt x="2848462" y="262366"/>
                  <a:pt x="2869813" y="501839"/>
                  <a:pt x="2826871" y="646331"/>
                </a:cubicBezTo>
                <a:cubicBezTo>
                  <a:pt x="2060875" y="590358"/>
                  <a:pt x="770906" y="735136"/>
                  <a:pt x="0" y="646331"/>
                </a:cubicBezTo>
                <a:cubicBezTo>
                  <a:pt x="-9694" y="325814"/>
                  <a:pt x="-23825" y="199935"/>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Calibri"/>
                <a:ea typeface="Calibri"/>
                <a:cs typeface="Calibri"/>
                <a:sym typeface="Calibri"/>
              </a:rPr>
              <a:t>Why was Mary, Queen of Scots a threat to Elizabeth?</a:t>
            </a:r>
            <a:endParaRPr/>
          </a:p>
        </p:txBody>
      </p:sp>
      <p:sp>
        <p:nvSpPr>
          <p:cNvPr id="297" name="Google Shape;297;p10"/>
          <p:cNvSpPr txBox="1"/>
          <p:nvPr/>
        </p:nvSpPr>
        <p:spPr>
          <a:xfrm>
            <a:off x="6048993" y="3407006"/>
            <a:ext cx="2075832" cy="2477601"/>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4: Mary’s French links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Mary, married the French monarch, </a:t>
            </a:r>
            <a:r>
              <a:rPr b="1" lang="en-GB" sz="1100">
                <a:solidFill>
                  <a:schemeClr val="dk1"/>
                </a:solidFill>
                <a:latin typeface="Calibri"/>
                <a:ea typeface="Calibri"/>
                <a:cs typeface="Calibri"/>
                <a:sym typeface="Calibri"/>
              </a:rPr>
              <a:t>King Francis II</a:t>
            </a:r>
            <a:r>
              <a:rPr lang="en-GB" sz="1100">
                <a:solidFill>
                  <a:schemeClr val="dk1"/>
                </a:solidFill>
                <a:latin typeface="Calibri"/>
                <a:ea typeface="Calibri"/>
                <a:cs typeface="Calibri"/>
                <a:sym typeface="Calibri"/>
              </a:rPr>
              <a:t> and her mother, </a:t>
            </a:r>
            <a:r>
              <a:rPr b="1" lang="en-GB" sz="1100">
                <a:solidFill>
                  <a:schemeClr val="dk1"/>
                </a:solidFill>
                <a:latin typeface="Calibri"/>
                <a:ea typeface="Calibri"/>
                <a:cs typeface="Calibri"/>
                <a:sym typeface="Calibri"/>
              </a:rPr>
              <a:t>Mary of Guise </a:t>
            </a:r>
            <a:r>
              <a:rPr lang="en-GB" sz="1100">
                <a:solidFill>
                  <a:schemeClr val="dk1"/>
                </a:solidFill>
                <a:latin typeface="Calibri"/>
                <a:ea typeface="Calibri"/>
                <a:cs typeface="Calibri"/>
                <a:sym typeface="Calibri"/>
              </a:rPr>
              <a:t>was also French.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While Mary was living in France with her husband, her mother controlled Scotland for her and had great respect and control there.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made her a threat because she could easily gain support from France against                    England if needed.</a:t>
            </a:r>
            <a:endParaRPr/>
          </a:p>
        </p:txBody>
      </p:sp>
      <p:sp>
        <p:nvSpPr>
          <p:cNvPr id="298" name="Google Shape;298;p10"/>
          <p:cNvSpPr txBox="1"/>
          <p:nvPr/>
        </p:nvSpPr>
        <p:spPr>
          <a:xfrm>
            <a:off x="142724" y="1533202"/>
            <a:ext cx="2270772" cy="1800493"/>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1: Mary’s Legitimate Claim</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All Catholics believed that Mary, Queen of Scots was the </a:t>
            </a:r>
            <a:r>
              <a:rPr b="1" lang="en-GB" sz="1100">
                <a:solidFill>
                  <a:schemeClr val="dk1"/>
                </a:solidFill>
                <a:latin typeface="Calibri"/>
                <a:ea typeface="Calibri"/>
                <a:cs typeface="Calibri"/>
                <a:sym typeface="Calibri"/>
              </a:rPr>
              <a:t>legal heir </a:t>
            </a:r>
            <a:r>
              <a:rPr lang="en-GB" sz="1100">
                <a:solidFill>
                  <a:schemeClr val="dk1"/>
                </a:solidFill>
                <a:latin typeface="Calibri"/>
                <a:ea typeface="Calibri"/>
                <a:cs typeface="Calibri"/>
                <a:sym typeface="Calibri"/>
              </a:rPr>
              <a:t>to the English throne.  She gained support from Catholics not just in England but from all over.  They supported the idea to overthrow Elizabeth to return England back to the traditional Catholic faith with Mary as England’s Queen.</a:t>
            </a:r>
            <a:endParaRPr/>
          </a:p>
        </p:txBody>
      </p:sp>
      <p:sp>
        <p:nvSpPr>
          <p:cNvPr id="299" name="Google Shape;299;p10"/>
          <p:cNvSpPr txBox="1"/>
          <p:nvPr/>
        </p:nvSpPr>
        <p:spPr>
          <a:xfrm>
            <a:off x="5297676" y="1539243"/>
            <a:ext cx="2837644" cy="1800493"/>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3: Catholic Support for Mary</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support from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English Catholic </a:t>
            </a:r>
            <a:r>
              <a:rPr b="1" lang="en-GB" sz="1100">
                <a:solidFill>
                  <a:schemeClr val="dk1"/>
                </a:solidFill>
                <a:latin typeface="Calibri"/>
                <a:ea typeface="Calibri"/>
                <a:cs typeface="Calibri"/>
                <a:sym typeface="Calibri"/>
              </a:rPr>
              <a:t>nobles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France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it was highly likely that Mary would attempt to challenge Elizabeth as Queen of England. For Elizabeth, this meant that Mary was one of her biggest challenges. If Elizabeth sat back and did nothing about Mary, she would look too weak.  However, if Elizabeth acted too harshly against Mary, it would anger the Catholics even more.</a:t>
            </a:r>
            <a:endParaRPr/>
          </a:p>
        </p:txBody>
      </p:sp>
      <p:sp>
        <p:nvSpPr>
          <p:cNvPr id="300" name="Google Shape;300;p10"/>
          <p:cNvSpPr txBox="1"/>
          <p:nvPr/>
        </p:nvSpPr>
        <p:spPr>
          <a:xfrm>
            <a:off x="8321416" y="2121046"/>
            <a:ext cx="3771552" cy="3477875"/>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0070C0"/>
                </a:solidFill>
                <a:latin typeface="Calibri"/>
                <a:ea typeface="Calibri"/>
                <a:cs typeface="Calibri"/>
                <a:sym typeface="Calibri"/>
              </a:rPr>
              <a:t>What did Elizabeth do about Mary, Queen of Scots?</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Elizabeth </a:t>
            </a:r>
            <a:r>
              <a:rPr b="1" lang="en-GB" sz="1200">
                <a:solidFill>
                  <a:schemeClr val="dk1"/>
                </a:solidFill>
                <a:latin typeface="Calibri"/>
                <a:ea typeface="Calibri"/>
                <a:cs typeface="Calibri"/>
                <a:sym typeface="Calibri"/>
              </a:rPr>
              <a:t>secretly sent money </a:t>
            </a:r>
            <a:r>
              <a:rPr lang="en-GB" sz="1200">
                <a:solidFill>
                  <a:schemeClr val="dk1"/>
                </a:solidFill>
                <a:latin typeface="Calibri"/>
                <a:ea typeface="Calibri"/>
                <a:cs typeface="Calibri"/>
                <a:sym typeface="Calibri"/>
              </a:rPr>
              <a:t>and </a:t>
            </a:r>
            <a:r>
              <a:rPr b="1" lang="en-GB" sz="1200">
                <a:solidFill>
                  <a:schemeClr val="dk1"/>
                </a:solidFill>
                <a:latin typeface="Calibri"/>
                <a:ea typeface="Calibri"/>
                <a:cs typeface="Calibri"/>
                <a:sym typeface="Calibri"/>
              </a:rPr>
              <a:t>troops</a:t>
            </a:r>
            <a:r>
              <a:rPr lang="en-GB" sz="1200">
                <a:solidFill>
                  <a:schemeClr val="dk1"/>
                </a:solidFill>
                <a:latin typeface="Calibri"/>
                <a:ea typeface="Calibri"/>
                <a:cs typeface="Calibri"/>
                <a:sym typeface="Calibri"/>
              </a:rPr>
              <a:t> to help Protestants in Scotland fight against any Catholic influences that would help Mary.</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In </a:t>
            </a:r>
            <a:r>
              <a:rPr b="1" lang="en-GB" sz="1200">
                <a:solidFill>
                  <a:schemeClr val="dk1"/>
                </a:solidFill>
                <a:latin typeface="Calibri"/>
                <a:ea typeface="Calibri"/>
                <a:cs typeface="Calibri"/>
                <a:sym typeface="Calibri"/>
              </a:rPr>
              <a:t>1560</a:t>
            </a:r>
            <a:r>
              <a:rPr lang="en-GB" sz="1200">
                <a:solidFill>
                  <a:schemeClr val="dk1"/>
                </a:solidFill>
                <a:latin typeface="Calibri"/>
                <a:ea typeface="Calibri"/>
                <a:cs typeface="Calibri"/>
                <a:sym typeface="Calibri"/>
              </a:rPr>
              <a:t>. Elizabeth made Mary, Queen of Scots sign an agreement called </a:t>
            </a:r>
            <a:r>
              <a:rPr b="1" lang="en-GB" sz="1200" u="sng">
                <a:solidFill>
                  <a:srgbClr val="0070C0"/>
                </a:solidFill>
                <a:latin typeface="Calibri"/>
                <a:ea typeface="Calibri"/>
                <a:cs typeface="Calibri"/>
                <a:sym typeface="Calibri"/>
              </a:rPr>
              <a:t>The Treaty of Edinburgh</a:t>
            </a:r>
            <a:r>
              <a:rPr lang="en-GB" sz="1200">
                <a:solidFill>
                  <a:schemeClr val="dk1"/>
                </a:solidFill>
                <a:latin typeface="Calibri"/>
                <a:ea typeface="Calibri"/>
                <a:cs typeface="Calibri"/>
                <a:sym typeface="Calibri"/>
              </a:rPr>
              <a:t>.  Here, Mary agreed she would give up her claim to the English throne. Of course, she would never stick to this agreement but it was enough to keep Elizabeth happy for the time being.</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When Mary came to England ask Elizabeth for help in 1568, Elizabeth placed Mary under </a:t>
            </a:r>
            <a:r>
              <a:rPr b="1" lang="en-GB" sz="1200" u="sng">
                <a:solidFill>
                  <a:schemeClr val="dk1"/>
                </a:solidFill>
                <a:latin typeface="Calibri"/>
                <a:ea typeface="Calibri"/>
                <a:cs typeface="Calibri"/>
                <a:sym typeface="Calibri"/>
              </a:rPr>
              <a:t>house arrest </a:t>
            </a:r>
            <a:r>
              <a:rPr lang="en-GB" sz="1200">
                <a:solidFill>
                  <a:schemeClr val="dk1"/>
                </a:solidFill>
                <a:latin typeface="Calibri"/>
                <a:ea typeface="Calibri"/>
                <a:cs typeface="Calibri"/>
                <a:sym typeface="Calibri"/>
              </a:rPr>
              <a:t>so she was guarded at all times. By this point in time, Elizabeth had lost all trust in her cousin.</a:t>
            </a:r>
            <a:endParaRPr/>
          </a:p>
          <a:p>
            <a:pPr indent="-179388" lvl="0" marL="179388" marR="0"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Elizabeth did not yet execute Mary as this may have started a conflict with the Catholics and Elizabeth did not have the resources or money to fight a war yet.</a:t>
            </a:r>
            <a:endParaRPr/>
          </a:p>
        </p:txBody>
      </p:sp>
      <p:sp>
        <p:nvSpPr>
          <p:cNvPr id="301" name="Google Shape;301;p10"/>
          <p:cNvSpPr txBox="1"/>
          <p:nvPr/>
        </p:nvSpPr>
        <p:spPr>
          <a:xfrm>
            <a:off x="3127379" y="4422669"/>
            <a:ext cx="2867695" cy="2308324"/>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5: Mary’s return to Scotland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After the death of her husband King Francis II in 1560, Mary returned to Scotland.  It was believed that in Scotland, Mary was planning to challenge Elizabeth with the support of the French and the Scottish Catholics.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death of Francis II and her move back to Scotland made Mary unstable.  This made Mary even more of a risk for Elizabeth.</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Scotland was traditionally more Catholic and it was likely that Mary would gain support to overthrow Elizabeth.</a:t>
            </a:r>
            <a:endParaRPr/>
          </a:p>
        </p:txBody>
      </p:sp>
      <p:sp>
        <p:nvSpPr>
          <p:cNvPr id="302" name="Google Shape;302;p10"/>
          <p:cNvSpPr txBox="1"/>
          <p:nvPr/>
        </p:nvSpPr>
        <p:spPr>
          <a:xfrm>
            <a:off x="2638858" y="1531894"/>
            <a:ext cx="2433455" cy="1800493"/>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2: Elizabeth had no heir</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was </a:t>
            </a:r>
            <a:r>
              <a:rPr b="1" lang="en-GB" sz="1100">
                <a:solidFill>
                  <a:schemeClr val="dk1"/>
                </a:solidFill>
                <a:latin typeface="Calibri"/>
                <a:ea typeface="Calibri"/>
                <a:cs typeface="Calibri"/>
                <a:sym typeface="Calibri"/>
              </a:rPr>
              <a:t>not married </a:t>
            </a:r>
            <a:r>
              <a:rPr lang="en-GB" sz="1100">
                <a:solidFill>
                  <a:schemeClr val="dk1"/>
                </a:solidFill>
                <a:latin typeface="Calibri"/>
                <a:ea typeface="Calibri"/>
                <a:cs typeface="Calibri"/>
                <a:sym typeface="Calibri"/>
              </a:rPr>
              <a:t>and therefore had </a:t>
            </a:r>
            <a:r>
              <a:rPr b="1" lang="en-GB" sz="1100">
                <a:solidFill>
                  <a:schemeClr val="dk1"/>
                </a:solidFill>
                <a:latin typeface="Calibri"/>
                <a:ea typeface="Calibri"/>
                <a:cs typeface="Calibri"/>
                <a:sym typeface="Calibri"/>
              </a:rPr>
              <a:t>no children</a:t>
            </a:r>
            <a:r>
              <a:rPr lang="en-GB" sz="1100">
                <a:solidFill>
                  <a:schemeClr val="dk1"/>
                </a:solidFill>
                <a:latin typeface="Calibri"/>
                <a:ea typeface="Calibri"/>
                <a:cs typeface="Calibri"/>
                <a:sym typeface="Calibri"/>
              </a:rPr>
              <a:t>.  This left England without an heir and many people believed it also left Elizabeth vulnerable to attack.  However, because of Mary’s religion, Elizabeth refused to name Mary, Queen of Scots as her heir.  This simply </a:t>
            </a:r>
            <a:r>
              <a:rPr b="1" lang="en-GB" sz="1100">
                <a:solidFill>
                  <a:schemeClr val="dk1"/>
                </a:solidFill>
                <a:latin typeface="Calibri"/>
                <a:ea typeface="Calibri"/>
                <a:cs typeface="Calibri"/>
                <a:sym typeface="Calibri"/>
              </a:rPr>
              <a:t>angered</a:t>
            </a:r>
            <a:r>
              <a:rPr lang="en-GB" sz="1100">
                <a:solidFill>
                  <a:schemeClr val="dk1"/>
                </a:solidFill>
                <a:latin typeface="Calibri"/>
                <a:ea typeface="Calibri"/>
                <a:cs typeface="Calibri"/>
                <a:sym typeface="Calibri"/>
              </a:rPr>
              <a:t> and motivated the Catholics even more. </a:t>
            </a:r>
            <a:endParaRPr/>
          </a:p>
        </p:txBody>
      </p:sp>
      <p:sp>
        <p:nvSpPr>
          <p:cNvPr id="303" name="Google Shape;303;p10"/>
          <p:cNvSpPr txBox="1"/>
          <p:nvPr/>
        </p:nvSpPr>
        <p:spPr>
          <a:xfrm>
            <a:off x="149272" y="3407006"/>
            <a:ext cx="2924188" cy="3323987"/>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70C0"/>
                </a:solidFill>
                <a:latin typeface="Calibri"/>
                <a:ea typeface="Calibri"/>
                <a:cs typeface="Calibri"/>
                <a:sym typeface="Calibri"/>
              </a:rPr>
              <a:t>6: Mary’s Ruthless Relationships!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After the </a:t>
            </a:r>
            <a:r>
              <a:rPr b="1" lang="en-GB" sz="1100">
                <a:solidFill>
                  <a:schemeClr val="dk1"/>
                </a:solidFill>
                <a:latin typeface="Calibri"/>
                <a:ea typeface="Calibri"/>
                <a:cs typeface="Calibri"/>
                <a:sym typeface="Calibri"/>
              </a:rPr>
              <a:t>death </a:t>
            </a:r>
            <a:r>
              <a:rPr lang="en-GB" sz="1100">
                <a:solidFill>
                  <a:schemeClr val="dk1"/>
                </a:solidFill>
                <a:latin typeface="Calibri"/>
                <a:ea typeface="Calibri"/>
                <a:cs typeface="Calibri"/>
                <a:sym typeface="Calibri"/>
              </a:rPr>
              <a:t>of her husband King Francis II, Mary married her second husband, </a:t>
            </a:r>
            <a:r>
              <a:rPr b="1" lang="en-GB" sz="1100">
                <a:solidFill>
                  <a:schemeClr val="dk1"/>
                </a:solidFill>
                <a:latin typeface="Calibri"/>
                <a:ea typeface="Calibri"/>
                <a:cs typeface="Calibri"/>
                <a:sym typeface="Calibri"/>
              </a:rPr>
              <a:t>Lord Darnley </a:t>
            </a:r>
            <a:r>
              <a:rPr lang="en-GB" sz="1100">
                <a:solidFill>
                  <a:schemeClr val="dk1"/>
                </a:solidFill>
                <a:latin typeface="Calibri"/>
                <a:ea typeface="Calibri"/>
                <a:cs typeface="Calibri"/>
                <a:sym typeface="Calibri"/>
              </a:rPr>
              <a:t>in Scotland in 1565.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However, this was a violent relationship and some people suspected that Mary was involved in </a:t>
            </a:r>
            <a:r>
              <a:rPr b="1" lang="en-GB" sz="1100">
                <a:solidFill>
                  <a:schemeClr val="dk1"/>
                </a:solidFill>
                <a:latin typeface="Calibri"/>
                <a:ea typeface="Calibri"/>
                <a:cs typeface="Calibri"/>
                <a:sym typeface="Calibri"/>
              </a:rPr>
              <a:t>Darnley’s murder </a:t>
            </a:r>
            <a:r>
              <a:rPr lang="en-GB" sz="1100">
                <a:solidFill>
                  <a:schemeClr val="dk1"/>
                </a:solidFill>
                <a:latin typeface="Calibri"/>
                <a:ea typeface="Calibri"/>
                <a:cs typeface="Calibri"/>
                <a:sym typeface="Calibri"/>
              </a:rPr>
              <a:t>in 1567.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Mary then married again, to a Earl Bothwell – again, this relationship did not go well.</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Eventually, the Protestant Lords in Scotland became fed up with Mary and she was forced to step down as queen.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Protestants put Mary in prison on an island in the middle of a lake.  However, she escaped with the help of Catholic lords and fled to England to get help from Elizabeth in 1568.  This proved how ruthless Mary was and how much support from Catholics she could get if needed.</a:t>
            </a:r>
            <a:endParaRPr/>
          </a:p>
        </p:txBody>
      </p:sp>
      <p:sp>
        <p:nvSpPr>
          <p:cNvPr id="304" name="Google Shape;304;p10"/>
          <p:cNvSpPr/>
          <p:nvPr/>
        </p:nvSpPr>
        <p:spPr>
          <a:xfrm>
            <a:off x="5908288" y="3710152"/>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0"/>
          <p:cNvSpPr/>
          <p:nvPr/>
        </p:nvSpPr>
        <p:spPr>
          <a:xfrm rot="5400000">
            <a:off x="4412731" y="4228173"/>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0"/>
          <p:cNvSpPr/>
          <p:nvPr/>
        </p:nvSpPr>
        <p:spPr>
          <a:xfrm rot="10800000">
            <a:off x="2956100" y="3720413"/>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0"/>
          <p:cNvSpPr/>
          <p:nvPr/>
        </p:nvSpPr>
        <p:spPr>
          <a:xfrm rot="-5400000">
            <a:off x="3848051" y="3283851"/>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0"/>
          <p:cNvSpPr/>
          <p:nvPr/>
        </p:nvSpPr>
        <p:spPr>
          <a:xfrm rot="-5400000">
            <a:off x="5373075" y="3278640"/>
            <a:ext cx="288640" cy="256731"/>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0"/>
          <p:cNvSpPr/>
          <p:nvPr/>
        </p:nvSpPr>
        <p:spPr>
          <a:xfrm>
            <a:off x="8321102" y="5656794"/>
            <a:ext cx="3771552" cy="307777"/>
          </a:xfrm>
          <a:custGeom>
            <a:rect b="b" l="l" r="r" t="t"/>
            <a:pathLst>
              <a:path extrusionOk="0" fill="none" h="307777" w="3771552">
                <a:moveTo>
                  <a:pt x="0" y="0"/>
                </a:moveTo>
                <a:cubicBezTo>
                  <a:pt x="284862" y="18634"/>
                  <a:pt x="499342" y="14782"/>
                  <a:pt x="628592" y="0"/>
                </a:cubicBezTo>
                <a:cubicBezTo>
                  <a:pt x="757842" y="-14782"/>
                  <a:pt x="988106" y="-6479"/>
                  <a:pt x="1181753" y="0"/>
                </a:cubicBezTo>
                <a:cubicBezTo>
                  <a:pt x="1375400" y="6479"/>
                  <a:pt x="1593294" y="2753"/>
                  <a:pt x="1810345" y="0"/>
                </a:cubicBezTo>
                <a:cubicBezTo>
                  <a:pt x="2027396" y="-2753"/>
                  <a:pt x="2140766" y="2567"/>
                  <a:pt x="2401221" y="0"/>
                </a:cubicBezTo>
                <a:cubicBezTo>
                  <a:pt x="2661676" y="-2567"/>
                  <a:pt x="2871587" y="-4810"/>
                  <a:pt x="2992098" y="0"/>
                </a:cubicBezTo>
                <a:cubicBezTo>
                  <a:pt x="3112609" y="4810"/>
                  <a:pt x="3438187" y="-11801"/>
                  <a:pt x="3771552" y="0"/>
                </a:cubicBezTo>
                <a:cubicBezTo>
                  <a:pt x="3764052" y="126265"/>
                  <a:pt x="3766329" y="201984"/>
                  <a:pt x="3771552" y="307777"/>
                </a:cubicBezTo>
                <a:cubicBezTo>
                  <a:pt x="3569742" y="332051"/>
                  <a:pt x="3273903" y="342670"/>
                  <a:pt x="3067529" y="307777"/>
                </a:cubicBezTo>
                <a:cubicBezTo>
                  <a:pt x="2861155" y="272884"/>
                  <a:pt x="2703041" y="292809"/>
                  <a:pt x="2438937" y="307777"/>
                </a:cubicBezTo>
                <a:cubicBezTo>
                  <a:pt x="2174833" y="322745"/>
                  <a:pt x="2040300" y="310753"/>
                  <a:pt x="1734914" y="307777"/>
                </a:cubicBezTo>
                <a:cubicBezTo>
                  <a:pt x="1429528" y="304801"/>
                  <a:pt x="1362313" y="301859"/>
                  <a:pt x="1219468" y="307777"/>
                </a:cubicBezTo>
                <a:cubicBezTo>
                  <a:pt x="1076623" y="313695"/>
                  <a:pt x="802145" y="335150"/>
                  <a:pt x="628592" y="307777"/>
                </a:cubicBezTo>
                <a:cubicBezTo>
                  <a:pt x="455039" y="280404"/>
                  <a:pt x="242968" y="338436"/>
                  <a:pt x="0" y="307777"/>
                </a:cubicBezTo>
                <a:cubicBezTo>
                  <a:pt x="11808" y="215315"/>
                  <a:pt x="10892" y="63443"/>
                  <a:pt x="0" y="0"/>
                </a:cubicBezTo>
                <a:close/>
              </a:path>
              <a:path extrusionOk="0" h="307777" w="3771552">
                <a:moveTo>
                  <a:pt x="0" y="0"/>
                </a:moveTo>
                <a:cubicBezTo>
                  <a:pt x="124507" y="-14087"/>
                  <a:pt x="404951" y="27150"/>
                  <a:pt x="590876" y="0"/>
                </a:cubicBezTo>
                <a:cubicBezTo>
                  <a:pt x="776801" y="-27150"/>
                  <a:pt x="1033358" y="-34307"/>
                  <a:pt x="1294900" y="0"/>
                </a:cubicBezTo>
                <a:cubicBezTo>
                  <a:pt x="1556442" y="34307"/>
                  <a:pt x="1632900" y="-4576"/>
                  <a:pt x="1961207" y="0"/>
                </a:cubicBezTo>
                <a:cubicBezTo>
                  <a:pt x="2289514" y="4576"/>
                  <a:pt x="2400549" y="25645"/>
                  <a:pt x="2589799" y="0"/>
                </a:cubicBezTo>
                <a:cubicBezTo>
                  <a:pt x="2779049" y="-25645"/>
                  <a:pt x="2958888" y="-19561"/>
                  <a:pt x="3105244" y="0"/>
                </a:cubicBezTo>
                <a:cubicBezTo>
                  <a:pt x="3251600" y="19561"/>
                  <a:pt x="3511215" y="-11882"/>
                  <a:pt x="3771552" y="0"/>
                </a:cubicBezTo>
                <a:cubicBezTo>
                  <a:pt x="3768390" y="151850"/>
                  <a:pt x="3773376" y="211503"/>
                  <a:pt x="3771552" y="307777"/>
                </a:cubicBezTo>
                <a:cubicBezTo>
                  <a:pt x="3541559" y="294847"/>
                  <a:pt x="3428934" y="319108"/>
                  <a:pt x="3180676" y="307777"/>
                </a:cubicBezTo>
                <a:cubicBezTo>
                  <a:pt x="2932418" y="296446"/>
                  <a:pt x="2743897" y="339989"/>
                  <a:pt x="2514368" y="307777"/>
                </a:cubicBezTo>
                <a:cubicBezTo>
                  <a:pt x="2284839" y="275565"/>
                  <a:pt x="2150154" y="298565"/>
                  <a:pt x="1848060" y="307777"/>
                </a:cubicBezTo>
                <a:cubicBezTo>
                  <a:pt x="1545966" y="316989"/>
                  <a:pt x="1436402" y="318941"/>
                  <a:pt x="1181753" y="307777"/>
                </a:cubicBezTo>
                <a:cubicBezTo>
                  <a:pt x="927104" y="296613"/>
                  <a:pt x="861957" y="329853"/>
                  <a:pt x="553161" y="307777"/>
                </a:cubicBezTo>
                <a:cubicBezTo>
                  <a:pt x="244365" y="285701"/>
                  <a:pt x="234880" y="316011"/>
                  <a:pt x="0" y="307777"/>
                </a:cubicBezTo>
                <a:cubicBezTo>
                  <a:pt x="8996" y="177365"/>
                  <a:pt x="-8243" y="105174"/>
                  <a:pt x="0" y="0"/>
                </a:cubicBezTo>
                <a:close/>
              </a:path>
            </a:pathLst>
          </a:cu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INTERESTING FACT</a:t>
            </a:r>
            <a:endParaRPr/>
          </a:p>
        </p:txBody>
      </p:sp>
      <p:sp>
        <p:nvSpPr>
          <p:cNvPr id="310" name="Google Shape;310;p10"/>
          <p:cNvSpPr txBox="1"/>
          <p:nvPr/>
        </p:nvSpPr>
        <p:spPr>
          <a:xfrm>
            <a:off x="8321102" y="5975098"/>
            <a:ext cx="377155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rgbClr val="002060"/>
                </a:solidFill>
                <a:latin typeface="Calibri"/>
                <a:ea typeface="Calibri"/>
                <a:cs typeface="Calibri"/>
                <a:sym typeface="Calibri"/>
              </a:rPr>
              <a:t>Elizabeth I and her cousin Mary, Queen of Scots never actually met.  They communicated with each other via letters and often, Mary, Queen of Scots would sent Elizabeth gifts as a way to try and gain her trust.</a:t>
            </a:r>
            <a:endParaRPr sz="1100">
              <a:solidFill>
                <a:srgbClr val="002060"/>
              </a:solidFill>
              <a:latin typeface="Calibri"/>
              <a:ea typeface="Calibri"/>
              <a:cs typeface="Calibri"/>
              <a:sym typeface="Calibri"/>
            </a:endParaRPr>
          </a:p>
        </p:txBody>
      </p:sp>
      <p:pic>
        <p:nvPicPr>
          <p:cNvPr descr="François Clouet - Mary, Queen of Scots (1542-87) - Google Art Project" id="311" name="Google Shape;311;p10"/>
          <p:cNvPicPr preferRelativeResize="0"/>
          <p:nvPr/>
        </p:nvPicPr>
        <p:blipFill rotWithShape="1">
          <a:blip r:embed="rId3">
            <a:alphaModFix/>
          </a:blip>
          <a:srcRect b="47969" l="0" r="0" t="0"/>
          <a:stretch/>
        </p:blipFill>
        <p:spPr>
          <a:xfrm flipH="1">
            <a:off x="8310015" y="79532"/>
            <a:ext cx="3782637" cy="197780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cdea3c4307_0_0"/>
          <p:cNvSpPr txBox="1"/>
          <p:nvPr/>
        </p:nvSpPr>
        <p:spPr>
          <a:xfrm>
            <a:off x="115909" y="115910"/>
            <a:ext cx="11964900" cy="4002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10</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causes, features and failure of the </a:t>
            </a:r>
            <a:r>
              <a:rPr b="1" lang="en-GB" sz="1800" u="sng">
                <a:solidFill>
                  <a:schemeClr val="dk1"/>
                </a:solidFill>
                <a:latin typeface="Calibri"/>
                <a:ea typeface="Calibri"/>
                <a:cs typeface="Calibri"/>
                <a:sym typeface="Calibri"/>
              </a:rPr>
              <a:t>Revolt of the Northern Earls </a:t>
            </a:r>
            <a:r>
              <a:rPr lang="en-GB" sz="1800">
                <a:solidFill>
                  <a:schemeClr val="dk1"/>
                </a:solidFill>
                <a:latin typeface="Calibri"/>
                <a:ea typeface="Calibri"/>
                <a:cs typeface="Calibri"/>
                <a:sym typeface="Calibri"/>
              </a:rPr>
              <a:t>in 1569/70.</a:t>
            </a:r>
            <a:endParaRPr/>
          </a:p>
        </p:txBody>
      </p:sp>
      <p:sp>
        <p:nvSpPr>
          <p:cNvPr id="317" name="Google Shape;317;g2cdea3c4307_0_0"/>
          <p:cNvSpPr txBox="1"/>
          <p:nvPr/>
        </p:nvSpPr>
        <p:spPr>
          <a:xfrm>
            <a:off x="95351" y="560232"/>
            <a:ext cx="11996100" cy="8157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Elizabeth was crowned Queen in 1558.  Her Religious Settlement came a year later in 1559.  She had already faced a number of threat from home (within England) and abroad.  Many of these threats linked back to the Catholics and their wish to place Elizabeth’s Catholic Cousin; Mary, Queen of Scots on the throne.  10 Years after her Religious Settlement came one of the biggest threats from within England.  This threat was known as the </a:t>
            </a:r>
            <a:r>
              <a:rPr b="1" lang="en-GB" sz="1200">
                <a:solidFill>
                  <a:schemeClr val="dk1"/>
                </a:solidFill>
                <a:latin typeface="Calibri"/>
                <a:ea typeface="Calibri"/>
                <a:cs typeface="Calibri"/>
                <a:sym typeface="Calibri"/>
              </a:rPr>
              <a:t>Revolt of the Northern Earls </a:t>
            </a:r>
            <a:r>
              <a:rPr lang="en-GB" sz="1200">
                <a:solidFill>
                  <a:schemeClr val="dk1"/>
                </a:solidFill>
                <a:latin typeface="Calibri"/>
                <a:ea typeface="Calibri"/>
                <a:cs typeface="Calibri"/>
                <a:sym typeface="Calibri"/>
              </a:rPr>
              <a:t>in 1569. Unsurprisingly it was a </a:t>
            </a:r>
            <a:r>
              <a:rPr b="1" lang="en-GB" sz="1200">
                <a:solidFill>
                  <a:schemeClr val="dk1"/>
                </a:solidFill>
                <a:latin typeface="Calibri"/>
                <a:ea typeface="Calibri"/>
                <a:cs typeface="Calibri"/>
                <a:sym typeface="Calibri"/>
              </a:rPr>
              <a:t>Catholic plan </a:t>
            </a:r>
            <a:r>
              <a:rPr lang="en-GB" sz="1200">
                <a:solidFill>
                  <a:schemeClr val="dk1"/>
                </a:solidFill>
                <a:latin typeface="Calibri"/>
                <a:ea typeface="Calibri"/>
                <a:cs typeface="Calibri"/>
                <a:sym typeface="Calibri"/>
              </a:rPr>
              <a:t>to put </a:t>
            </a:r>
            <a:r>
              <a:rPr b="1" lang="en-GB" sz="1200">
                <a:solidFill>
                  <a:schemeClr val="dk1"/>
                </a:solidFill>
                <a:latin typeface="Calibri"/>
                <a:ea typeface="Calibri"/>
                <a:cs typeface="Calibri"/>
                <a:sym typeface="Calibri"/>
              </a:rPr>
              <a:t>Mary, Queen of Scots </a:t>
            </a:r>
            <a:r>
              <a:rPr lang="en-GB" sz="1200">
                <a:solidFill>
                  <a:schemeClr val="dk1"/>
                </a:solidFill>
                <a:latin typeface="Calibri"/>
                <a:ea typeface="Calibri"/>
                <a:cs typeface="Calibri"/>
                <a:sym typeface="Calibri"/>
              </a:rPr>
              <a:t>on the English throne</a:t>
            </a:r>
            <a:r>
              <a:rPr b="1" lang="en-GB" sz="1100">
                <a:solidFill>
                  <a:schemeClr val="dk1"/>
                </a:solidFill>
                <a:latin typeface="Calibri"/>
                <a:ea typeface="Calibri"/>
                <a:cs typeface="Calibri"/>
                <a:sym typeface="Calibri"/>
              </a:rPr>
              <a:t>.  </a:t>
            </a:r>
            <a:r>
              <a:rPr b="1" lang="en-GB" sz="1100" u="sng">
                <a:solidFill>
                  <a:schemeClr val="dk1"/>
                </a:solidFill>
                <a:latin typeface="Calibri"/>
                <a:ea typeface="Calibri"/>
                <a:cs typeface="Calibri"/>
                <a:sym typeface="Calibri"/>
              </a:rPr>
              <a:t>It failed but stirred up even more tension between protestants and Catholics.</a:t>
            </a:r>
            <a:r>
              <a:rPr b="1" lang="en-GB" sz="1100">
                <a:solidFill>
                  <a:schemeClr val="dk1"/>
                </a:solidFill>
                <a:latin typeface="Calibri"/>
                <a:ea typeface="Calibri"/>
                <a:cs typeface="Calibri"/>
                <a:sym typeface="Calibri"/>
              </a:rPr>
              <a:t>.</a:t>
            </a:r>
            <a:endParaRPr/>
          </a:p>
        </p:txBody>
      </p:sp>
      <p:sp>
        <p:nvSpPr>
          <p:cNvPr id="318" name="Google Shape;318;g2cdea3c4307_0_0"/>
          <p:cNvSpPr txBox="1"/>
          <p:nvPr/>
        </p:nvSpPr>
        <p:spPr>
          <a:xfrm>
            <a:off x="95352" y="1461666"/>
            <a:ext cx="6883800" cy="492600"/>
          </a:xfrm>
          <a:prstGeom prst="rect">
            <a:avLst/>
          </a:pr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causes of the Revolt of the Northern Earls.</a:t>
            </a:r>
            <a:endParaRPr/>
          </a:p>
          <a:p>
            <a:pPr indent="0" lvl="0" marL="0" marR="0" rtl="0" algn="ctr">
              <a:spcBef>
                <a:spcPts val="0"/>
              </a:spcBef>
              <a:spcAft>
                <a:spcPts val="0"/>
              </a:spcAft>
              <a:buNone/>
            </a:pPr>
            <a:r>
              <a:rPr lang="en-GB" sz="1200">
                <a:solidFill>
                  <a:schemeClr val="dk1"/>
                </a:solidFill>
                <a:latin typeface="Calibri"/>
                <a:ea typeface="Calibri"/>
                <a:cs typeface="Calibri"/>
                <a:sym typeface="Calibri"/>
              </a:rPr>
              <a:t>Causes are linked to the categories of: </a:t>
            </a:r>
            <a:r>
              <a:rPr b="1" lang="en-GB" sz="1200">
                <a:solidFill>
                  <a:schemeClr val="dk1"/>
                </a:solidFill>
                <a:latin typeface="Calibri"/>
                <a:ea typeface="Calibri"/>
                <a:cs typeface="Calibri"/>
                <a:sym typeface="Calibri"/>
              </a:rPr>
              <a:t>Religion</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wealth</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politics</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geography</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social</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foreign</a:t>
            </a:r>
            <a:r>
              <a:rPr lang="en-GB" sz="1200">
                <a:solidFill>
                  <a:schemeClr val="dk1"/>
                </a:solidFill>
                <a:latin typeface="Calibri"/>
                <a:ea typeface="Calibri"/>
                <a:cs typeface="Calibri"/>
                <a:sym typeface="Calibri"/>
              </a:rPr>
              <a:t> influences. </a:t>
            </a:r>
            <a:endParaRPr/>
          </a:p>
        </p:txBody>
      </p:sp>
      <p:graphicFrame>
        <p:nvGraphicFramePr>
          <p:cNvPr id="319" name="Google Shape;319;g2cdea3c4307_0_0"/>
          <p:cNvGraphicFramePr/>
          <p:nvPr/>
        </p:nvGraphicFramePr>
        <p:xfrm>
          <a:off x="54615" y="6138807"/>
          <a:ext cx="3000000" cy="3000000"/>
        </p:xfrm>
        <a:graphic>
          <a:graphicData uri="http://schemas.openxmlformats.org/drawingml/2006/table">
            <a:tbl>
              <a:tblPr bandRow="1" firstRow="1">
                <a:noFill/>
                <a:tableStyleId>{E33C4F99-F70D-4655-8684-7632CA6DFF11}</a:tableStyleId>
              </a:tblPr>
              <a:tblGrid>
                <a:gridCol w="589175"/>
                <a:gridCol w="759375"/>
                <a:gridCol w="1143950"/>
                <a:gridCol w="1199750"/>
                <a:gridCol w="1023025"/>
                <a:gridCol w="743325"/>
                <a:gridCol w="719525"/>
                <a:gridCol w="611125"/>
                <a:gridCol w="1106750"/>
                <a:gridCol w="1218350"/>
                <a:gridCol w="874225"/>
                <a:gridCol w="548725"/>
                <a:gridCol w="920725"/>
                <a:gridCol w="601425"/>
              </a:tblGrid>
              <a:tr h="145525">
                <a:tc gridSpan="14">
                  <a:txBody>
                    <a:bodyPr/>
                    <a:lstStyle/>
                    <a:p>
                      <a:pPr indent="0" lvl="0" marL="0" marR="0" rtl="0" algn="ctr">
                        <a:lnSpc>
                          <a:spcPct val="100000"/>
                        </a:lnSpc>
                        <a:spcBef>
                          <a:spcPts val="0"/>
                        </a:spcBef>
                        <a:spcAft>
                          <a:spcPts val="0"/>
                        </a:spcAft>
                        <a:buClr>
                          <a:schemeClr val="dk1"/>
                        </a:buClr>
                        <a:buSzPts val="1100"/>
                        <a:buFont typeface="Calibri"/>
                        <a:buNone/>
                      </a:pPr>
                      <a:r>
                        <a:rPr b="1" lang="en-GB" sz="1100">
                          <a:solidFill>
                            <a:schemeClr val="dk1"/>
                          </a:solidFill>
                        </a:rPr>
                        <a:t>Key Terms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hMerge="1"/>
                <a:tc hMerge="1"/>
                <a:tc hMerge="1"/>
                <a:tc hMerge="1"/>
                <a:tc hMerge="1"/>
                <a:tc hMerge="1"/>
                <a:tc hMerge="1"/>
                <a:tc hMerge="1"/>
                <a:tc hMerge="1"/>
                <a:tc hMerge="1"/>
                <a:tc hMerge="1"/>
                <a:tc hMerge="1"/>
                <a:tc hMerge="1"/>
              </a:tr>
              <a:tr h="321000">
                <a:tc>
                  <a:txBody>
                    <a:bodyPr/>
                    <a:lstStyle/>
                    <a:p>
                      <a:pPr indent="0" lvl="0" marL="0" marR="0" rtl="0" algn="ctr">
                        <a:lnSpc>
                          <a:spcPct val="100000"/>
                        </a:lnSpc>
                        <a:spcBef>
                          <a:spcPts val="0"/>
                        </a:spcBef>
                        <a:spcAft>
                          <a:spcPts val="0"/>
                        </a:spcAft>
                        <a:buClr>
                          <a:schemeClr val="dk1"/>
                        </a:buClr>
                        <a:buSzPts val="1050"/>
                        <a:buFont typeface="Calibri"/>
                        <a:buNone/>
                      </a:pPr>
                      <a:r>
                        <a:rPr lang="en-GB" sz="1050"/>
                        <a:t>Revolt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Northern Earls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Mary, Queen of Scots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Earl of Northumberland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Earl of Westmorland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Duke of Norfolk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William Cecil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Robert Dudley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Jane Neville and Ann Percy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Archbishop James Pilkington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Durham Cathedral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Mass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Council of the North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Calibri"/>
                        <a:buNone/>
                      </a:pPr>
                      <a:r>
                        <a:rPr lang="en-GB" sz="1050"/>
                        <a:t>Papal Bull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20" name="Google Shape;320;g2cdea3c4307_0_0"/>
          <p:cNvSpPr txBox="1"/>
          <p:nvPr/>
        </p:nvSpPr>
        <p:spPr>
          <a:xfrm>
            <a:off x="115910" y="2010923"/>
            <a:ext cx="2112300" cy="7389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rebellion happened in the </a:t>
            </a:r>
            <a:r>
              <a:rPr b="1" lang="en-GB" sz="1050">
                <a:solidFill>
                  <a:schemeClr val="dk1"/>
                </a:solidFill>
                <a:latin typeface="Calibri"/>
                <a:ea typeface="Calibri"/>
                <a:cs typeface="Calibri"/>
                <a:sym typeface="Calibri"/>
              </a:rPr>
              <a:t>north</a:t>
            </a:r>
            <a:r>
              <a:rPr lang="en-GB" sz="1050">
                <a:solidFill>
                  <a:schemeClr val="dk1"/>
                </a:solidFill>
                <a:latin typeface="Calibri"/>
                <a:ea typeface="Calibri"/>
                <a:cs typeface="Calibri"/>
                <a:sym typeface="Calibri"/>
              </a:rPr>
              <a:t> as most people here remained </a:t>
            </a:r>
            <a:r>
              <a:rPr b="1" lang="en-GB" sz="1050">
                <a:solidFill>
                  <a:schemeClr val="dk1"/>
                </a:solidFill>
                <a:latin typeface="Calibri"/>
                <a:ea typeface="Calibri"/>
                <a:cs typeface="Calibri"/>
                <a:sym typeface="Calibri"/>
              </a:rPr>
              <a:t>Catholic</a:t>
            </a:r>
            <a:r>
              <a:rPr lang="en-GB" sz="1050">
                <a:solidFill>
                  <a:schemeClr val="dk1"/>
                </a:solidFill>
                <a:latin typeface="Calibri"/>
                <a:ea typeface="Calibri"/>
                <a:cs typeface="Calibri"/>
                <a:sym typeface="Calibri"/>
              </a:rPr>
              <a:t> and more motivated to challenge Elizabeth.</a:t>
            </a:r>
            <a:endParaRPr/>
          </a:p>
        </p:txBody>
      </p:sp>
      <p:sp>
        <p:nvSpPr>
          <p:cNvPr id="321" name="Google Shape;321;g2cdea3c4307_0_0"/>
          <p:cNvSpPr txBox="1"/>
          <p:nvPr/>
        </p:nvSpPr>
        <p:spPr>
          <a:xfrm>
            <a:off x="2271585" y="2631993"/>
            <a:ext cx="2335500" cy="9003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group who started the revolt were </a:t>
            </a:r>
            <a:r>
              <a:rPr b="1" lang="en-GB" sz="1050">
                <a:solidFill>
                  <a:schemeClr val="dk1"/>
                </a:solidFill>
                <a:latin typeface="Calibri"/>
                <a:ea typeface="Calibri"/>
                <a:cs typeface="Calibri"/>
                <a:sym typeface="Calibri"/>
              </a:rPr>
              <a:t>Catholic nobles</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earls</a:t>
            </a:r>
            <a:r>
              <a:rPr lang="en-GB" sz="1050">
                <a:solidFill>
                  <a:schemeClr val="dk1"/>
                </a:solidFill>
                <a:latin typeface="Calibri"/>
                <a:ea typeface="Calibri"/>
                <a:cs typeface="Calibri"/>
                <a:sym typeface="Calibri"/>
              </a:rPr>
              <a:t>.  They had a lot of influence to start a rebellion and gain Catholic support from ordinary people in the north.</a:t>
            </a:r>
            <a:endParaRPr/>
          </a:p>
        </p:txBody>
      </p:sp>
      <p:sp>
        <p:nvSpPr>
          <p:cNvPr id="322" name="Google Shape;322;g2cdea3c4307_0_0"/>
          <p:cNvSpPr txBox="1"/>
          <p:nvPr/>
        </p:nvSpPr>
        <p:spPr>
          <a:xfrm>
            <a:off x="4678246" y="5000647"/>
            <a:ext cx="23007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Catholic earls lost </a:t>
            </a:r>
            <a:r>
              <a:rPr b="1" lang="en-GB" sz="1050">
                <a:solidFill>
                  <a:schemeClr val="dk1"/>
                </a:solidFill>
                <a:latin typeface="Calibri"/>
                <a:ea typeface="Calibri"/>
                <a:cs typeface="Calibri"/>
                <a:sym typeface="Calibri"/>
              </a:rPr>
              <a:t>power</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wealth</a:t>
            </a:r>
            <a:r>
              <a:rPr lang="en-GB" sz="1050">
                <a:solidFill>
                  <a:schemeClr val="dk1"/>
                </a:solidFill>
                <a:latin typeface="Calibri"/>
                <a:ea typeface="Calibri"/>
                <a:cs typeface="Calibri"/>
                <a:sym typeface="Calibri"/>
              </a:rPr>
              <a:t> when Elizabeth became Queen.  They wanted </a:t>
            </a:r>
            <a:r>
              <a:rPr b="1" lang="en-GB" sz="1050">
                <a:solidFill>
                  <a:schemeClr val="dk1"/>
                </a:solidFill>
                <a:latin typeface="Calibri"/>
                <a:ea typeface="Calibri"/>
                <a:cs typeface="Calibri"/>
                <a:sym typeface="Calibri"/>
              </a:rPr>
              <a:t>revenge </a:t>
            </a:r>
            <a:r>
              <a:rPr lang="en-GB" sz="1050">
                <a:solidFill>
                  <a:schemeClr val="dk1"/>
                </a:solidFill>
                <a:latin typeface="Calibri"/>
                <a:ea typeface="Calibri"/>
                <a:cs typeface="Calibri"/>
                <a:sym typeface="Calibri"/>
              </a:rPr>
              <a:t>and removing her to make way for another Catholic monarch would help restore their power.</a:t>
            </a:r>
            <a:endParaRPr/>
          </a:p>
        </p:txBody>
      </p:sp>
      <p:sp>
        <p:nvSpPr>
          <p:cNvPr id="323" name="Google Shape;323;g2cdea3c4307_0_0"/>
          <p:cNvSpPr txBox="1"/>
          <p:nvPr/>
        </p:nvSpPr>
        <p:spPr>
          <a:xfrm>
            <a:off x="4657688" y="2008742"/>
            <a:ext cx="2311200" cy="7389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earls simply wanted to restore the Catholic faith in England.  The northern earls  were influenced by the </a:t>
            </a:r>
            <a:r>
              <a:rPr b="1" lang="en-GB" sz="1050">
                <a:solidFill>
                  <a:schemeClr val="dk1"/>
                </a:solidFill>
                <a:latin typeface="Calibri"/>
                <a:ea typeface="Calibri"/>
                <a:cs typeface="Calibri"/>
                <a:sym typeface="Calibri"/>
              </a:rPr>
              <a:t>Pope’s </a:t>
            </a:r>
            <a:r>
              <a:rPr lang="en-GB" sz="1050">
                <a:solidFill>
                  <a:schemeClr val="dk1"/>
                </a:solidFill>
                <a:latin typeface="Calibri"/>
                <a:ea typeface="Calibri"/>
                <a:cs typeface="Calibri"/>
                <a:sym typeface="Calibri"/>
              </a:rPr>
              <a:t>orders for a </a:t>
            </a:r>
            <a:r>
              <a:rPr b="1" lang="en-GB" sz="1050">
                <a:solidFill>
                  <a:schemeClr val="dk1"/>
                </a:solidFill>
                <a:latin typeface="Calibri"/>
                <a:ea typeface="Calibri"/>
                <a:cs typeface="Calibri"/>
                <a:sym typeface="Calibri"/>
              </a:rPr>
              <a:t>Counter Reformation</a:t>
            </a:r>
            <a:r>
              <a:rPr lang="en-GB" sz="1050">
                <a:solidFill>
                  <a:schemeClr val="dk1"/>
                </a:solidFill>
                <a:latin typeface="Calibri"/>
                <a:ea typeface="Calibri"/>
                <a:cs typeface="Calibri"/>
                <a:sym typeface="Calibri"/>
              </a:rPr>
              <a:t>.</a:t>
            </a:r>
            <a:endParaRPr/>
          </a:p>
        </p:txBody>
      </p:sp>
      <p:sp>
        <p:nvSpPr>
          <p:cNvPr id="324" name="Google Shape;324;g2cdea3c4307_0_0"/>
          <p:cNvSpPr txBox="1"/>
          <p:nvPr/>
        </p:nvSpPr>
        <p:spPr>
          <a:xfrm>
            <a:off x="105630" y="3901343"/>
            <a:ext cx="21123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Many Catholic earls and nobles had become </a:t>
            </a:r>
            <a:r>
              <a:rPr b="1" lang="en-GB" sz="1050">
                <a:solidFill>
                  <a:schemeClr val="dk1"/>
                </a:solidFill>
                <a:latin typeface="Calibri"/>
                <a:ea typeface="Calibri"/>
                <a:cs typeface="Calibri"/>
                <a:sym typeface="Calibri"/>
              </a:rPr>
              <a:t>recusants</a:t>
            </a:r>
            <a:r>
              <a:rPr lang="en-GB" sz="1050">
                <a:solidFill>
                  <a:schemeClr val="dk1"/>
                </a:solidFill>
                <a:latin typeface="Calibri"/>
                <a:ea typeface="Calibri"/>
                <a:cs typeface="Calibri"/>
                <a:sym typeface="Calibri"/>
              </a:rPr>
              <a:t> as a protest against Elizabeth, but soon saw that this did not bring about a change back to Catholicism.  They needed a </a:t>
            </a:r>
            <a:r>
              <a:rPr b="1" lang="en-GB" sz="1050">
                <a:solidFill>
                  <a:schemeClr val="dk1"/>
                </a:solidFill>
                <a:latin typeface="Calibri"/>
                <a:ea typeface="Calibri"/>
                <a:cs typeface="Calibri"/>
                <a:sym typeface="Calibri"/>
              </a:rPr>
              <a:t>more extreme tactic</a:t>
            </a:r>
            <a:r>
              <a:rPr lang="en-GB" sz="1050">
                <a:solidFill>
                  <a:schemeClr val="dk1"/>
                </a:solidFill>
                <a:latin typeface="Calibri"/>
                <a:ea typeface="Calibri"/>
                <a:cs typeface="Calibri"/>
                <a:sym typeface="Calibri"/>
              </a:rPr>
              <a:t>.</a:t>
            </a:r>
            <a:endParaRPr/>
          </a:p>
        </p:txBody>
      </p:sp>
      <p:sp>
        <p:nvSpPr>
          <p:cNvPr id="325" name="Google Shape;325;g2cdea3c4307_0_0"/>
          <p:cNvSpPr txBox="1"/>
          <p:nvPr/>
        </p:nvSpPr>
        <p:spPr>
          <a:xfrm>
            <a:off x="2278633" y="2010700"/>
            <a:ext cx="2328600" cy="5772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refused to name Mary, Queen of Scots as her </a:t>
            </a:r>
            <a:r>
              <a:rPr b="1" lang="en-GB" sz="1050">
                <a:solidFill>
                  <a:schemeClr val="dk1"/>
                </a:solidFill>
                <a:latin typeface="Calibri"/>
                <a:ea typeface="Calibri"/>
                <a:cs typeface="Calibri"/>
                <a:sym typeface="Calibri"/>
              </a:rPr>
              <a:t>heir</a:t>
            </a:r>
            <a:r>
              <a:rPr lang="en-GB" sz="1050">
                <a:solidFill>
                  <a:schemeClr val="dk1"/>
                </a:solidFill>
                <a:latin typeface="Calibri"/>
                <a:ea typeface="Calibri"/>
                <a:cs typeface="Calibri"/>
                <a:sym typeface="Calibri"/>
              </a:rPr>
              <a:t>.  The earls wanted Mary as the next monarch.</a:t>
            </a:r>
            <a:endParaRPr/>
          </a:p>
        </p:txBody>
      </p:sp>
      <p:sp>
        <p:nvSpPr>
          <p:cNvPr id="326" name="Google Shape;326;g2cdea3c4307_0_0"/>
          <p:cNvSpPr txBox="1"/>
          <p:nvPr/>
        </p:nvSpPr>
        <p:spPr>
          <a:xfrm>
            <a:off x="2278635" y="3584223"/>
            <a:ext cx="2328600" cy="12237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Key Catholic earls, </a:t>
            </a:r>
            <a:r>
              <a:rPr b="1" lang="en-GB" sz="1050">
                <a:solidFill>
                  <a:schemeClr val="dk1"/>
                </a:solidFill>
                <a:latin typeface="Calibri"/>
                <a:ea typeface="Calibri"/>
                <a:cs typeface="Calibri"/>
                <a:sym typeface="Calibri"/>
              </a:rPr>
              <a:t>The Earl of Northumberland</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The Earl of Westmorland</a:t>
            </a:r>
            <a:r>
              <a:rPr lang="en-GB" sz="1050">
                <a:solidFill>
                  <a:schemeClr val="dk1"/>
                </a:solidFill>
                <a:latin typeface="Calibri"/>
                <a:ea typeface="Calibri"/>
                <a:cs typeface="Calibri"/>
                <a:sym typeface="Calibri"/>
              </a:rPr>
              <a:t>, both lost influence and power under Elizabeth.  They were </a:t>
            </a:r>
            <a:r>
              <a:rPr b="1" lang="en-GB" sz="1050">
                <a:solidFill>
                  <a:schemeClr val="dk1"/>
                </a:solidFill>
                <a:latin typeface="Calibri"/>
                <a:ea typeface="Calibri"/>
                <a:cs typeface="Calibri"/>
                <a:sym typeface="Calibri"/>
              </a:rPr>
              <a:t>jealous</a:t>
            </a:r>
            <a:r>
              <a:rPr lang="en-GB" sz="1050">
                <a:solidFill>
                  <a:schemeClr val="dk1"/>
                </a:solidFill>
                <a:latin typeface="Calibri"/>
                <a:ea typeface="Calibri"/>
                <a:cs typeface="Calibri"/>
                <a:sym typeface="Calibri"/>
              </a:rPr>
              <a:t> of Elizabeth’s new Protestant ‘favourites’ </a:t>
            </a:r>
            <a:r>
              <a:rPr b="1" lang="en-GB" sz="1050">
                <a:solidFill>
                  <a:schemeClr val="dk1"/>
                </a:solidFill>
                <a:latin typeface="Calibri"/>
                <a:ea typeface="Calibri"/>
                <a:cs typeface="Calibri"/>
                <a:sym typeface="Calibri"/>
              </a:rPr>
              <a:t>William Cecil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Robert Dudley</a:t>
            </a:r>
            <a:r>
              <a:rPr lang="en-GB" sz="1050">
                <a:solidFill>
                  <a:schemeClr val="dk1"/>
                </a:solidFill>
                <a:latin typeface="Calibri"/>
                <a:ea typeface="Calibri"/>
                <a:cs typeface="Calibri"/>
                <a:sym typeface="Calibri"/>
              </a:rPr>
              <a:t>.  </a:t>
            </a:r>
            <a:endParaRPr/>
          </a:p>
        </p:txBody>
      </p:sp>
      <p:sp>
        <p:nvSpPr>
          <p:cNvPr id="327" name="Google Shape;327;g2cdea3c4307_0_0"/>
          <p:cNvSpPr txBox="1"/>
          <p:nvPr/>
        </p:nvSpPr>
        <p:spPr>
          <a:xfrm>
            <a:off x="4657686" y="2796897"/>
            <a:ext cx="23112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Another rebel, </a:t>
            </a:r>
            <a:r>
              <a:rPr b="1" lang="en-GB" sz="1050">
                <a:solidFill>
                  <a:schemeClr val="dk1"/>
                </a:solidFill>
                <a:latin typeface="Calibri"/>
                <a:ea typeface="Calibri"/>
                <a:cs typeface="Calibri"/>
                <a:sym typeface="Calibri"/>
              </a:rPr>
              <a:t>The Duke of Norfolk</a:t>
            </a:r>
            <a:r>
              <a:rPr lang="en-GB" sz="1050">
                <a:solidFill>
                  <a:schemeClr val="dk1"/>
                </a:solidFill>
                <a:latin typeface="Calibri"/>
                <a:ea typeface="Calibri"/>
                <a:cs typeface="Calibri"/>
                <a:sym typeface="Calibri"/>
              </a:rPr>
              <a:t>, had planned to </a:t>
            </a:r>
            <a:r>
              <a:rPr b="1" lang="en-GB" sz="1050">
                <a:solidFill>
                  <a:schemeClr val="dk1"/>
                </a:solidFill>
                <a:latin typeface="Calibri"/>
                <a:ea typeface="Calibri"/>
                <a:cs typeface="Calibri"/>
                <a:sym typeface="Calibri"/>
              </a:rPr>
              <a:t>marry Mary, Queen of Scots </a:t>
            </a:r>
            <a:r>
              <a:rPr lang="en-GB" sz="1050">
                <a:solidFill>
                  <a:schemeClr val="dk1"/>
                </a:solidFill>
                <a:latin typeface="Calibri"/>
                <a:ea typeface="Calibri"/>
                <a:cs typeface="Calibri"/>
                <a:sym typeface="Calibri"/>
              </a:rPr>
              <a:t>and then aim to take the throne.  This would provide Mary with even more power to bring back the Catholic faith and help the rebellion.</a:t>
            </a:r>
            <a:endParaRPr/>
          </a:p>
        </p:txBody>
      </p:sp>
      <p:sp>
        <p:nvSpPr>
          <p:cNvPr id="328" name="Google Shape;328;g2cdea3c4307_0_0"/>
          <p:cNvSpPr txBox="1"/>
          <p:nvPr/>
        </p:nvSpPr>
        <p:spPr>
          <a:xfrm>
            <a:off x="4667966" y="3907421"/>
            <a:ext cx="23112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a:t>
            </a:r>
            <a:r>
              <a:rPr b="1" lang="en-GB" sz="1050">
                <a:solidFill>
                  <a:schemeClr val="dk1"/>
                </a:solidFill>
                <a:latin typeface="Calibri"/>
                <a:ea typeface="Calibri"/>
                <a:cs typeface="Calibri"/>
                <a:sym typeface="Calibri"/>
              </a:rPr>
              <a:t>wives </a:t>
            </a:r>
            <a:r>
              <a:rPr lang="en-GB" sz="1050">
                <a:solidFill>
                  <a:schemeClr val="dk1"/>
                </a:solidFill>
                <a:latin typeface="Calibri"/>
                <a:ea typeface="Calibri"/>
                <a:cs typeface="Calibri"/>
                <a:sym typeface="Calibri"/>
              </a:rPr>
              <a:t>of the Catholic northern earls called </a:t>
            </a:r>
            <a:r>
              <a:rPr b="1" lang="en-GB" sz="1050">
                <a:solidFill>
                  <a:schemeClr val="dk1"/>
                </a:solidFill>
                <a:latin typeface="Calibri"/>
                <a:ea typeface="Calibri"/>
                <a:cs typeface="Calibri"/>
                <a:sym typeface="Calibri"/>
              </a:rPr>
              <a:t>Jane Neville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Ann Percy </a:t>
            </a:r>
            <a:r>
              <a:rPr lang="en-GB" sz="1050">
                <a:solidFill>
                  <a:schemeClr val="dk1"/>
                </a:solidFill>
                <a:latin typeface="Calibri"/>
                <a:ea typeface="Calibri"/>
                <a:cs typeface="Calibri"/>
                <a:sym typeface="Calibri"/>
              </a:rPr>
              <a:t>also hated how much power and wealth they lad lost.  They hugely </a:t>
            </a:r>
            <a:r>
              <a:rPr b="1" lang="en-GB" sz="1050">
                <a:solidFill>
                  <a:schemeClr val="dk1"/>
                </a:solidFill>
                <a:latin typeface="Calibri"/>
                <a:ea typeface="Calibri"/>
                <a:cs typeface="Calibri"/>
                <a:sym typeface="Calibri"/>
              </a:rPr>
              <a:t>influenced</a:t>
            </a:r>
            <a:r>
              <a:rPr lang="en-GB" sz="1050">
                <a:solidFill>
                  <a:schemeClr val="dk1"/>
                </a:solidFill>
                <a:latin typeface="Calibri"/>
                <a:ea typeface="Calibri"/>
                <a:cs typeface="Calibri"/>
                <a:sym typeface="Calibri"/>
              </a:rPr>
              <a:t> their husbands to start a rebellion against Elizabeth.</a:t>
            </a:r>
            <a:endParaRPr/>
          </a:p>
        </p:txBody>
      </p:sp>
      <p:sp>
        <p:nvSpPr>
          <p:cNvPr id="329" name="Google Shape;329;g2cdea3c4307_0_0"/>
          <p:cNvSpPr txBox="1"/>
          <p:nvPr/>
        </p:nvSpPr>
        <p:spPr>
          <a:xfrm>
            <a:off x="115910" y="5000647"/>
            <a:ext cx="21123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chosen a </a:t>
            </a:r>
            <a:r>
              <a:rPr b="1" lang="en-GB" sz="1050">
                <a:solidFill>
                  <a:schemeClr val="dk1"/>
                </a:solidFill>
                <a:latin typeface="Calibri"/>
                <a:ea typeface="Calibri"/>
                <a:cs typeface="Calibri"/>
                <a:sym typeface="Calibri"/>
              </a:rPr>
              <a:t>Protestant </a:t>
            </a:r>
            <a:r>
              <a:rPr lang="en-GB" sz="1050">
                <a:solidFill>
                  <a:schemeClr val="dk1"/>
                </a:solidFill>
                <a:latin typeface="Calibri"/>
                <a:ea typeface="Calibri"/>
                <a:cs typeface="Calibri"/>
                <a:sym typeface="Calibri"/>
              </a:rPr>
              <a:t>as the </a:t>
            </a:r>
            <a:r>
              <a:rPr b="1" lang="en-GB" sz="1050">
                <a:solidFill>
                  <a:schemeClr val="dk1"/>
                </a:solidFill>
                <a:latin typeface="Calibri"/>
                <a:ea typeface="Calibri"/>
                <a:cs typeface="Calibri"/>
                <a:sym typeface="Calibri"/>
              </a:rPr>
              <a:t>Archbishop of Durham </a:t>
            </a: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1561</a:t>
            </a:r>
            <a:r>
              <a:rPr lang="en-GB" sz="1050">
                <a:solidFill>
                  <a:schemeClr val="dk1"/>
                </a:solidFill>
                <a:latin typeface="Calibri"/>
                <a:ea typeface="Calibri"/>
                <a:cs typeface="Calibri"/>
                <a:sym typeface="Calibri"/>
              </a:rPr>
              <a:t>.  Durham was a traditional Catholic town and </a:t>
            </a:r>
            <a:r>
              <a:rPr b="1" lang="en-GB" sz="1050">
                <a:solidFill>
                  <a:schemeClr val="dk1"/>
                </a:solidFill>
                <a:latin typeface="Calibri"/>
                <a:ea typeface="Calibri"/>
                <a:cs typeface="Calibri"/>
                <a:sym typeface="Calibri"/>
              </a:rPr>
              <a:t>James Pilkington’s</a:t>
            </a:r>
            <a:r>
              <a:rPr lang="en-GB" sz="1050">
                <a:solidFill>
                  <a:schemeClr val="dk1"/>
                </a:solidFill>
                <a:latin typeface="Calibri"/>
                <a:ea typeface="Calibri"/>
                <a:cs typeface="Calibri"/>
                <a:sym typeface="Calibri"/>
              </a:rPr>
              <a:t>  appointment angered many Catholics in the north.</a:t>
            </a:r>
            <a:endParaRPr/>
          </a:p>
        </p:txBody>
      </p:sp>
      <p:sp>
        <p:nvSpPr>
          <p:cNvPr id="330" name="Google Shape;330;g2cdea3c4307_0_0"/>
          <p:cNvSpPr txBox="1"/>
          <p:nvPr/>
        </p:nvSpPr>
        <p:spPr>
          <a:xfrm>
            <a:off x="95351" y="2802039"/>
            <a:ext cx="2132700" cy="10620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was under house arrest in England.  The earls believed they had an opportunity to free her and easily have a legitimate Catholic monarch as Queen of England.</a:t>
            </a:r>
            <a:endParaRPr/>
          </a:p>
        </p:txBody>
      </p:sp>
      <p:sp>
        <p:nvSpPr>
          <p:cNvPr id="331" name="Google Shape;331;g2cdea3c4307_0_0"/>
          <p:cNvSpPr txBox="1"/>
          <p:nvPr/>
        </p:nvSpPr>
        <p:spPr>
          <a:xfrm>
            <a:off x="2278632" y="4853482"/>
            <a:ext cx="2328600" cy="12237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The Northern Earls believed they had the support of </a:t>
            </a:r>
            <a:r>
              <a:rPr b="1" lang="en-GB" sz="1050">
                <a:solidFill>
                  <a:schemeClr val="dk1"/>
                </a:solidFill>
                <a:latin typeface="Calibri"/>
                <a:ea typeface="Calibri"/>
                <a:cs typeface="Calibri"/>
                <a:sym typeface="Calibri"/>
              </a:rPr>
              <a:t>Spain</a:t>
            </a:r>
            <a:r>
              <a:rPr lang="en-GB" sz="1050">
                <a:solidFill>
                  <a:schemeClr val="dk1"/>
                </a:solidFill>
                <a:latin typeface="Calibri"/>
                <a:ea typeface="Calibri"/>
                <a:cs typeface="Calibri"/>
                <a:sym typeface="Calibri"/>
              </a:rPr>
              <a:t> who also wanted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as a new Catholic Queen.  It was believed that Mary had received a </a:t>
            </a:r>
            <a:r>
              <a:rPr b="1" lang="en-GB" sz="1050">
                <a:solidFill>
                  <a:schemeClr val="dk1"/>
                </a:solidFill>
                <a:latin typeface="Calibri"/>
                <a:ea typeface="Calibri"/>
                <a:cs typeface="Calibri"/>
                <a:sym typeface="Calibri"/>
              </a:rPr>
              <a:t>letter from Spain </a:t>
            </a:r>
            <a:r>
              <a:rPr lang="en-GB" sz="1050">
                <a:solidFill>
                  <a:schemeClr val="dk1"/>
                </a:solidFill>
                <a:latin typeface="Calibri"/>
                <a:ea typeface="Calibri"/>
                <a:cs typeface="Calibri"/>
                <a:sym typeface="Calibri"/>
              </a:rPr>
              <a:t>promising troops to help with the rebellion.</a:t>
            </a:r>
            <a:endParaRPr/>
          </a:p>
        </p:txBody>
      </p:sp>
      <p:sp>
        <p:nvSpPr>
          <p:cNvPr id="332" name="Google Shape;332;g2cdea3c4307_0_0"/>
          <p:cNvSpPr txBox="1"/>
          <p:nvPr/>
        </p:nvSpPr>
        <p:spPr>
          <a:xfrm>
            <a:off x="7069950" y="1409525"/>
            <a:ext cx="5010900" cy="400200"/>
          </a:xfrm>
          <a:prstGeom prst="rect">
            <a:avLst/>
          </a:pr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Calibri"/>
                <a:ea typeface="Calibri"/>
                <a:cs typeface="Calibri"/>
                <a:sym typeface="Calibri"/>
              </a:rPr>
              <a:t>The features of the revolt.</a:t>
            </a:r>
            <a:endParaRPr/>
          </a:p>
        </p:txBody>
      </p:sp>
      <p:sp>
        <p:nvSpPr>
          <p:cNvPr id="333" name="Google Shape;333;g2cdea3c4307_0_0"/>
          <p:cNvSpPr txBox="1"/>
          <p:nvPr/>
        </p:nvSpPr>
        <p:spPr>
          <a:xfrm>
            <a:off x="7057301" y="1721477"/>
            <a:ext cx="15981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4" name="Google Shape;334;g2cdea3c4307_0_0"/>
          <p:cNvSpPr txBox="1"/>
          <p:nvPr/>
        </p:nvSpPr>
        <p:spPr>
          <a:xfrm>
            <a:off x="8478893" y="1714112"/>
            <a:ext cx="1598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335" name="Google Shape;335;g2cdea3c4307_0_0"/>
          <p:cNvSpPr txBox="1"/>
          <p:nvPr/>
        </p:nvSpPr>
        <p:spPr>
          <a:xfrm>
            <a:off x="10878603" y="2422054"/>
            <a:ext cx="1310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6" name="Google Shape;336;g2cdea3c4307_0_0"/>
          <p:cNvSpPr txBox="1"/>
          <p:nvPr/>
        </p:nvSpPr>
        <p:spPr>
          <a:xfrm>
            <a:off x="8869078" y="2601680"/>
            <a:ext cx="214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7" name="Google Shape;337;g2cdea3c4307_0_0"/>
          <p:cNvSpPr txBox="1"/>
          <p:nvPr/>
        </p:nvSpPr>
        <p:spPr>
          <a:xfrm>
            <a:off x="7087367" y="2615714"/>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8" name="Google Shape;338;g2cdea3c4307_0_0"/>
          <p:cNvSpPr txBox="1"/>
          <p:nvPr/>
        </p:nvSpPr>
        <p:spPr>
          <a:xfrm>
            <a:off x="8028848" y="2479767"/>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39" name="Google Shape;339;g2cdea3c4307_0_0"/>
          <p:cNvSpPr txBox="1"/>
          <p:nvPr/>
        </p:nvSpPr>
        <p:spPr>
          <a:xfrm>
            <a:off x="9049137" y="3533596"/>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0" name="Google Shape;340;g2cdea3c4307_0_0"/>
          <p:cNvSpPr txBox="1"/>
          <p:nvPr/>
        </p:nvSpPr>
        <p:spPr>
          <a:xfrm>
            <a:off x="7919064" y="3341201"/>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1" name="Google Shape;341;g2cdea3c4307_0_0"/>
          <p:cNvSpPr txBox="1"/>
          <p:nvPr/>
        </p:nvSpPr>
        <p:spPr>
          <a:xfrm>
            <a:off x="7837596" y="2649584"/>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2" name="Google Shape;342;g2cdea3c4307_0_0"/>
          <p:cNvSpPr txBox="1"/>
          <p:nvPr/>
        </p:nvSpPr>
        <p:spPr>
          <a:xfrm>
            <a:off x="9624559" y="4106328"/>
            <a:ext cx="1781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343" name="Google Shape;343;g2cdea3c4307_0_0"/>
          <p:cNvSpPr txBox="1"/>
          <p:nvPr/>
        </p:nvSpPr>
        <p:spPr>
          <a:xfrm>
            <a:off x="10035448" y="4863923"/>
            <a:ext cx="1781700" cy="253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graphicFrame>
        <p:nvGraphicFramePr>
          <p:cNvPr id="344" name="Google Shape;344;g2cdea3c4307_0_0"/>
          <p:cNvGraphicFramePr/>
          <p:nvPr/>
        </p:nvGraphicFramePr>
        <p:xfrm>
          <a:off x="7069948" y="1843405"/>
          <a:ext cx="3000000" cy="3000000"/>
        </p:xfrm>
        <a:graphic>
          <a:graphicData uri="http://schemas.openxmlformats.org/drawingml/2006/table">
            <a:tbl>
              <a:tblPr bandRow="1" firstRow="1">
                <a:noFill/>
                <a:tableStyleId>{E33C4F99-F70D-4655-8684-7632CA6DFF11}</a:tableStyleId>
              </a:tblPr>
              <a:tblGrid>
                <a:gridCol w="1509700"/>
                <a:gridCol w="1751900"/>
                <a:gridCol w="1749300"/>
              </a:tblGrid>
              <a:tr h="781050">
                <a:tc>
                  <a:txBody>
                    <a:bodyPr/>
                    <a:lstStyle/>
                    <a:p>
                      <a:pPr indent="0" lvl="0" marL="0" marR="0" rtl="0" algn="l">
                        <a:lnSpc>
                          <a:spcPct val="100000"/>
                        </a:lnSpc>
                        <a:spcBef>
                          <a:spcPts val="0"/>
                        </a:spcBef>
                        <a:spcAft>
                          <a:spcPts val="0"/>
                        </a:spcAft>
                        <a:buClr>
                          <a:schemeClr val="dk1"/>
                        </a:buClr>
                        <a:buSzPts val="1100"/>
                        <a:buFont typeface="Calibri"/>
                        <a:buNone/>
                      </a:pPr>
                      <a:r>
                        <a:rPr b="0" lang="en-GB" sz="1100">
                          <a:solidFill>
                            <a:schemeClr val="dk1"/>
                          </a:solidFill>
                        </a:rPr>
                        <a:t>1. </a:t>
                      </a:r>
                      <a:r>
                        <a:rPr b="0" lang="en-GB" sz="1050">
                          <a:solidFill>
                            <a:schemeClr val="dk1"/>
                          </a:solidFill>
                        </a:rPr>
                        <a:t>For Mary, Queen of Scots to marry the Duke of Norfolk and then forcefully remove Elizabeth as Queen.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solidFill>
                            <a:schemeClr val="dk1"/>
                          </a:solidFill>
                        </a:rPr>
                        <a:t>2. </a:t>
                      </a:r>
                      <a:r>
                        <a:rPr b="0" lang="en-GB" sz="1050">
                          <a:solidFill>
                            <a:schemeClr val="dk1"/>
                          </a:solidFill>
                        </a:rPr>
                        <a:t>Mary event told the Spanish that she ‘shall be Queen of England in 3 months and mass shall be said all over the </a:t>
                      </a:r>
                      <a:r>
                        <a:rPr b="0" lang="en-GB" sz="1100">
                          <a:solidFill>
                            <a:schemeClr val="dk1"/>
                          </a:solidFill>
                        </a:rPr>
                        <a:t>country’.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solidFill>
                            <a:schemeClr val="dk1"/>
                          </a:solidFill>
                        </a:rPr>
                        <a:t>3. </a:t>
                      </a:r>
                      <a:r>
                        <a:rPr b="0" lang="en-GB" sz="1050">
                          <a:solidFill>
                            <a:schemeClr val="dk1"/>
                          </a:solidFill>
                        </a:rPr>
                        <a:t>Elizabeth found out about the plan and Norfolk was arrested and sent to the Tower of London.</a:t>
                      </a:r>
                      <a:endParaRPr/>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03000">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4. </a:t>
                      </a:r>
                      <a:r>
                        <a:rPr b="0" lang="en-GB" sz="1050"/>
                        <a:t>The </a:t>
                      </a:r>
                      <a:r>
                        <a:rPr b="1" lang="en-GB" sz="1050"/>
                        <a:t>Earl of Northumberland </a:t>
                      </a:r>
                      <a:r>
                        <a:rPr b="0" lang="en-GB" sz="1050"/>
                        <a:t>and </a:t>
                      </a:r>
                      <a:r>
                        <a:rPr b="1" lang="en-GB" sz="1050"/>
                        <a:t>Westmoreland</a:t>
                      </a:r>
                      <a:r>
                        <a:rPr b="0" lang="en-GB" sz="1050"/>
                        <a:t> reacted to this by starting the revolt in the north.</a:t>
                      </a:r>
                      <a:endParaRPr b="0" sz="1050"/>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5</a:t>
                      </a:r>
                      <a:r>
                        <a:rPr b="0" lang="en-GB" sz="1050"/>
                        <a:t>. The two earls gained support and took over </a:t>
                      </a:r>
                      <a:r>
                        <a:rPr b="1" lang="en-GB" sz="1050"/>
                        <a:t>Durham Cathedral</a:t>
                      </a:r>
                      <a:r>
                        <a:rPr b="0" lang="en-GB" sz="1050"/>
                        <a:t>. The Protestant Archbishop fled and the earls celebrated </a:t>
                      </a:r>
                      <a:r>
                        <a:rPr b="1" lang="en-GB" sz="1050"/>
                        <a:t>Catholic Mass </a:t>
                      </a:r>
                      <a:r>
                        <a:rPr b="0" lang="en-GB" sz="1050"/>
                        <a:t>in northern churches for </a:t>
                      </a:r>
                      <a:r>
                        <a:rPr b="1" lang="en-GB" sz="1050"/>
                        <a:t>2 weeks</a:t>
                      </a:r>
                      <a:r>
                        <a:rPr b="0" lang="en-GB" sz="1050"/>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6</a:t>
                      </a:r>
                      <a:r>
                        <a:rPr b="0" lang="en-GB" sz="1050"/>
                        <a:t>. The Catholic rebels carried on south with the aim of rescuing </a:t>
                      </a:r>
                      <a:r>
                        <a:rPr b="1" lang="en-GB" sz="1050"/>
                        <a:t>Mary, Queen of Scots</a:t>
                      </a:r>
                      <a:r>
                        <a:rPr b="0" lang="en-GB" sz="1050"/>
                        <a:t> from prison and putting her on the throne.  Elizabeth ordered Mary to be moved.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51325">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7</a:t>
                      </a:r>
                      <a:r>
                        <a:rPr b="0" lang="en-GB" sz="1050"/>
                        <a:t>. Elizabeth raised an army of </a:t>
                      </a:r>
                      <a:r>
                        <a:rPr b="1" lang="en-GB" sz="1050"/>
                        <a:t>14,000 men </a:t>
                      </a:r>
                      <a:r>
                        <a:rPr b="0" lang="en-GB" sz="1050"/>
                        <a:t>and the revolting army of 5,400 fled back north.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8</a:t>
                      </a:r>
                      <a:r>
                        <a:rPr b="0" lang="en-GB" sz="1050"/>
                        <a:t>. The earls went to meet the Spanish troops but they never arrived as promised in the letter to Mary,</a:t>
                      </a:r>
                      <a:endParaRPr/>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9</a:t>
                      </a:r>
                      <a:r>
                        <a:rPr b="0" lang="en-GB" sz="1050"/>
                        <a:t>. </a:t>
                      </a:r>
                      <a:r>
                        <a:rPr b="1" lang="en-GB" sz="1050"/>
                        <a:t>450 </a:t>
                      </a:r>
                      <a:r>
                        <a:rPr b="0" lang="en-GB" sz="1050"/>
                        <a:t>rebels were executed and </a:t>
                      </a:r>
                      <a:r>
                        <a:rPr b="1" lang="en-GB" sz="1050"/>
                        <a:t>Northumberland</a:t>
                      </a:r>
                      <a:r>
                        <a:rPr b="0" lang="en-GB" sz="1050"/>
                        <a:t> was executed in York.  His head was put on a </a:t>
                      </a:r>
                      <a:r>
                        <a:rPr b="1" lang="en-GB" sz="1050"/>
                        <a:t>spike</a:t>
                      </a:r>
                      <a:r>
                        <a:rPr b="0" lang="en-GB" sz="1050"/>
                        <a:t> above the city gates.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84900">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10</a:t>
                      </a:r>
                      <a:r>
                        <a:rPr b="0" lang="en-GB" sz="1050"/>
                        <a:t>. Elizabeth was under pressure from her Privy Council</a:t>
                      </a:r>
                      <a:r>
                        <a:rPr b="0" lang="en-GB" sz="1050"/>
                        <a:t> </a:t>
                      </a:r>
                      <a:r>
                        <a:rPr b="0" lang="en-GB" sz="1050"/>
                        <a:t>to execute Mary, Queen of Scots and the Duke of Norfolk but </a:t>
                      </a:r>
                      <a:r>
                        <a:rPr b="1" lang="en-GB" sz="1050"/>
                        <a:t>refused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50"/>
                        <a:buFont typeface="Calibri"/>
                        <a:buNone/>
                      </a:pPr>
                      <a:r>
                        <a:rPr b="0" lang="en-GB" sz="1050"/>
                        <a:t>11. In 1570, the Pope issued a </a:t>
                      </a:r>
                      <a:r>
                        <a:rPr b="1" lang="en-GB" sz="1050"/>
                        <a:t>Papal Bull </a:t>
                      </a:r>
                      <a:r>
                        <a:rPr b="0" lang="en-GB" sz="1050"/>
                        <a:t>(Religious order) to all Catholics to remove Elizabeth from the throne. Elizabeth then passed a law to make any attempt on her life </a:t>
                      </a:r>
                      <a:r>
                        <a:rPr b="1" lang="en-GB" sz="1050"/>
                        <a:t>treason</a:t>
                      </a:r>
                      <a:r>
                        <a:rPr b="0" lang="en-GB" sz="1050"/>
                        <a:t> and </a:t>
                      </a:r>
                      <a:r>
                        <a:rPr b="1" lang="en-GB" sz="1050"/>
                        <a:t>heresy</a:t>
                      </a:r>
                      <a:r>
                        <a:rPr b="0" lang="en-GB" sz="1050"/>
                        <a:t>.</a:t>
                      </a:r>
                      <a:endParaRPr b="0" sz="1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a:t>12</a:t>
                      </a:r>
                      <a:r>
                        <a:rPr b="0" lang="en-GB" sz="1050"/>
                        <a:t>. Elizabeth also set up a ‘</a:t>
                      </a:r>
                      <a:r>
                        <a:rPr b="1" lang="en-GB" sz="1050"/>
                        <a:t>Council of the North</a:t>
                      </a:r>
                      <a:r>
                        <a:rPr b="0" lang="en-GB" sz="1050"/>
                        <a:t>’ which organised even harsher treatment of Catholics who refused to follow orders.</a:t>
                      </a:r>
                      <a:endParaRPr/>
                    </a:p>
                    <a:p>
                      <a:pPr indent="0" lvl="0" marL="0" marR="0" rtl="0" algn="l">
                        <a:spcBef>
                          <a:spcPts val="0"/>
                        </a:spcBef>
                        <a:spcAft>
                          <a:spcPts val="0"/>
                        </a:spcAft>
                        <a:buNone/>
                      </a:pPr>
                      <a:r>
                        <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cdea3c4307_0_32"/>
          <p:cNvSpPr/>
          <p:nvPr/>
        </p:nvSpPr>
        <p:spPr>
          <a:xfrm>
            <a:off x="10527017" y="603327"/>
            <a:ext cx="1565400" cy="6113700"/>
          </a:xfrm>
          <a:prstGeom prst="roundRect">
            <a:avLst>
              <a:gd fmla="val 9925" name="adj"/>
            </a:avLst>
          </a:prstGeom>
          <a:solidFill>
            <a:srgbClr val="F2F2F2"/>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g2cdea3c4307_0_32"/>
          <p:cNvSpPr txBox="1"/>
          <p:nvPr/>
        </p:nvSpPr>
        <p:spPr>
          <a:xfrm>
            <a:off x="115900" y="396525"/>
            <a:ext cx="10301700" cy="8310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failure of the Revolt of the Northern Earls, did not stop other Catholics from trying to plot against Elizabeth and bring Mary, Queen of Scots to power.  Elizabeth put her Secretary of State, Francis Walsingham in charge of finding out who was plotting against her.  His network of spies allowed him to collect enough evidence to stop 3 further attempt to remove Elizabeth.  See if you can recall the features of each plot and explain why they failed.</a:t>
            </a:r>
            <a:endParaRPr b="1" sz="1100">
              <a:solidFill>
                <a:schemeClr val="dk1"/>
              </a:solidFill>
              <a:latin typeface="Calibri"/>
              <a:ea typeface="Calibri"/>
              <a:cs typeface="Calibri"/>
              <a:sym typeface="Calibri"/>
            </a:endParaRPr>
          </a:p>
        </p:txBody>
      </p:sp>
      <p:sp>
        <p:nvSpPr>
          <p:cNvPr id="352" name="Google Shape;352;g2cdea3c4307_0_32"/>
          <p:cNvSpPr txBox="1"/>
          <p:nvPr/>
        </p:nvSpPr>
        <p:spPr>
          <a:xfrm>
            <a:off x="10229014" y="2030145"/>
            <a:ext cx="2127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Elizabeth’s Spy Master </a:t>
            </a:r>
            <a:endParaRPr/>
          </a:p>
          <a:p>
            <a:pPr indent="0" lvl="0" marL="0" marR="0" rtl="0" algn="ctr">
              <a:spcBef>
                <a:spcPts val="0"/>
              </a:spcBef>
              <a:spcAft>
                <a:spcPts val="0"/>
              </a:spcAft>
              <a:buNone/>
            </a:pPr>
            <a:r>
              <a:rPr b="1" lang="en-GB" sz="1200">
                <a:solidFill>
                  <a:schemeClr val="dk1"/>
                </a:solidFill>
                <a:latin typeface="Calibri"/>
                <a:ea typeface="Calibri"/>
                <a:cs typeface="Calibri"/>
                <a:sym typeface="Calibri"/>
              </a:rPr>
              <a:t> Francis Walsingham.</a:t>
            </a:r>
            <a:endParaRPr/>
          </a:p>
        </p:txBody>
      </p:sp>
      <p:sp>
        <p:nvSpPr>
          <p:cNvPr id="353" name="Google Shape;353;g2cdea3c4307_0_32"/>
          <p:cNvSpPr/>
          <p:nvPr/>
        </p:nvSpPr>
        <p:spPr>
          <a:xfrm>
            <a:off x="4238715" y="1244261"/>
            <a:ext cx="3094500" cy="5532600"/>
          </a:xfrm>
          <a:prstGeom prst="roundRect">
            <a:avLst>
              <a:gd fmla="val 4618" name="adj"/>
            </a:avLst>
          </a:prstGeom>
          <a:solidFill>
            <a:srgbClr val="D8D8D8"/>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g2cdea3c4307_0_32"/>
          <p:cNvSpPr/>
          <p:nvPr/>
        </p:nvSpPr>
        <p:spPr>
          <a:xfrm>
            <a:off x="7381837" y="1249732"/>
            <a:ext cx="3081900" cy="5535600"/>
          </a:xfrm>
          <a:prstGeom prst="roundRect">
            <a:avLst>
              <a:gd fmla="val 3547" name="adj"/>
            </a:avLst>
          </a:prstGeom>
          <a:solidFill>
            <a:srgbClr val="D8D8D8"/>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g2cdea3c4307_0_32"/>
          <p:cNvSpPr/>
          <p:nvPr/>
        </p:nvSpPr>
        <p:spPr>
          <a:xfrm>
            <a:off x="115909" y="1227520"/>
            <a:ext cx="4071600" cy="5549400"/>
          </a:xfrm>
          <a:prstGeom prst="roundRect">
            <a:avLst>
              <a:gd fmla="val 3838" name="adj"/>
            </a:avLst>
          </a:prstGeom>
          <a:solidFill>
            <a:srgbClr val="D8D8D8"/>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g2cdea3c4307_0_32"/>
          <p:cNvSpPr txBox="1"/>
          <p:nvPr/>
        </p:nvSpPr>
        <p:spPr>
          <a:xfrm>
            <a:off x="879918" y="1182729"/>
            <a:ext cx="25596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The Ridolfi Plot  1571</a:t>
            </a:r>
            <a:endParaRPr/>
          </a:p>
        </p:txBody>
      </p:sp>
      <p:sp>
        <p:nvSpPr>
          <p:cNvPr id="357" name="Google Shape;357;g2cdea3c4307_0_32"/>
          <p:cNvSpPr txBox="1"/>
          <p:nvPr/>
        </p:nvSpPr>
        <p:spPr>
          <a:xfrm>
            <a:off x="4426722" y="1196259"/>
            <a:ext cx="26196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The Throckmorton Plot 1583</a:t>
            </a:r>
            <a:endParaRPr/>
          </a:p>
        </p:txBody>
      </p:sp>
      <p:sp>
        <p:nvSpPr>
          <p:cNvPr id="358" name="Google Shape;358;g2cdea3c4307_0_32"/>
          <p:cNvSpPr txBox="1"/>
          <p:nvPr/>
        </p:nvSpPr>
        <p:spPr>
          <a:xfrm>
            <a:off x="7632054" y="1199668"/>
            <a:ext cx="24597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The Babington Plot 1586</a:t>
            </a:r>
            <a:endParaRPr/>
          </a:p>
        </p:txBody>
      </p:sp>
      <p:sp>
        <p:nvSpPr>
          <p:cNvPr id="359" name="Google Shape;359;g2cdea3c4307_0_32"/>
          <p:cNvSpPr txBox="1"/>
          <p:nvPr/>
        </p:nvSpPr>
        <p:spPr>
          <a:xfrm>
            <a:off x="179461" y="1478958"/>
            <a:ext cx="3931200" cy="127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causes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Elizabeth had made </a:t>
            </a:r>
            <a:r>
              <a:rPr b="1" lang="en-GB" sz="1100">
                <a:solidFill>
                  <a:schemeClr val="dk1"/>
                </a:solidFill>
                <a:latin typeface="Calibri"/>
                <a:ea typeface="Calibri"/>
                <a:cs typeface="Calibri"/>
                <a:sym typeface="Calibri"/>
              </a:rPr>
              <a:t>laws</a:t>
            </a:r>
            <a:r>
              <a:rPr lang="en-GB" sz="1100">
                <a:solidFill>
                  <a:schemeClr val="dk1"/>
                </a:solidFill>
                <a:latin typeface="Calibri"/>
                <a:ea typeface="Calibri"/>
                <a:cs typeface="Calibri"/>
                <a:sym typeface="Calibri"/>
              </a:rPr>
              <a:t> against Catholics even tougher after the Revolt of the Northern Earls.  Catholics felt punished.</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Papal Bull </a:t>
            </a:r>
            <a:r>
              <a:rPr lang="en-GB" sz="1100">
                <a:solidFill>
                  <a:schemeClr val="dk1"/>
                </a:solidFill>
                <a:latin typeface="Calibri"/>
                <a:ea typeface="Calibri"/>
                <a:cs typeface="Calibri"/>
                <a:sym typeface="Calibri"/>
              </a:rPr>
              <a:t>(Orders from the Pope) had ordered Catholics to rebel against Elizabeth to make England Catholic again.</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This caused Italian banker, </a:t>
            </a:r>
            <a:r>
              <a:rPr b="1" lang="en-GB" sz="1100">
                <a:solidFill>
                  <a:schemeClr val="dk1"/>
                </a:solidFill>
                <a:latin typeface="Calibri"/>
                <a:ea typeface="Calibri"/>
                <a:cs typeface="Calibri"/>
                <a:sym typeface="Calibri"/>
              </a:rPr>
              <a:t>Roberto Ridolfi </a:t>
            </a:r>
            <a:r>
              <a:rPr lang="en-GB" sz="1100">
                <a:solidFill>
                  <a:schemeClr val="dk1"/>
                </a:solidFill>
                <a:latin typeface="Calibri"/>
                <a:ea typeface="Calibri"/>
                <a:cs typeface="Calibri"/>
                <a:sym typeface="Calibri"/>
              </a:rPr>
              <a:t>to plot a murder against Elizabeth.</a:t>
            </a:r>
            <a:endParaRPr/>
          </a:p>
        </p:txBody>
      </p:sp>
      <p:sp>
        <p:nvSpPr>
          <p:cNvPr id="360" name="Google Shape;360;g2cdea3c4307_0_32"/>
          <p:cNvSpPr txBox="1"/>
          <p:nvPr/>
        </p:nvSpPr>
        <p:spPr>
          <a:xfrm>
            <a:off x="179461" y="2792511"/>
            <a:ext cx="3931200" cy="1954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features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was a </a:t>
            </a:r>
            <a:r>
              <a:rPr b="1" lang="en-GB" sz="1100">
                <a:solidFill>
                  <a:schemeClr val="dk1"/>
                </a:solidFill>
                <a:latin typeface="Calibri"/>
                <a:ea typeface="Calibri"/>
                <a:cs typeface="Calibri"/>
                <a:sym typeface="Calibri"/>
              </a:rPr>
              <a:t>spy</a:t>
            </a:r>
            <a:r>
              <a:rPr lang="en-GB" sz="1100">
                <a:solidFill>
                  <a:schemeClr val="dk1"/>
                </a:solidFill>
                <a:latin typeface="Calibri"/>
                <a:ea typeface="Calibri"/>
                <a:cs typeface="Calibri"/>
                <a:sym typeface="Calibri"/>
              </a:rPr>
              <a:t> for the Pope &amp; worked as a banker in England</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planned to </a:t>
            </a:r>
            <a:r>
              <a:rPr b="1" lang="en-GB" sz="1100">
                <a:solidFill>
                  <a:schemeClr val="dk1"/>
                </a:solidFill>
                <a:latin typeface="Calibri"/>
                <a:ea typeface="Calibri"/>
                <a:cs typeface="Calibri"/>
                <a:sym typeface="Calibri"/>
              </a:rPr>
              <a:t>murder Elizabeth</a:t>
            </a:r>
            <a:r>
              <a:rPr lang="en-GB" sz="1100">
                <a:solidFill>
                  <a:schemeClr val="dk1"/>
                </a:solidFill>
                <a:latin typeface="Calibri"/>
                <a:ea typeface="Calibri"/>
                <a:cs typeface="Calibri"/>
                <a:sym typeface="Calibri"/>
              </a:rPr>
              <a:t>, start a </a:t>
            </a:r>
            <a:r>
              <a:rPr b="1" lang="en-GB" sz="1100">
                <a:solidFill>
                  <a:schemeClr val="dk1"/>
                </a:solidFill>
                <a:latin typeface="Calibri"/>
                <a:ea typeface="Calibri"/>
                <a:cs typeface="Calibri"/>
                <a:sym typeface="Calibri"/>
              </a:rPr>
              <a:t>Spanish invasion </a:t>
            </a:r>
            <a:r>
              <a:rPr lang="en-GB" sz="1100">
                <a:solidFill>
                  <a:schemeClr val="dk1"/>
                </a:solidFill>
                <a:latin typeface="Calibri"/>
                <a:ea typeface="Calibri"/>
                <a:cs typeface="Calibri"/>
                <a:sym typeface="Calibri"/>
              </a:rPr>
              <a:t>and put Mary, Queen of Scots in power.</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travelled to the Spanish controlled Netherlands to discuss his plans with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the </a:t>
            </a:r>
            <a:r>
              <a:rPr b="1" lang="en-GB" sz="1100">
                <a:solidFill>
                  <a:schemeClr val="dk1"/>
                </a:solidFill>
                <a:latin typeface="Calibri"/>
                <a:ea typeface="Calibri"/>
                <a:cs typeface="Calibri"/>
                <a:sym typeface="Calibri"/>
              </a:rPr>
              <a:t>Duke of Alba </a:t>
            </a:r>
            <a:r>
              <a:rPr lang="en-GB" sz="1100">
                <a:solidFill>
                  <a:schemeClr val="dk1"/>
                </a:solidFill>
                <a:latin typeface="Calibri"/>
                <a:ea typeface="Calibri"/>
                <a:cs typeface="Calibri"/>
                <a:sym typeface="Calibri"/>
              </a:rPr>
              <a:t>and Spanish </a:t>
            </a:r>
            <a:r>
              <a:rPr b="1" lang="en-GB" sz="1100">
                <a:solidFill>
                  <a:schemeClr val="dk1"/>
                </a:solidFill>
                <a:latin typeface="Calibri"/>
                <a:ea typeface="Calibri"/>
                <a:cs typeface="Calibri"/>
                <a:sym typeface="Calibri"/>
              </a:rPr>
              <a:t>King Philip II</a:t>
            </a:r>
            <a:r>
              <a:rPr lang="en-GB" sz="1100">
                <a:solidFill>
                  <a:schemeClr val="dk1"/>
                </a:solidFill>
                <a:latin typeface="Calibri"/>
                <a:ea typeface="Calibri"/>
                <a:cs typeface="Calibri"/>
                <a:sym typeface="Calibri"/>
              </a:rPr>
              <a: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Ridolfi was given support by the Catholic </a:t>
            </a:r>
            <a:r>
              <a:rPr b="1" lang="en-GB" sz="1100">
                <a:solidFill>
                  <a:schemeClr val="dk1"/>
                </a:solidFill>
                <a:latin typeface="Calibri"/>
                <a:ea typeface="Calibri"/>
                <a:cs typeface="Calibri"/>
                <a:sym typeface="Calibri"/>
              </a:rPr>
              <a:t>Duke of Norfolk </a:t>
            </a:r>
            <a:r>
              <a:rPr lang="en-GB" sz="1100">
                <a:solidFill>
                  <a:schemeClr val="dk1"/>
                </a:solidFill>
                <a:latin typeface="Calibri"/>
                <a:ea typeface="Calibri"/>
                <a:cs typeface="Calibri"/>
                <a:sym typeface="Calibri"/>
              </a:rPr>
              <a:t>who promised to marry Mary, Queen of Scots (exactly as he had done in the plan for the Northern Earls).</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Philip II ordered </a:t>
            </a:r>
            <a:r>
              <a:rPr b="1" lang="en-GB" sz="1100">
                <a:solidFill>
                  <a:schemeClr val="dk1"/>
                </a:solidFill>
                <a:latin typeface="Calibri"/>
                <a:ea typeface="Calibri"/>
                <a:cs typeface="Calibri"/>
                <a:sym typeface="Calibri"/>
              </a:rPr>
              <a:t>10,000 Spanish troops </a:t>
            </a:r>
            <a:r>
              <a:rPr lang="en-GB" sz="1100">
                <a:solidFill>
                  <a:schemeClr val="dk1"/>
                </a:solidFill>
                <a:latin typeface="Calibri"/>
                <a:ea typeface="Calibri"/>
                <a:cs typeface="Calibri"/>
                <a:sym typeface="Calibri"/>
              </a:rPr>
              <a:t>to prepare an invasion.</a:t>
            </a:r>
            <a:endParaRPr/>
          </a:p>
        </p:txBody>
      </p:sp>
      <p:sp>
        <p:nvSpPr>
          <p:cNvPr id="361" name="Google Shape;361;g2cdea3c4307_0_32"/>
          <p:cNvSpPr txBox="1"/>
          <p:nvPr/>
        </p:nvSpPr>
        <p:spPr>
          <a:xfrm>
            <a:off x="179461" y="4783172"/>
            <a:ext cx="3931200" cy="6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Why did the plot fail?</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Sir William Cecil </a:t>
            </a:r>
            <a:r>
              <a:rPr lang="en-GB" sz="1100">
                <a:solidFill>
                  <a:schemeClr val="dk1"/>
                </a:solidFill>
                <a:latin typeface="Calibri"/>
                <a:ea typeface="Calibri"/>
                <a:cs typeface="Calibri"/>
                <a:sym typeface="Calibri"/>
              </a:rPr>
              <a:t>discovered the plot and was able to prove that the </a:t>
            </a:r>
            <a:r>
              <a:rPr b="1" lang="en-GB" sz="1100">
                <a:solidFill>
                  <a:schemeClr val="dk1"/>
                </a:solidFill>
                <a:latin typeface="Calibri"/>
                <a:ea typeface="Calibri"/>
                <a:cs typeface="Calibri"/>
                <a:sym typeface="Calibri"/>
              </a:rPr>
              <a:t>Duke of Norfolk </a:t>
            </a:r>
            <a:r>
              <a:rPr lang="en-GB" sz="1100">
                <a:solidFill>
                  <a:schemeClr val="dk1"/>
                </a:solidFill>
                <a:latin typeface="Calibri"/>
                <a:ea typeface="Calibri"/>
                <a:cs typeface="Calibri"/>
                <a:sym typeface="Calibri"/>
              </a:rPr>
              <a:t>was guilty of treason.</a:t>
            </a:r>
            <a:endParaRPr/>
          </a:p>
        </p:txBody>
      </p:sp>
      <p:sp>
        <p:nvSpPr>
          <p:cNvPr id="362" name="Google Shape;362;g2cdea3c4307_0_32"/>
          <p:cNvSpPr txBox="1"/>
          <p:nvPr/>
        </p:nvSpPr>
        <p:spPr>
          <a:xfrm>
            <a:off x="179461" y="5426241"/>
            <a:ext cx="3931200" cy="1231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Consequences:</a:t>
            </a:r>
            <a:endParaRPr sz="1050">
              <a:solidFill>
                <a:schemeClr val="dk1"/>
              </a:solidFill>
              <a:latin typeface="Calibri"/>
              <a:ea typeface="Calibri"/>
              <a:cs typeface="Calibri"/>
              <a:sym typeface="Calibri"/>
            </a:endParaRPr>
          </a:p>
          <a:p>
            <a:pPr indent="-85725" lvl="0" marL="85725" marR="0" rtl="0" algn="l">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Elizabeth had the Duke of Norfolk </a:t>
            </a:r>
            <a:r>
              <a:rPr b="1" lang="en-GB" sz="1050">
                <a:solidFill>
                  <a:schemeClr val="dk1"/>
                </a:solidFill>
                <a:latin typeface="Calibri"/>
                <a:ea typeface="Calibri"/>
                <a:cs typeface="Calibri"/>
                <a:sym typeface="Calibri"/>
              </a:rPr>
              <a:t>executed</a:t>
            </a:r>
            <a:r>
              <a:rPr lang="en-GB" sz="1050">
                <a:solidFill>
                  <a:schemeClr val="dk1"/>
                </a:solidFill>
                <a:latin typeface="Calibri"/>
                <a:ea typeface="Calibri"/>
                <a:cs typeface="Calibri"/>
                <a:sym typeface="Calibri"/>
              </a:rPr>
              <a:t> but refused to execute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as this would further anger Catholics.</a:t>
            </a:r>
            <a:endParaRPr/>
          </a:p>
          <a:p>
            <a:pPr indent="-85725" lvl="0" marL="85725" marR="0" rtl="0" algn="l">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 plot proved that the </a:t>
            </a:r>
            <a:r>
              <a:rPr b="1" lang="en-GB" sz="1050">
                <a:solidFill>
                  <a:schemeClr val="dk1"/>
                </a:solidFill>
                <a:latin typeface="Calibri"/>
                <a:ea typeface="Calibri"/>
                <a:cs typeface="Calibri"/>
                <a:sym typeface="Calibri"/>
              </a:rPr>
              <a:t>Catholics were still a threat </a:t>
            </a:r>
            <a:r>
              <a:rPr lang="en-GB" sz="1050">
                <a:solidFill>
                  <a:schemeClr val="dk1"/>
                </a:solidFill>
                <a:latin typeface="Calibri"/>
                <a:ea typeface="Calibri"/>
                <a:cs typeface="Calibri"/>
                <a:sym typeface="Calibri"/>
              </a:rPr>
              <a:t>and support could be brought in from Spain.</a:t>
            </a:r>
            <a:endParaRPr/>
          </a:p>
          <a:p>
            <a:pPr indent="-85725" lvl="0" marL="85725" marR="0" rtl="0" algn="l">
              <a:spcBef>
                <a:spcPts val="0"/>
              </a:spcBef>
              <a:spcAft>
                <a:spcPts val="0"/>
              </a:spcAft>
              <a:buClr>
                <a:schemeClr val="dk1"/>
              </a:buClr>
              <a:buSzPts val="1050"/>
              <a:buFont typeface="Arial"/>
              <a:buChar char="•"/>
            </a:pPr>
            <a:r>
              <a:rPr lang="en-GB" sz="1050">
                <a:solidFill>
                  <a:schemeClr val="dk1"/>
                </a:solidFill>
                <a:latin typeface="Calibri"/>
                <a:ea typeface="Calibri"/>
                <a:cs typeface="Calibri"/>
                <a:sym typeface="Calibri"/>
              </a:rPr>
              <a:t>There were even </a:t>
            </a:r>
            <a:r>
              <a:rPr b="1" lang="en-GB" sz="1050">
                <a:solidFill>
                  <a:schemeClr val="dk1"/>
                </a:solidFill>
                <a:latin typeface="Calibri"/>
                <a:ea typeface="Calibri"/>
                <a:cs typeface="Calibri"/>
                <a:sym typeface="Calibri"/>
              </a:rPr>
              <a:t>tougher laws </a:t>
            </a:r>
            <a:r>
              <a:rPr lang="en-GB" sz="1050">
                <a:solidFill>
                  <a:schemeClr val="dk1"/>
                </a:solidFill>
                <a:latin typeface="Calibri"/>
                <a:ea typeface="Calibri"/>
                <a:cs typeface="Calibri"/>
                <a:sym typeface="Calibri"/>
              </a:rPr>
              <a:t>and monitoring of Catholics to discover any further plots.</a:t>
            </a:r>
            <a:endParaRPr/>
          </a:p>
        </p:txBody>
      </p:sp>
      <p:sp>
        <p:nvSpPr>
          <p:cNvPr id="363" name="Google Shape;363;g2cdea3c4307_0_32"/>
          <p:cNvSpPr txBox="1"/>
          <p:nvPr/>
        </p:nvSpPr>
        <p:spPr>
          <a:xfrm>
            <a:off x="4304650" y="1478958"/>
            <a:ext cx="2967900" cy="1108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causes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Elizabeth had made </a:t>
            </a:r>
            <a:r>
              <a:rPr b="1" lang="en-GB" sz="1100">
                <a:solidFill>
                  <a:schemeClr val="dk1"/>
                </a:solidFill>
                <a:latin typeface="Calibri"/>
                <a:ea typeface="Calibri"/>
                <a:cs typeface="Calibri"/>
                <a:sym typeface="Calibri"/>
              </a:rPr>
              <a:t>laws</a:t>
            </a:r>
            <a:r>
              <a:rPr lang="en-GB" sz="1100">
                <a:solidFill>
                  <a:schemeClr val="dk1"/>
                </a:solidFill>
                <a:latin typeface="Calibri"/>
                <a:ea typeface="Calibri"/>
                <a:cs typeface="Calibri"/>
                <a:sym typeface="Calibri"/>
              </a:rPr>
              <a:t> against Catholics even tougher after the failure of Ridolfi.</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Papal Bull </a:t>
            </a:r>
            <a:r>
              <a:rPr lang="en-GB" sz="1100">
                <a:solidFill>
                  <a:schemeClr val="dk1"/>
                </a:solidFill>
                <a:latin typeface="Calibri"/>
                <a:ea typeface="Calibri"/>
                <a:cs typeface="Calibri"/>
                <a:sym typeface="Calibri"/>
              </a:rPr>
              <a:t>(Orders from the Pope) had ordered Catholics to rebel against Elizabeth to make England Catholic again.</a:t>
            </a:r>
            <a:endParaRPr/>
          </a:p>
        </p:txBody>
      </p:sp>
      <p:sp>
        <p:nvSpPr>
          <p:cNvPr id="364" name="Google Shape;364;g2cdea3c4307_0_32"/>
          <p:cNvSpPr txBox="1"/>
          <p:nvPr/>
        </p:nvSpPr>
        <p:spPr>
          <a:xfrm>
            <a:off x="4302034" y="2613780"/>
            <a:ext cx="2967900" cy="15546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features of the plot: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The plan was for the </a:t>
            </a:r>
            <a:r>
              <a:rPr b="1" lang="en-GB" sz="1050">
                <a:solidFill>
                  <a:schemeClr val="dk1"/>
                </a:solidFill>
                <a:latin typeface="Calibri"/>
                <a:ea typeface="Calibri"/>
                <a:cs typeface="Calibri"/>
                <a:sym typeface="Calibri"/>
              </a:rPr>
              <a:t>French Duke of Guise </a:t>
            </a:r>
            <a:r>
              <a:rPr lang="en-GB" sz="1050">
                <a:solidFill>
                  <a:schemeClr val="dk1"/>
                </a:solidFill>
                <a:latin typeface="Calibri"/>
                <a:ea typeface="Calibri"/>
                <a:cs typeface="Calibri"/>
                <a:sym typeface="Calibri"/>
              </a:rPr>
              <a:t>(a cousin of Mary) to come to England, free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and make her Queen.</a:t>
            </a:r>
            <a:endParaRPr/>
          </a:p>
          <a:p>
            <a:pPr indent="-179387" lvl="0" marL="179387" marR="0" rtl="0" algn="l">
              <a:spcBef>
                <a:spcPts val="0"/>
              </a:spcBef>
              <a:spcAft>
                <a:spcPts val="0"/>
              </a:spcAft>
              <a:buClr>
                <a:schemeClr val="dk1"/>
              </a:buClr>
              <a:buSzPts val="1050"/>
              <a:buFont typeface="Calibri"/>
              <a:buAutoNum type="arabicPeriod"/>
            </a:pPr>
            <a:r>
              <a:rPr b="1" lang="en-GB" sz="1050">
                <a:solidFill>
                  <a:schemeClr val="dk1"/>
                </a:solidFill>
                <a:latin typeface="Calibri"/>
                <a:ea typeface="Calibri"/>
                <a:cs typeface="Calibri"/>
                <a:sym typeface="Calibri"/>
              </a:rPr>
              <a:t>Philip II of Spain </a:t>
            </a:r>
            <a:r>
              <a:rPr lang="en-GB" sz="1050">
                <a:solidFill>
                  <a:schemeClr val="dk1"/>
                </a:solidFill>
                <a:latin typeface="Calibri"/>
                <a:ea typeface="Calibri"/>
                <a:cs typeface="Calibri"/>
                <a:sym typeface="Calibri"/>
              </a:rPr>
              <a:t>offered to pay for the revolt.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The </a:t>
            </a:r>
            <a:r>
              <a:rPr b="1" lang="en-GB" sz="1050">
                <a:solidFill>
                  <a:schemeClr val="dk1"/>
                </a:solidFill>
                <a:latin typeface="Calibri"/>
                <a:ea typeface="Calibri"/>
                <a:cs typeface="Calibri"/>
                <a:sym typeface="Calibri"/>
              </a:rPr>
              <a:t>Pope</a:t>
            </a:r>
            <a:r>
              <a:rPr lang="en-GB" sz="1050">
                <a:solidFill>
                  <a:schemeClr val="dk1"/>
                </a:solidFill>
                <a:latin typeface="Calibri"/>
                <a:ea typeface="Calibri"/>
                <a:cs typeface="Calibri"/>
                <a:sym typeface="Calibri"/>
              </a:rPr>
              <a:t> knew of and approved the plans.</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A Catholic Englishman, </a:t>
            </a:r>
            <a:r>
              <a:rPr b="1" lang="en-GB" sz="1050">
                <a:solidFill>
                  <a:schemeClr val="dk1"/>
                </a:solidFill>
                <a:latin typeface="Calibri"/>
                <a:ea typeface="Calibri"/>
                <a:cs typeface="Calibri"/>
                <a:sym typeface="Calibri"/>
              </a:rPr>
              <a:t>Francis Throckmorton </a:t>
            </a:r>
            <a:r>
              <a:rPr lang="en-GB" sz="1050">
                <a:solidFill>
                  <a:schemeClr val="dk1"/>
                </a:solidFill>
                <a:latin typeface="Calibri"/>
                <a:ea typeface="Calibri"/>
                <a:cs typeface="Calibri"/>
                <a:sym typeface="Calibri"/>
              </a:rPr>
              <a:t>agreed to pass letters between Mary, Queen of Scots and the plotters.</a:t>
            </a:r>
            <a:endParaRPr/>
          </a:p>
        </p:txBody>
      </p:sp>
      <p:sp>
        <p:nvSpPr>
          <p:cNvPr id="365" name="Google Shape;365;g2cdea3c4307_0_32"/>
          <p:cNvSpPr txBox="1"/>
          <p:nvPr/>
        </p:nvSpPr>
        <p:spPr>
          <a:xfrm>
            <a:off x="4302034" y="4282752"/>
            <a:ext cx="2967900" cy="1108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Why did the plot fail?</a:t>
            </a:r>
            <a:endParaRPr sz="105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Sir Francis Walsingham discovered the plot.</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He found letters in Throckmorton’s house.</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Throckmorton was arrested and tortured for information.</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Throckmorton was then executed.</a:t>
            </a:r>
            <a:endParaRPr/>
          </a:p>
        </p:txBody>
      </p:sp>
      <p:sp>
        <p:nvSpPr>
          <p:cNvPr id="366" name="Google Shape;366;g2cdea3c4307_0_32"/>
          <p:cNvSpPr txBox="1"/>
          <p:nvPr/>
        </p:nvSpPr>
        <p:spPr>
          <a:xfrm>
            <a:off x="4304650" y="5443894"/>
            <a:ext cx="2967900" cy="1277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Consequences:</a:t>
            </a:r>
            <a:endParaRPr sz="1050">
              <a:solidFill>
                <a:schemeClr val="dk1"/>
              </a:solidFill>
              <a:latin typeface="Calibri"/>
              <a:ea typeface="Calibri"/>
              <a:cs typeface="Calibri"/>
              <a:sym typeface="Calibri"/>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Throckmorton’s letters proved how much </a:t>
            </a:r>
            <a:r>
              <a:rPr b="1" lang="en-GB" sz="1100">
                <a:solidFill>
                  <a:schemeClr val="dk1"/>
                </a:solidFill>
                <a:latin typeface="Calibri"/>
                <a:ea typeface="Calibri"/>
                <a:cs typeface="Calibri"/>
                <a:sym typeface="Calibri"/>
              </a:rPr>
              <a:t>Catholic hatred </a:t>
            </a:r>
            <a:r>
              <a:rPr lang="en-GB" sz="1100">
                <a:solidFill>
                  <a:schemeClr val="dk1"/>
                </a:solidFill>
                <a:latin typeface="Calibri"/>
                <a:ea typeface="Calibri"/>
                <a:cs typeface="Calibri"/>
                <a:sym typeface="Calibri"/>
              </a:rPr>
              <a:t>there was for Elizabeth.</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Showed the threat from </a:t>
            </a:r>
            <a:r>
              <a:rPr b="1" lang="en-GB" sz="1100">
                <a:solidFill>
                  <a:schemeClr val="dk1"/>
                </a:solidFill>
                <a:latin typeface="Calibri"/>
                <a:ea typeface="Calibri"/>
                <a:cs typeface="Calibri"/>
                <a:sym typeface="Calibri"/>
              </a:rPr>
              <a:t>France</a:t>
            </a:r>
            <a:r>
              <a:rPr lang="en-GB" sz="1100">
                <a:solidFill>
                  <a:schemeClr val="dk1"/>
                </a:solidFill>
                <a:latin typeface="Calibri"/>
                <a:ea typeface="Calibri"/>
                <a:cs typeface="Calibri"/>
                <a:sym typeface="Calibri"/>
              </a:rPr>
              <a:t> not just Spain.</a:t>
            </a:r>
            <a:endParaRPr/>
          </a:p>
          <a:p>
            <a:pPr indent="-85725" lvl="0" marL="85725" marR="0" rtl="0" algn="l">
              <a:spcBef>
                <a:spcPts val="0"/>
              </a:spcBef>
              <a:spcAft>
                <a:spcPts val="0"/>
              </a:spcAft>
              <a:buClr>
                <a:schemeClr val="dk1"/>
              </a:buClr>
              <a:buSzPts val="1100"/>
              <a:buFont typeface="Arial"/>
              <a:buChar char="•"/>
            </a:pPr>
            <a:r>
              <a:rPr b="1" lang="en-GB" sz="1100">
                <a:solidFill>
                  <a:schemeClr val="dk1"/>
                </a:solidFill>
                <a:latin typeface="Calibri"/>
                <a:ea typeface="Calibri"/>
                <a:cs typeface="Calibri"/>
                <a:sym typeface="Calibri"/>
              </a:rPr>
              <a:t>11,000 Catholics </a:t>
            </a:r>
            <a:r>
              <a:rPr lang="en-GB" sz="1100">
                <a:solidFill>
                  <a:schemeClr val="dk1"/>
                </a:solidFill>
                <a:latin typeface="Calibri"/>
                <a:ea typeface="Calibri"/>
                <a:cs typeface="Calibri"/>
                <a:sym typeface="Calibri"/>
              </a:rPr>
              <a:t>were imprisoned.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A </a:t>
            </a:r>
            <a:r>
              <a:rPr b="1" lang="en-GB" sz="1100">
                <a:solidFill>
                  <a:schemeClr val="dk1"/>
                </a:solidFill>
                <a:latin typeface="Calibri"/>
                <a:ea typeface="Calibri"/>
                <a:cs typeface="Calibri"/>
                <a:sym typeface="Calibri"/>
              </a:rPr>
              <a:t>new law </a:t>
            </a:r>
            <a:r>
              <a:rPr lang="en-GB" sz="1100">
                <a:solidFill>
                  <a:schemeClr val="dk1"/>
                </a:solidFill>
                <a:latin typeface="Calibri"/>
                <a:ea typeface="Calibri"/>
                <a:cs typeface="Calibri"/>
                <a:sym typeface="Calibri"/>
              </a:rPr>
              <a:t>made sheltering Catholic priests punishable with death.</a:t>
            </a:r>
            <a:endParaRPr/>
          </a:p>
        </p:txBody>
      </p:sp>
      <p:sp>
        <p:nvSpPr>
          <p:cNvPr id="367" name="Google Shape;367;g2cdea3c4307_0_32"/>
          <p:cNvSpPr txBox="1"/>
          <p:nvPr/>
        </p:nvSpPr>
        <p:spPr>
          <a:xfrm>
            <a:off x="7420916" y="1486652"/>
            <a:ext cx="2996700" cy="1108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causes of the plot:</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Elizabeth had made </a:t>
            </a:r>
            <a:r>
              <a:rPr b="1" lang="en-GB" sz="1100">
                <a:solidFill>
                  <a:schemeClr val="dk1"/>
                </a:solidFill>
                <a:latin typeface="Calibri"/>
                <a:ea typeface="Calibri"/>
                <a:cs typeface="Calibri"/>
                <a:sym typeface="Calibri"/>
              </a:rPr>
              <a:t>laws</a:t>
            </a:r>
            <a:r>
              <a:rPr lang="en-GB" sz="1100">
                <a:solidFill>
                  <a:schemeClr val="dk1"/>
                </a:solidFill>
                <a:latin typeface="Calibri"/>
                <a:ea typeface="Calibri"/>
                <a:cs typeface="Calibri"/>
                <a:sym typeface="Calibri"/>
              </a:rPr>
              <a:t> against Catholics even tougher after Throckmorton.</a:t>
            </a:r>
            <a:endParaRPr/>
          </a:p>
          <a:p>
            <a:pPr indent="-179387" lvl="0" marL="179387" marR="0" rtl="0" algn="l">
              <a:spcBef>
                <a:spcPts val="0"/>
              </a:spcBef>
              <a:spcAft>
                <a:spcPts val="0"/>
              </a:spcAft>
              <a:buClr>
                <a:schemeClr val="dk1"/>
              </a:buClr>
              <a:buSzPts val="1100"/>
              <a:buFont typeface="Calibri"/>
              <a:buAutoNum type="arabicPeriod"/>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Papal Bull </a:t>
            </a:r>
            <a:r>
              <a:rPr lang="en-GB" sz="1100">
                <a:solidFill>
                  <a:schemeClr val="dk1"/>
                </a:solidFill>
                <a:latin typeface="Calibri"/>
                <a:ea typeface="Calibri"/>
                <a:cs typeface="Calibri"/>
                <a:sym typeface="Calibri"/>
              </a:rPr>
              <a:t>(Orders from the Pope) had ordered Catholics to rebel against Elizabeth to make England Catholic again.</a:t>
            </a:r>
            <a:endParaRPr/>
          </a:p>
        </p:txBody>
      </p:sp>
      <p:sp>
        <p:nvSpPr>
          <p:cNvPr id="368" name="Google Shape;368;g2cdea3c4307_0_32"/>
          <p:cNvSpPr txBox="1"/>
          <p:nvPr/>
        </p:nvSpPr>
        <p:spPr>
          <a:xfrm>
            <a:off x="7420915" y="2622501"/>
            <a:ext cx="2996700" cy="1716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features of the plot: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To murder Elizabeth.</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The </a:t>
            </a:r>
            <a:r>
              <a:rPr b="1" lang="en-GB" sz="1050">
                <a:solidFill>
                  <a:schemeClr val="dk1"/>
                </a:solidFill>
                <a:latin typeface="Calibri"/>
                <a:ea typeface="Calibri"/>
                <a:cs typeface="Calibri"/>
                <a:sym typeface="Calibri"/>
              </a:rPr>
              <a:t>French Duke of Guise </a:t>
            </a:r>
            <a:r>
              <a:rPr lang="en-GB" sz="1050">
                <a:solidFill>
                  <a:schemeClr val="dk1"/>
                </a:solidFill>
                <a:latin typeface="Calibri"/>
                <a:ea typeface="Calibri"/>
                <a:cs typeface="Calibri"/>
                <a:sym typeface="Calibri"/>
              </a:rPr>
              <a:t>to invade England with </a:t>
            </a:r>
            <a:r>
              <a:rPr b="1" lang="en-GB" sz="1050">
                <a:solidFill>
                  <a:schemeClr val="dk1"/>
                </a:solidFill>
                <a:latin typeface="Calibri"/>
                <a:ea typeface="Calibri"/>
                <a:cs typeface="Calibri"/>
                <a:sym typeface="Calibri"/>
              </a:rPr>
              <a:t>60,000 men </a:t>
            </a:r>
            <a:r>
              <a:rPr lang="en-GB" sz="1050">
                <a:solidFill>
                  <a:schemeClr val="dk1"/>
                </a:solidFill>
                <a:latin typeface="Calibri"/>
                <a:ea typeface="Calibri"/>
                <a:cs typeface="Calibri"/>
                <a:sym typeface="Calibri"/>
              </a:rPr>
              <a:t>and put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on the throne.</a:t>
            </a:r>
            <a:endParaRPr/>
          </a:p>
          <a:p>
            <a:pPr indent="-179387" lvl="0" marL="179387" marR="0" rtl="0" algn="l">
              <a:spcBef>
                <a:spcPts val="0"/>
              </a:spcBef>
              <a:spcAft>
                <a:spcPts val="0"/>
              </a:spcAft>
              <a:buClr>
                <a:schemeClr val="dk1"/>
              </a:buClr>
              <a:buSzPts val="1050"/>
              <a:buFont typeface="Calibri"/>
              <a:buAutoNum type="arabicPeriod"/>
            </a:pPr>
            <a:r>
              <a:rPr b="1" lang="en-GB" sz="1050">
                <a:solidFill>
                  <a:schemeClr val="dk1"/>
                </a:solidFill>
                <a:latin typeface="Calibri"/>
                <a:ea typeface="Calibri"/>
                <a:cs typeface="Calibri"/>
                <a:sym typeface="Calibri"/>
              </a:rPr>
              <a:t>Philip II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the Pope </a:t>
            </a:r>
            <a:r>
              <a:rPr lang="en-GB" sz="1050">
                <a:solidFill>
                  <a:schemeClr val="dk1"/>
                </a:solidFill>
                <a:latin typeface="Calibri"/>
                <a:ea typeface="Calibri"/>
                <a:cs typeface="Calibri"/>
                <a:sym typeface="Calibri"/>
              </a:rPr>
              <a:t>supported the plot.</a:t>
            </a:r>
            <a:endParaRPr/>
          </a:p>
          <a:p>
            <a:pPr indent="-179387" lvl="0" marL="179387" marR="0" rtl="0" algn="l">
              <a:spcBef>
                <a:spcPts val="0"/>
              </a:spcBef>
              <a:spcAft>
                <a:spcPts val="0"/>
              </a:spcAft>
              <a:buClr>
                <a:schemeClr val="dk1"/>
              </a:buClr>
              <a:buSzPts val="1050"/>
              <a:buFont typeface="Calibri"/>
              <a:buAutoNum type="arabicPeriod"/>
            </a:pPr>
            <a:r>
              <a:rPr lang="en-GB" sz="1050">
                <a:solidFill>
                  <a:schemeClr val="dk1"/>
                </a:solidFill>
                <a:latin typeface="Calibri"/>
                <a:ea typeface="Calibri"/>
                <a:cs typeface="Calibri"/>
                <a:sym typeface="Calibri"/>
              </a:rPr>
              <a:t>Catholic, </a:t>
            </a:r>
            <a:r>
              <a:rPr b="1" lang="en-GB" sz="1050">
                <a:solidFill>
                  <a:schemeClr val="dk1"/>
                </a:solidFill>
                <a:latin typeface="Calibri"/>
                <a:ea typeface="Calibri"/>
                <a:cs typeface="Calibri"/>
                <a:sym typeface="Calibri"/>
              </a:rPr>
              <a:t>Antony Babington</a:t>
            </a:r>
            <a:r>
              <a:rPr lang="en-GB" sz="1050">
                <a:solidFill>
                  <a:schemeClr val="dk1"/>
                </a:solidFill>
                <a:latin typeface="Calibri"/>
                <a:ea typeface="Calibri"/>
                <a:cs typeface="Calibri"/>
                <a:sym typeface="Calibri"/>
              </a:rPr>
              <a:t>, wrote to Mary, Queen of Scots while she was under house arrest.  However, her letters were closely monitored after the previous plots involving her.</a:t>
            </a:r>
            <a:endParaRPr/>
          </a:p>
        </p:txBody>
      </p:sp>
      <p:sp>
        <p:nvSpPr>
          <p:cNvPr id="369" name="Google Shape;369;g2cdea3c4307_0_32"/>
          <p:cNvSpPr txBox="1"/>
          <p:nvPr/>
        </p:nvSpPr>
        <p:spPr>
          <a:xfrm>
            <a:off x="7427320" y="4366208"/>
            <a:ext cx="2990400" cy="769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Why did the plot fail?</a:t>
            </a:r>
            <a:endParaRPr sz="105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Sir Francis Walsingham discovered the plot when looking through the letters sent to Mary, Queen of Scots.</a:t>
            </a:r>
            <a:endParaRPr/>
          </a:p>
        </p:txBody>
      </p:sp>
      <p:sp>
        <p:nvSpPr>
          <p:cNvPr id="370" name="Google Shape;370;g2cdea3c4307_0_32"/>
          <p:cNvSpPr txBox="1"/>
          <p:nvPr/>
        </p:nvSpPr>
        <p:spPr>
          <a:xfrm>
            <a:off x="7427320" y="5163502"/>
            <a:ext cx="2990400" cy="1508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Consequences:</a:t>
            </a:r>
            <a:endParaRPr sz="1050">
              <a:solidFill>
                <a:schemeClr val="dk1"/>
              </a:solidFill>
              <a:latin typeface="Calibri"/>
              <a:ea typeface="Calibri"/>
              <a:cs typeface="Calibri"/>
              <a:sym typeface="Calibri"/>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Antony Babington was executed.</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31 Catholic Priests were executed across England in 1586. </a:t>
            </a:r>
            <a:endParaRPr/>
          </a:p>
          <a:p>
            <a:pPr indent="0" lvl="0" marL="0" marR="0" rtl="0" algn="ctr">
              <a:spcBef>
                <a:spcPts val="0"/>
              </a:spcBef>
              <a:spcAft>
                <a:spcPts val="0"/>
              </a:spcAft>
              <a:buNone/>
            </a:pPr>
            <a:r>
              <a:rPr b="1" lang="en-GB" sz="1200">
                <a:solidFill>
                  <a:schemeClr val="dk1"/>
                </a:solidFill>
                <a:latin typeface="Calibri"/>
                <a:ea typeface="Calibri"/>
                <a:cs typeface="Calibri"/>
                <a:sym typeface="Calibri"/>
              </a:rPr>
              <a:t>Elizabeth finally signed Mary’s Death Warrant in 1587. This would remove any more plots involving her taking Elizabeth’s throne.</a:t>
            </a:r>
            <a:endParaRPr/>
          </a:p>
        </p:txBody>
      </p:sp>
      <p:sp>
        <p:nvSpPr>
          <p:cNvPr id="371" name="Google Shape;371;g2cdea3c4307_0_32"/>
          <p:cNvSpPr txBox="1"/>
          <p:nvPr/>
        </p:nvSpPr>
        <p:spPr>
          <a:xfrm>
            <a:off x="10545209" y="2491810"/>
            <a:ext cx="1495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u="sng">
                <a:solidFill>
                  <a:schemeClr val="dk1"/>
                </a:solidFill>
                <a:latin typeface="Calibri"/>
                <a:ea typeface="Calibri"/>
                <a:cs typeface="Calibri"/>
                <a:sym typeface="Calibri"/>
              </a:rPr>
              <a:t>Walsingham’s  tactics to uncover the plots.</a:t>
            </a:r>
            <a:endParaRPr/>
          </a:p>
        </p:txBody>
      </p:sp>
      <p:sp>
        <p:nvSpPr>
          <p:cNvPr id="372" name="Google Shape;372;g2cdea3c4307_0_32"/>
          <p:cNvSpPr txBox="1"/>
          <p:nvPr/>
        </p:nvSpPr>
        <p:spPr>
          <a:xfrm>
            <a:off x="10527017" y="3138141"/>
            <a:ext cx="1547100" cy="3417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used a network of spies in every town.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sent spies abroad.</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paid Catholic informers.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used codes called ciphers for his letters.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could work out the codes other letters were written in.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 was willing to use torture against Catholic priests to gain information.</a:t>
            </a:r>
            <a:endParaRPr/>
          </a:p>
        </p:txBody>
      </p:sp>
      <p:pic>
        <p:nvPicPr>
          <p:cNvPr descr="Sir Francis Walsingham, spymaster, father-in-law of Robert… | Flickr" id="373" name="Google Shape;373;g2cdea3c4307_0_32"/>
          <p:cNvPicPr preferRelativeResize="0"/>
          <p:nvPr/>
        </p:nvPicPr>
        <p:blipFill rotWithShape="1">
          <a:blip r:embed="rId3">
            <a:alphaModFix/>
          </a:blip>
          <a:srcRect b="14197" l="901" r="0" t="6750"/>
          <a:stretch/>
        </p:blipFill>
        <p:spPr>
          <a:xfrm>
            <a:off x="10628753" y="652438"/>
            <a:ext cx="1361400" cy="1377600"/>
          </a:xfrm>
          <a:prstGeom prst="roundRect">
            <a:avLst>
              <a:gd fmla="val 13703" name="adj"/>
            </a:avLst>
          </a:prstGeom>
          <a:noFill/>
          <a:ln>
            <a:noFill/>
          </a:ln>
        </p:spPr>
      </p:pic>
      <p:sp>
        <p:nvSpPr>
          <p:cNvPr id="374" name="Google Shape;374;g2cdea3c4307_0_32"/>
          <p:cNvSpPr txBox="1"/>
          <p:nvPr/>
        </p:nvSpPr>
        <p:spPr>
          <a:xfrm>
            <a:off x="115908" y="46682"/>
            <a:ext cx="11874300" cy="4002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11</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failure of the </a:t>
            </a:r>
            <a:r>
              <a:rPr b="1" lang="en-GB" sz="2000" u="sng">
                <a:solidFill>
                  <a:schemeClr val="dk1"/>
                </a:solidFill>
                <a:latin typeface="Calibri"/>
                <a:ea typeface="Calibri"/>
                <a:cs typeface="Calibri"/>
                <a:sym typeface="Calibri"/>
              </a:rPr>
              <a:t>Ridolfi</a:t>
            </a:r>
            <a:r>
              <a:rPr b="1" lang="en-GB" sz="1800" u="sng">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(1571), </a:t>
            </a:r>
            <a:r>
              <a:rPr b="1" lang="en-GB" sz="2000" u="sng">
                <a:solidFill>
                  <a:schemeClr val="dk1"/>
                </a:solidFill>
                <a:latin typeface="Calibri"/>
                <a:ea typeface="Calibri"/>
                <a:cs typeface="Calibri"/>
                <a:sym typeface="Calibri"/>
              </a:rPr>
              <a:t>Throckmorton</a:t>
            </a:r>
            <a:r>
              <a:rPr lang="en-GB" sz="1800">
                <a:solidFill>
                  <a:schemeClr val="dk1"/>
                </a:solidFill>
                <a:latin typeface="Calibri"/>
                <a:ea typeface="Calibri"/>
                <a:cs typeface="Calibri"/>
                <a:sym typeface="Calibri"/>
              </a:rPr>
              <a:t> (1583) &amp; </a:t>
            </a:r>
            <a:r>
              <a:rPr b="1" lang="en-GB" sz="2000" u="sng">
                <a:solidFill>
                  <a:schemeClr val="dk1"/>
                </a:solidFill>
                <a:latin typeface="Calibri"/>
                <a:ea typeface="Calibri"/>
                <a:cs typeface="Calibri"/>
                <a:sym typeface="Calibri"/>
              </a:rPr>
              <a:t>Babington</a:t>
            </a:r>
            <a:r>
              <a:rPr lang="en-GB" sz="1800">
                <a:solidFill>
                  <a:schemeClr val="dk1"/>
                </a:solidFill>
                <a:latin typeface="Calibri"/>
                <a:ea typeface="Calibri"/>
                <a:cs typeface="Calibri"/>
                <a:sym typeface="Calibri"/>
              </a:rPr>
              <a:t> (1586) Plots against Elizabeth.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cdea3c4307_0_61"/>
          <p:cNvSpPr/>
          <p:nvPr/>
        </p:nvSpPr>
        <p:spPr>
          <a:xfrm>
            <a:off x="45368" y="1724117"/>
            <a:ext cx="9067200" cy="5073900"/>
          </a:xfrm>
          <a:prstGeom prst="roundRect">
            <a:avLst>
              <a:gd fmla="val 356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g2cdea3c4307_0_61"/>
          <p:cNvSpPr txBox="1"/>
          <p:nvPr/>
        </p:nvSpPr>
        <p:spPr>
          <a:xfrm>
            <a:off x="45375" y="59950"/>
            <a:ext cx="120675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GB" sz="1800">
                <a:solidFill>
                  <a:schemeClr val="dk1"/>
                </a:solidFill>
                <a:latin typeface="Calibri"/>
                <a:ea typeface="Calibri"/>
                <a:cs typeface="Calibri"/>
                <a:sym typeface="Calibri"/>
              </a:rPr>
              <a:t>Lesson 12: </a:t>
            </a:r>
            <a:r>
              <a:rPr lang="en-GB" sz="1800">
                <a:solidFill>
                  <a:schemeClr val="dk1"/>
                </a:solidFill>
                <a:latin typeface="Calibri"/>
                <a:ea typeface="Calibri"/>
                <a:cs typeface="Calibri"/>
                <a:sym typeface="Calibri"/>
              </a:rPr>
              <a:t>The importance of Francis </a:t>
            </a:r>
            <a:r>
              <a:rPr b="1" lang="en-GB" sz="1800">
                <a:solidFill>
                  <a:schemeClr val="dk1"/>
                </a:solidFill>
                <a:latin typeface="Calibri"/>
                <a:ea typeface="Calibri"/>
                <a:cs typeface="Calibri"/>
                <a:sym typeface="Calibri"/>
              </a:rPr>
              <a:t>Walsingham </a:t>
            </a:r>
            <a:r>
              <a:rPr lang="en-GB" sz="1800">
                <a:solidFill>
                  <a:schemeClr val="dk1"/>
                </a:solidFill>
                <a:latin typeface="Calibri"/>
                <a:ea typeface="Calibri"/>
                <a:cs typeface="Calibri"/>
                <a:sym typeface="Calibri"/>
              </a:rPr>
              <a:t>as Elizabeth’s </a:t>
            </a:r>
            <a:r>
              <a:rPr b="1" lang="en-GB" sz="1800">
                <a:solidFill>
                  <a:schemeClr val="dk1"/>
                </a:solidFill>
                <a:latin typeface="Calibri"/>
                <a:ea typeface="Calibri"/>
                <a:cs typeface="Calibri"/>
                <a:sym typeface="Calibri"/>
              </a:rPr>
              <a:t>‘Spymaster General’</a:t>
            </a:r>
            <a:r>
              <a:rPr lang="en-GB" sz="1800">
                <a:solidFill>
                  <a:schemeClr val="dk1"/>
                </a:solidFill>
                <a:latin typeface="Calibri"/>
                <a:ea typeface="Calibri"/>
                <a:cs typeface="Calibri"/>
                <a:sym typeface="Calibri"/>
              </a:rPr>
              <a:t>.</a:t>
            </a:r>
            <a:endParaRPr sz="1800">
              <a:latin typeface="Calibri"/>
              <a:ea typeface="Calibri"/>
              <a:cs typeface="Calibri"/>
              <a:sym typeface="Calibri"/>
            </a:endParaRPr>
          </a:p>
        </p:txBody>
      </p:sp>
      <p:sp>
        <p:nvSpPr>
          <p:cNvPr id="382" name="Google Shape;382;g2cdea3c4307_0_61"/>
          <p:cNvSpPr txBox="1"/>
          <p:nvPr/>
        </p:nvSpPr>
        <p:spPr>
          <a:xfrm>
            <a:off x="45369" y="506770"/>
            <a:ext cx="11962200" cy="1108200"/>
          </a:xfrm>
          <a:prstGeom prst="rect">
            <a:avLst/>
          </a:prstGeom>
          <a:solidFill>
            <a:srgbClr val="FFF2CC"/>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Francis Walsingham was a </a:t>
            </a:r>
            <a:r>
              <a:rPr b="1" lang="en-GB" sz="1100">
                <a:solidFill>
                  <a:schemeClr val="dk1"/>
                </a:solidFill>
                <a:latin typeface="Calibri"/>
                <a:ea typeface="Calibri"/>
                <a:cs typeface="Calibri"/>
                <a:sym typeface="Calibri"/>
              </a:rPr>
              <a:t>strict Protestant</a:t>
            </a:r>
            <a:r>
              <a:rPr lang="en-GB" sz="1100">
                <a:solidFill>
                  <a:schemeClr val="dk1"/>
                </a:solidFill>
                <a:latin typeface="Calibri"/>
                <a:ea typeface="Calibri"/>
                <a:cs typeface="Calibri"/>
                <a:sym typeface="Calibri"/>
              </a:rPr>
              <a:t>.  In fact, during the reign of Elizabeth’s Catholic sister Mary I, Francis Walsingham decided to escape England in fear of his life. However, after Mary I’s death, he and other Protestants returned to England to support the Protestant Queen Elizabeth I.  He began to work closely with Elizabeth’s Secretary of State, </a:t>
            </a:r>
            <a:r>
              <a:rPr b="1" lang="en-GB" sz="1100">
                <a:solidFill>
                  <a:schemeClr val="dk1"/>
                </a:solidFill>
                <a:latin typeface="Calibri"/>
                <a:ea typeface="Calibri"/>
                <a:cs typeface="Calibri"/>
                <a:sym typeface="Calibri"/>
              </a:rPr>
              <a:t>William Cecil </a:t>
            </a:r>
            <a:r>
              <a:rPr lang="en-GB" sz="1100">
                <a:solidFill>
                  <a:schemeClr val="dk1"/>
                </a:solidFill>
                <a:latin typeface="Calibri"/>
                <a:ea typeface="Calibri"/>
                <a:cs typeface="Calibri"/>
                <a:sym typeface="Calibri"/>
              </a:rPr>
              <a:t>and helped him to </a:t>
            </a:r>
            <a:r>
              <a:rPr b="1" lang="en-GB" sz="1100">
                <a:solidFill>
                  <a:schemeClr val="dk1"/>
                </a:solidFill>
                <a:latin typeface="Calibri"/>
                <a:ea typeface="Calibri"/>
                <a:cs typeface="Calibri"/>
                <a:sym typeface="Calibri"/>
              </a:rPr>
              <a:t>discover plots </a:t>
            </a:r>
            <a:r>
              <a:rPr lang="en-GB" sz="1100">
                <a:solidFill>
                  <a:schemeClr val="dk1"/>
                </a:solidFill>
                <a:latin typeface="Calibri"/>
                <a:ea typeface="Calibri"/>
                <a:cs typeface="Calibri"/>
                <a:sym typeface="Calibri"/>
              </a:rPr>
              <a:t>against her. He became so trusted as well as talented at his job, that in </a:t>
            </a:r>
            <a:r>
              <a:rPr b="1" lang="en-GB" sz="1100">
                <a:solidFill>
                  <a:schemeClr val="dk1"/>
                </a:solidFill>
                <a:latin typeface="Calibri"/>
                <a:ea typeface="Calibri"/>
                <a:cs typeface="Calibri"/>
                <a:sym typeface="Calibri"/>
              </a:rPr>
              <a:t>1573</a:t>
            </a:r>
            <a:r>
              <a:rPr lang="en-GB" sz="1100">
                <a:solidFill>
                  <a:schemeClr val="dk1"/>
                </a:solidFill>
                <a:latin typeface="Calibri"/>
                <a:ea typeface="Calibri"/>
                <a:cs typeface="Calibri"/>
                <a:sym typeface="Calibri"/>
              </a:rPr>
              <a:t>, Elizabeth asked Francis Walsingham to be her new </a:t>
            </a:r>
            <a:r>
              <a:rPr b="1" lang="en-GB" sz="1100">
                <a:solidFill>
                  <a:schemeClr val="dk1"/>
                </a:solidFill>
                <a:latin typeface="Calibri"/>
                <a:ea typeface="Calibri"/>
                <a:cs typeface="Calibri"/>
                <a:sym typeface="Calibri"/>
              </a:rPr>
              <a:t>Secretary of State</a:t>
            </a:r>
            <a:r>
              <a:rPr lang="en-GB" sz="1100">
                <a:solidFill>
                  <a:schemeClr val="dk1"/>
                </a:solidFill>
                <a:latin typeface="Calibri"/>
                <a:ea typeface="Calibri"/>
                <a:cs typeface="Calibri"/>
                <a:sym typeface="Calibri"/>
              </a:rPr>
              <a:t>. During his time working with William Cecil, Walsingham had already started to build up relationships with people abroad, who he believed could spy for him. He made sure that he had spies and informers working for him in France, Spain and Scotland in particular.  Walsingham was also keen to travel to these countries himself in order to gain the trust of even more people. Walsingham was also known for his bluntness and the way he would directly talk to the Queen.  He was so effective at his job, that he has become known as Elizabeth’s ‘</a:t>
            </a:r>
            <a:r>
              <a:rPr b="1" lang="en-GB" sz="1100">
                <a:solidFill>
                  <a:schemeClr val="dk1"/>
                </a:solidFill>
                <a:latin typeface="Calibri"/>
                <a:ea typeface="Calibri"/>
                <a:cs typeface="Calibri"/>
                <a:sym typeface="Calibri"/>
              </a:rPr>
              <a:t>Spymaster</a:t>
            </a:r>
            <a:r>
              <a:rPr lang="en-GB" sz="1100">
                <a:solidFill>
                  <a:schemeClr val="dk1"/>
                </a:solidFill>
                <a:latin typeface="Calibri"/>
                <a:ea typeface="Calibri"/>
                <a:cs typeface="Calibri"/>
                <a:sym typeface="Calibri"/>
              </a:rPr>
              <a:t>’.</a:t>
            </a:r>
            <a:endParaRPr/>
          </a:p>
        </p:txBody>
      </p:sp>
      <p:sp>
        <p:nvSpPr>
          <p:cNvPr id="383" name="Google Shape;383;g2cdea3c4307_0_61"/>
          <p:cNvSpPr txBox="1"/>
          <p:nvPr/>
        </p:nvSpPr>
        <p:spPr>
          <a:xfrm>
            <a:off x="7098630" y="3167597"/>
            <a:ext cx="19785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gathered a vast number of </a:t>
            </a:r>
            <a:r>
              <a:rPr b="1" lang="en-GB" sz="1100">
                <a:solidFill>
                  <a:schemeClr val="dk1"/>
                </a:solidFill>
                <a:latin typeface="Calibri"/>
                <a:ea typeface="Calibri"/>
                <a:cs typeface="Calibri"/>
                <a:sym typeface="Calibri"/>
              </a:rPr>
              <a:t>spies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informers</a:t>
            </a:r>
            <a:r>
              <a:rPr lang="en-GB" sz="1100">
                <a:solidFill>
                  <a:schemeClr val="dk1"/>
                </a:solidFill>
                <a:latin typeface="Calibri"/>
                <a:ea typeface="Calibri"/>
                <a:cs typeface="Calibri"/>
                <a:sym typeface="Calibri"/>
              </a:rPr>
              <a:t> abroad in countries such as Scotland, Spain, France, Italy and even in North Africa.</a:t>
            </a:r>
            <a:endParaRPr/>
          </a:p>
        </p:txBody>
      </p:sp>
      <p:sp>
        <p:nvSpPr>
          <p:cNvPr id="384" name="Google Shape;384;g2cdea3c4307_0_61"/>
          <p:cNvSpPr txBox="1"/>
          <p:nvPr/>
        </p:nvSpPr>
        <p:spPr>
          <a:xfrm>
            <a:off x="4362928" y="5209431"/>
            <a:ext cx="2878500" cy="1446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He was given </a:t>
            </a:r>
            <a:r>
              <a:rPr b="1" lang="en-GB" sz="1100">
                <a:solidFill>
                  <a:schemeClr val="dk1"/>
                </a:solidFill>
                <a:latin typeface="Calibri"/>
                <a:ea typeface="Calibri"/>
                <a:cs typeface="Calibri"/>
                <a:sym typeface="Calibri"/>
              </a:rPr>
              <a:t>£2,000 </a:t>
            </a:r>
            <a:r>
              <a:rPr lang="en-GB" sz="1100">
                <a:solidFill>
                  <a:schemeClr val="dk1"/>
                </a:solidFill>
                <a:latin typeface="Calibri"/>
                <a:ea typeface="Calibri"/>
                <a:cs typeface="Calibri"/>
                <a:sym typeface="Calibri"/>
              </a:rPr>
              <a:t>a year by Elizabeth’s government to carry out his </a:t>
            </a:r>
            <a:r>
              <a:rPr b="1" lang="en-GB" sz="1100">
                <a:solidFill>
                  <a:schemeClr val="dk1"/>
                </a:solidFill>
                <a:latin typeface="Calibri"/>
                <a:ea typeface="Calibri"/>
                <a:cs typeface="Calibri"/>
                <a:sym typeface="Calibri"/>
              </a:rPr>
              <a:t>secret activities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bribe </a:t>
            </a:r>
            <a:r>
              <a:rPr lang="en-GB" sz="1100">
                <a:solidFill>
                  <a:schemeClr val="dk1"/>
                </a:solidFill>
                <a:latin typeface="Calibri"/>
                <a:ea typeface="Calibri"/>
                <a:cs typeface="Calibri"/>
                <a:sym typeface="Calibri"/>
              </a:rPr>
              <a:t>anyone who he believed could give him useful information about any plots against Elizabeth.  This could be from </a:t>
            </a:r>
            <a:r>
              <a:rPr b="1" lang="en-GB" sz="1100">
                <a:solidFill>
                  <a:schemeClr val="dk1"/>
                </a:solidFill>
                <a:latin typeface="Calibri"/>
                <a:ea typeface="Calibri"/>
                <a:cs typeface="Calibri"/>
                <a:sym typeface="Calibri"/>
              </a:rPr>
              <a:t>prisoners </a:t>
            </a:r>
            <a:r>
              <a:rPr lang="en-GB" sz="1100">
                <a:solidFill>
                  <a:schemeClr val="dk1"/>
                </a:solidFill>
                <a:latin typeface="Calibri"/>
                <a:ea typeface="Calibri"/>
                <a:cs typeface="Calibri"/>
                <a:sym typeface="Calibri"/>
              </a:rPr>
              <a:t>to Catholic priests.  If money didn’t work to get the support he needed then Walsingham was also willing to use the </a:t>
            </a:r>
            <a:r>
              <a:rPr b="1" lang="en-GB" sz="1100">
                <a:solidFill>
                  <a:schemeClr val="dk1"/>
                </a:solidFill>
                <a:latin typeface="Calibri"/>
                <a:ea typeface="Calibri"/>
                <a:cs typeface="Calibri"/>
                <a:sym typeface="Calibri"/>
              </a:rPr>
              <a:t>threat of violence</a:t>
            </a:r>
            <a:r>
              <a:rPr lang="en-GB" sz="1100">
                <a:solidFill>
                  <a:schemeClr val="dk1"/>
                </a:solidFill>
                <a:latin typeface="Calibri"/>
                <a:ea typeface="Calibri"/>
                <a:cs typeface="Calibri"/>
                <a:sym typeface="Calibri"/>
              </a:rPr>
              <a:t>.</a:t>
            </a:r>
            <a:endParaRPr/>
          </a:p>
        </p:txBody>
      </p:sp>
      <p:sp>
        <p:nvSpPr>
          <p:cNvPr id="385" name="Google Shape;385;g2cdea3c4307_0_61"/>
          <p:cNvSpPr txBox="1"/>
          <p:nvPr/>
        </p:nvSpPr>
        <p:spPr>
          <a:xfrm>
            <a:off x="113024" y="3171926"/>
            <a:ext cx="29811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began to train his own spies on the use of </a:t>
            </a:r>
            <a:r>
              <a:rPr b="1" lang="en-GB" sz="1100">
                <a:solidFill>
                  <a:schemeClr val="dk1"/>
                </a:solidFill>
                <a:latin typeface="Calibri"/>
                <a:ea typeface="Calibri"/>
                <a:cs typeface="Calibri"/>
                <a:sym typeface="Calibri"/>
              </a:rPr>
              <a:t>ciphers</a:t>
            </a:r>
            <a:r>
              <a:rPr lang="en-GB" sz="1100">
                <a:solidFill>
                  <a:schemeClr val="dk1"/>
                </a:solidFill>
                <a:latin typeface="Calibri"/>
                <a:ea typeface="Calibri"/>
                <a:cs typeface="Calibri"/>
                <a:sym typeface="Calibri"/>
              </a:rPr>
              <a:t> (secret written messages) and even found individuals such as </a:t>
            </a:r>
            <a:r>
              <a:rPr b="1" lang="en-GB" sz="1100">
                <a:solidFill>
                  <a:srgbClr val="0070C0"/>
                </a:solidFill>
                <a:latin typeface="Calibri"/>
                <a:ea typeface="Calibri"/>
                <a:cs typeface="Calibri"/>
                <a:sym typeface="Calibri"/>
              </a:rPr>
              <a:t>Arthur Gregory </a:t>
            </a:r>
            <a:r>
              <a:rPr lang="en-GB" sz="1100">
                <a:solidFill>
                  <a:schemeClr val="dk1"/>
                </a:solidFill>
                <a:latin typeface="Calibri"/>
                <a:ea typeface="Calibri"/>
                <a:cs typeface="Calibri"/>
                <a:sym typeface="Calibri"/>
              </a:rPr>
              <a:t>who could lift the red </a:t>
            </a:r>
            <a:r>
              <a:rPr b="1" lang="en-GB" sz="1100">
                <a:solidFill>
                  <a:schemeClr val="dk1"/>
                </a:solidFill>
                <a:latin typeface="Calibri"/>
                <a:ea typeface="Calibri"/>
                <a:cs typeface="Calibri"/>
                <a:sym typeface="Calibri"/>
              </a:rPr>
              <a:t>wax seal </a:t>
            </a:r>
            <a:r>
              <a:rPr lang="en-GB" sz="1100">
                <a:solidFill>
                  <a:schemeClr val="dk1"/>
                </a:solidFill>
                <a:latin typeface="Calibri"/>
                <a:ea typeface="Calibri"/>
                <a:cs typeface="Calibri"/>
                <a:sym typeface="Calibri"/>
              </a:rPr>
              <a:t>from a letter to make it look like the letter had been unread.</a:t>
            </a:r>
            <a:endParaRPr/>
          </a:p>
        </p:txBody>
      </p:sp>
      <p:sp>
        <p:nvSpPr>
          <p:cNvPr id="386" name="Google Shape;386;g2cdea3c4307_0_61"/>
          <p:cNvSpPr txBox="1"/>
          <p:nvPr/>
        </p:nvSpPr>
        <p:spPr>
          <a:xfrm>
            <a:off x="3618256" y="4186350"/>
            <a:ext cx="36231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became involved in many aspects of </a:t>
            </a:r>
            <a:r>
              <a:rPr b="1" lang="en-GB" sz="1100">
                <a:solidFill>
                  <a:schemeClr val="dk1"/>
                </a:solidFill>
                <a:latin typeface="Calibri"/>
                <a:ea typeface="Calibri"/>
                <a:cs typeface="Calibri"/>
                <a:sym typeface="Calibri"/>
              </a:rPr>
              <a:t>trade and exploration</a:t>
            </a:r>
            <a:r>
              <a:rPr lang="en-GB" sz="1100">
                <a:solidFill>
                  <a:schemeClr val="dk1"/>
                </a:solidFill>
                <a:latin typeface="Calibri"/>
                <a:ea typeface="Calibri"/>
                <a:cs typeface="Calibri"/>
                <a:sym typeface="Calibri"/>
              </a:rPr>
              <a:t>.  He believed that one way to remove the Catholic faith from England was to simply remove the Catholics from England all together and send them to the ‘New World’ of America. </a:t>
            </a:r>
            <a:endParaRPr/>
          </a:p>
        </p:txBody>
      </p:sp>
      <p:sp>
        <p:nvSpPr>
          <p:cNvPr id="387" name="Google Shape;387;g2cdea3c4307_0_61"/>
          <p:cNvSpPr txBox="1"/>
          <p:nvPr/>
        </p:nvSpPr>
        <p:spPr>
          <a:xfrm>
            <a:off x="113024" y="2155373"/>
            <a:ext cx="35772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supported </a:t>
            </a:r>
            <a:r>
              <a:rPr b="1" lang="en-GB" sz="1100">
                <a:solidFill>
                  <a:schemeClr val="dk1"/>
                </a:solidFill>
                <a:latin typeface="Calibri"/>
                <a:ea typeface="Calibri"/>
                <a:cs typeface="Calibri"/>
                <a:sym typeface="Calibri"/>
              </a:rPr>
              <a:t>Francis Drake’s </a:t>
            </a:r>
            <a:r>
              <a:rPr lang="en-GB" sz="1100">
                <a:solidFill>
                  <a:schemeClr val="dk1"/>
                </a:solidFill>
                <a:latin typeface="Calibri"/>
                <a:ea typeface="Calibri"/>
                <a:cs typeface="Calibri"/>
                <a:sym typeface="Calibri"/>
              </a:rPr>
              <a:t>circumnavigation of the world.  He correctly judged that the Catholic Spanish were vulnerable to attack at sea by Francis Drake.  The Catholics were certainly humiliated when Drake attacked and looted Spanish ships on the voyage in the 1570s.</a:t>
            </a:r>
            <a:endParaRPr/>
          </a:p>
        </p:txBody>
      </p:sp>
      <p:sp>
        <p:nvSpPr>
          <p:cNvPr id="388" name="Google Shape;388;g2cdea3c4307_0_61"/>
          <p:cNvSpPr txBox="1"/>
          <p:nvPr/>
        </p:nvSpPr>
        <p:spPr>
          <a:xfrm>
            <a:off x="113023" y="4186350"/>
            <a:ext cx="34152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was willing to use </a:t>
            </a:r>
            <a:r>
              <a:rPr b="1" lang="en-GB" sz="1100">
                <a:solidFill>
                  <a:schemeClr val="dk1"/>
                </a:solidFill>
                <a:latin typeface="Calibri"/>
                <a:ea typeface="Calibri"/>
                <a:cs typeface="Calibri"/>
                <a:sym typeface="Calibri"/>
              </a:rPr>
              <a:t>torture</a:t>
            </a:r>
            <a:r>
              <a:rPr lang="en-GB" sz="1100">
                <a:solidFill>
                  <a:schemeClr val="dk1"/>
                </a:solidFill>
                <a:latin typeface="Calibri"/>
                <a:ea typeface="Calibri"/>
                <a:cs typeface="Calibri"/>
                <a:sym typeface="Calibri"/>
              </a:rPr>
              <a:t> as a way to gain information.  For example, he tortured </a:t>
            </a:r>
            <a:r>
              <a:rPr b="1" lang="en-GB" sz="1100">
                <a:solidFill>
                  <a:srgbClr val="0070C0"/>
                </a:solidFill>
                <a:latin typeface="Calibri"/>
                <a:ea typeface="Calibri"/>
                <a:cs typeface="Calibri"/>
                <a:sym typeface="Calibri"/>
              </a:rPr>
              <a:t>Edmund Campion </a:t>
            </a:r>
            <a:r>
              <a:rPr lang="en-GB" sz="1100">
                <a:solidFill>
                  <a:schemeClr val="dk1"/>
                </a:solidFill>
                <a:latin typeface="Calibri"/>
                <a:ea typeface="Calibri"/>
                <a:cs typeface="Calibri"/>
                <a:sym typeface="Calibri"/>
              </a:rPr>
              <a:t>in 1581.  Campion was then hung, drawn and quartered at </a:t>
            </a:r>
            <a:r>
              <a:rPr b="1" lang="en-GB" sz="1100">
                <a:solidFill>
                  <a:schemeClr val="dk1"/>
                </a:solidFill>
                <a:latin typeface="Calibri"/>
                <a:ea typeface="Calibri"/>
                <a:cs typeface="Calibri"/>
                <a:sym typeface="Calibri"/>
              </a:rPr>
              <a:t>Tyburn </a:t>
            </a:r>
            <a:r>
              <a:rPr lang="en-GB" sz="1100">
                <a:solidFill>
                  <a:schemeClr val="dk1"/>
                </a:solidFill>
                <a:latin typeface="Calibri"/>
                <a:ea typeface="Calibri"/>
                <a:cs typeface="Calibri"/>
                <a:sym typeface="Calibri"/>
              </a:rPr>
              <a:t>as a deterrent to other Catholic plotters.</a:t>
            </a:r>
            <a:endParaRPr/>
          </a:p>
        </p:txBody>
      </p:sp>
      <p:sp>
        <p:nvSpPr>
          <p:cNvPr id="389" name="Google Shape;389;g2cdea3c4307_0_61"/>
          <p:cNvSpPr txBox="1"/>
          <p:nvPr/>
        </p:nvSpPr>
        <p:spPr>
          <a:xfrm>
            <a:off x="9191862" y="2289445"/>
            <a:ext cx="2926800" cy="44946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Walsingham played a key role in collecting the </a:t>
            </a:r>
            <a:r>
              <a:rPr b="1" lang="en-GB" sz="1100">
                <a:solidFill>
                  <a:schemeClr val="dk1"/>
                </a:solidFill>
                <a:latin typeface="Calibri"/>
                <a:ea typeface="Calibri"/>
                <a:cs typeface="Calibri"/>
                <a:sym typeface="Calibri"/>
              </a:rPr>
              <a:t>evidence</a:t>
            </a:r>
            <a:r>
              <a:rPr lang="en-GB" sz="1100">
                <a:solidFill>
                  <a:schemeClr val="dk1"/>
                </a:solidFill>
                <a:latin typeface="Calibri"/>
                <a:ea typeface="Calibri"/>
                <a:cs typeface="Calibri"/>
                <a:sym typeface="Calibri"/>
              </a:rPr>
              <a:t> that was presented to Elizabeth to prove that her cousin, Mary, Queen of Scots was </a:t>
            </a:r>
            <a:r>
              <a:rPr b="1" lang="en-GB" sz="1100">
                <a:solidFill>
                  <a:schemeClr val="dk1"/>
                </a:solidFill>
                <a:latin typeface="Calibri"/>
                <a:ea typeface="Calibri"/>
                <a:cs typeface="Calibri"/>
                <a:sym typeface="Calibri"/>
              </a:rPr>
              <a:t>plotting</a:t>
            </a:r>
            <a:r>
              <a:rPr lang="en-GB" sz="1100">
                <a:solidFill>
                  <a:schemeClr val="dk1"/>
                </a:solidFill>
                <a:latin typeface="Calibri"/>
                <a:ea typeface="Calibri"/>
                <a:cs typeface="Calibri"/>
                <a:sym typeface="Calibri"/>
              </a:rPr>
              <a:t> against her.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While Mary, Queen of Scots was under house arrest in England, Walsingham instructed the guards there to open any letters which had been sent to her or which Mary wanted to send.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It was important that Mary still believed these letters were being </a:t>
            </a:r>
            <a:r>
              <a:rPr b="1" lang="en-GB" sz="1100">
                <a:solidFill>
                  <a:schemeClr val="dk1"/>
                </a:solidFill>
                <a:latin typeface="Calibri"/>
                <a:ea typeface="Calibri"/>
                <a:cs typeface="Calibri"/>
                <a:sym typeface="Calibri"/>
              </a:rPr>
              <a:t>secretly</a:t>
            </a:r>
            <a:r>
              <a:rPr lang="en-GB" sz="1100">
                <a:solidFill>
                  <a:schemeClr val="dk1"/>
                </a:solidFill>
                <a:latin typeface="Calibri"/>
                <a:ea typeface="Calibri"/>
                <a:cs typeface="Calibri"/>
                <a:sym typeface="Calibri"/>
              </a:rPr>
              <a:t> sent to her. This way, Walsingham was able to discover the plans of the </a:t>
            </a:r>
            <a:r>
              <a:rPr b="1" lang="en-GB" sz="1100">
                <a:solidFill>
                  <a:schemeClr val="dk1"/>
                </a:solidFill>
                <a:latin typeface="Calibri"/>
                <a:ea typeface="Calibri"/>
                <a:cs typeface="Calibri"/>
                <a:sym typeface="Calibri"/>
              </a:rPr>
              <a:t>Babington Plot.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 letter was found in which Babington planned to </a:t>
            </a:r>
            <a:r>
              <a:rPr b="1" lang="en-GB" sz="1100">
                <a:solidFill>
                  <a:schemeClr val="dk1"/>
                </a:solidFill>
                <a:latin typeface="Calibri"/>
                <a:ea typeface="Calibri"/>
                <a:cs typeface="Calibri"/>
                <a:sym typeface="Calibri"/>
              </a:rPr>
              <a:t>assassinate Elizabeth </a:t>
            </a:r>
            <a:r>
              <a:rPr lang="en-GB" sz="1100">
                <a:solidFill>
                  <a:schemeClr val="dk1"/>
                </a:solidFill>
                <a:latin typeface="Calibri"/>
                <a:ea typeface="Calibri"/>
                <a:cs typeface="Calibri"/>
                <a:sym typeface="Calibri"/>
              </a:rPr>
              <a:t>and bring Mary to the throne of England.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Mary’s reply was                                                    then discovered in                                                      a beer barrel and                                                            it fully supported                                                           the plan.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evidence is                                                            what Walsingham                                            needed to bring                                                      Mary, Queen of                                                       Scots to trial.</a:t>
            </a:r>
            <a:endParaRPr/>
          </a:p>
        </p:txBody>
      </p:sp>
      <p:sp>
        <p:nvSpPr>
          <p:cNvPr id="390" name="Google Shape;390;g2cdea3c4307_0_61"/>
          <p:cNvSpPr txBox="1"/>
          <p:nvPr/>
        </p:nvSpPr>
        <p:spPr>
          <a:xfrm>
            <a:off x="6006652" y="2155373"/>
            <a:ext cx="30705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Throughout England and Europe Walsingham had an impressive range of spies and informers in every country and important town.  Some were specially trained agents but others were simply ordinary people who Walsingham had recruited. </a:t>
            </a:r>
            <a:endParaRPr/>
          </a:p>
        </p:txBody>
      </p:sp>
      <p:sp>
        <p:nvSpPr>
          <p:cNvPr id="391" name="Google Shape;391;g2cdea3c4307_0_61"/>
          <p:cNvSpPr txBox="1"/>
          <p:nvPr/>
        </p:nvSpPr>
        <p:spPr>
          <a:xfrm>
            <a:off x="101880" y="5205102"/>
            <a:ext cx="4182000" cy="1446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also gained information from some of the </a:t>
            </a:r>
            <a:r>
              <a:rPr b="1" lang="en-GB" sz="1100">
                <a:solidFill>
                  <a:schemeClr val="dk1"/>
                </a:solidFill>
                <a:latin typeface="Calibri"/>
                <a:ea typeface="Calibri"/>
                <a:cs typeface="Calibri"/>
                <a:sym typeface="Calibri"/>
              </a:rPr>
              <a:t>Catholic priests </a:t>
            </a:r>
            <a:r>
              <a:rPr lang="en-GB" sz="1100">
                <a:solidFill>
                  <a:schemeClr val="dk1"/>
                </a:solidFill>
                <a:latin typeface="Calibri"/>
                <a:ea typeface="Calibri"/>
                <a:cs typeface="Calibri"/>
                <a:sym typeface="Calibri"/>
              </a:rPr>
              <a:t>who he had captured.  For example, </a:t>
            </a:r>
            <a:r>
              <a:rPr b="1" lang="en-GB" sz="1100">
                <a:solidFill>
                  <a:srgbClr val="0070C0"/>
                </a:solidFill>
                <a:latin typeface="Calibri"/>
                <a:ea typeface="Calibri"/>
                <a:cs typeface="Calibri"/>
                <a:sym typeface="Calibri"/>
              </a:rPr>
              <a:t>John Hart </a:t>
            </a:r>
            <a:r>
              <a:rPr lang="en-GB" sz="1100">
                <a:solidFill>
                  <a:schemeClr val="dk1"/>
                </a:solidFill>
                <a:latin typeface="Calibri"/>
                <a:ea typeface="Calibri"/>
                <a:cs typeface="Calibri"/>
                <a:sym typeface="Calibri"/>
              </a:rPr>
              <a:t>was a Catholic priest who had been smuggled into England but then found by Walsingham.  He was held by Walsingham in the </a:t>
            </a:r>
            <a:r>
              <a:rPr b="1" lang="en-GB" sz="1100">
                <a:solidFill>
                  <a:schemeClr val="dk1"/>
                </a:solidFill>
                <a:latin typeface="Calibri"/>
                <a:ea typeface="Calibri"/>
                <a:cs typeface="Calibri"/>
                <a:sym typeface="Calibri"/>
              </a:rPr>
              <a:t>Tower of London </a:t>
            </a:r>
            <a:r>
              <a:rPr lang="en-GB" sz="1100">
                <a:solidFill>
                  <a:schemeClr val="dk1"/>
                </a:solidFill>
                <a:latin typeface="Calibri"/>
                <a:ea typeface="Calibri"/>
                <a:cs typeface="Calibri"/>
                <a:sym typeface="Calibri"/>
              </a:rPr>
              <a:t>in 1581.  However, he was promised a ‘</a:t>
            </a:r>
            <a:r>
              <a:rPr b="1" lang="en-GB" sz="1100">
                <a:solidFill>
                  <a:schemeClr val="dk1"/>
                </a:solidFill>
                <a:latin typeface="Calibri"/>
                <a:ea typeface="Calibri"/>
                <a:cs typeface="Calibri"/>
                <a:sym typeface="Calibri"/>
              </a:rPr>
              <a:t>pardon</a:t>
            </a:r>
            <a:r>
              <a:rPr lang="en-GB" sz="1100">
                <a:solidFill>
                  <a:schemeClr val="dk1"/>
                </a:solidFill>
                <a:latin typeface="Calibri"/>
                <a:ea typeface="Calibri"/>
                <a:cs typeface="Calibri"/>
                <a:sym typeface="Calibri"/>
              </a:rPr>
              <a:t>’ for his time in the tower if he promised to spy for Walsingham.  Given that in 1580, at least 6 Catholic priests had been taken to the Tower of London, tortured and executed, Hart’s decision to spy for Walsingham was not a surprise.</a:t>
            </a:r>
            <a:endParaRPr/>
          </a:p>
        </p:txBody>
      </p:sp>
      <p:sp>
        <p:nvSpPr>
          <p:cNvPr id="392" name="Google Shape;392;g2cdea3c4307_0_61"/>
          <p:cNvSpPr txBox="1"/>
          <p:nvPr/>
        </p:nvSpPr>
        <p:spPr>
          <a:xfrm>
            <a:off x="3769378" y="2155373"/>
            <a:ext cx="21582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Walsingham was so </a:t>
            </a:r>
            <a:r>
              <a:rPr b="1" lang="en-GB" sz="1100">
                <a:solidFill>
                  <a:schemeClr val="dk1"/>
                </a:solidFill>
                <a:latin typeface="Calibri"/>
                <a:ea typeface="Calibri"/>
                <a:cs typeface="Calibri"/>
                <a:sym typeface="Calibri"/>
              </a:rPr>
              <a:t>ruthless</a:t>
            </a:r>
            <a:r>
              <a:rPr lang="en-GB" sz="1100">
                <a:solidFill>
                  <a:schemeClr val="dk1"/>
                </a:solidFill>
                <a:latin typeface="Calibri"/>
                <a:ea typeface="Calibri"/>
                <a:cs typeface="Calibri"/>
                <a:sym typeface="Calibri"/>
              </a:rPr>
              <a:t>, that he was even willing to spy on members of the </a:t>
            </a:r>
            <a:r>
              <a:rPr b="1" lang="en-GB" sz="1100">
                <a:solidFill>
                  <a:schemeClr val="dk1"/>
                </a:solidFill>
                <a:latin typeface="Calibri"/>
                <a:ea typeface="Calibri"/>
                <a:cs typeface="Calibri"/>
                <a:sym typeface="Calibri"/>
              </a:rPr>
              <a:t>nobility</a:t>
            </a:r>
            <a:r>
              <a:rPr lang="en-GB" sz="1100">
                <a:solidFill>
                  <a:schemeClr val="dk1"/>
                </a:solidFill>
                <a:latin typeface="Calibri"/>
                <a:ea typeface="Calibri"/>
                <a:cs typeface="Calibri"/>
                <a:sym typeface="Calibri"/>
              </a:rPr>
              <a:t> and even members of Elizabeth’s close </a:t>
            </a:r>
            <a:r>
              <a:rPr b="1" lang="en-GB" sz="1100">
                <a:solidFill>
                  <a:schemeClr val="dk1"/>
                </a:solidFill>
                <a:latin typeface="Calibri"/>
                <a:ea typeface="Calibri"/>
                <a:cs typeface="Calibri"/>
                <a:sym typeface="Calibri"/>
              </a:rPr>
              <a:t>Privy Council</a:t>
            </a:r>
            <a:r>
              <a:rPr lang="en-GB" sz="1100">
                <a:solidFill>
                  <a:schemeClr val="dk1"/>
                </a:solidFill>
                <a:latin typeface="Calibri"/>
                <a:ea typeface="Calibri"/>
                <a:cs typeface="Calibri"/>
                <a:sym typeface="Calibri"/>
              </a:rPr>
              <a:t>.</a:t>
            </a:r>
            <a:endParaRPr/>
          </a:p>
        </p:txBody>
      </p:sp>
      <p:sp>
        <p:nvSpPr>
          <p:cNvPr id="393" name="Google Shape;393;g2cdea3c4307_0_61"/>
          <p:cNvSpPr txBox="1"/>
          <p:nvPr/>
        </p:nvSpPr>
        <p:spPr>
          <a:xfrm>
            <a:off x="3181963" y="3167598"/>
            <a:ext cx="3849000" cy="93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Not all priests who were arrested were executed as Walsingham wanted to avoid the Catholic priests in getting too much sympathy and support.  A </a:t>
            </a:r>
            <a:r>
              <a:rPr b="1" lang="en-GB" sz="1100">
                <a:solidFill>
                  <a:schemeClr val="dk1"/>
                </a:solidFill>
                <a:latin typeface="Calibri"/>
                <a:ea typeface="Calibri"/>
                <a:cs typeface="Calibri"/>
                <a:sym typeface="Calibri"/>
              </a:rPr>
              <a:t>special prison </a:t>
            </a:r>
            <a:r>
              <a:rPr lang="en-GB" sz="1100">
                <a:solidFill>
                  <a:schemeClr val="dk1"/>
                </a:solidFill>
                <a:latin typeface="Calibri"/>
                <a:ea typeface="Calibri"/>
                <a:cs typeface="Calibri"/>
                <a:sym typeface="Calibri"/>
              </a:rPr>
              <a:t>was built for the priests and the conditions were not that harsh.  However, </a:t>
            </a:r>
            <a:r>
              <a:rPr b="1" lang="en-GB" sz="1100">
                <a:solidFill>
                  <a:schemeClr val="dk1"/>
                </a:solidFill>
                <a:latin typeface="Calibri"/>
                <a:ea typeface="Calibri"/>
                <a:cs typeface="Calibri"/>
                <a:sym typeface="Calibri"/>
              </a:rPr>
              <a:t>130</a:t>
            </a:r>
            <a:r>
              <a:rPr lang="en-GB" sz="1100">
                <a:solidFill>
                  <a:schemeClr val="dk1"/>
                </a:solidFill>
                <a:latin typeface="Calibri"/>
                <a:ea typeface="Calibri"/>
                <a:cs typeface="Calibri"/>
                <a:sym typeface="Calibri"/>
              </a:rPr>
              <a:t> priests and </a:t>
            </a:r>
            <a:r>
              <a:rPr b="1" lang="en-GB" sz="1100">
                <a:solidFill>
                  <a:schemeClr val="dk1"/>
                </a:solidFill>
                <a:latin typeface="Calibri"/>
                <a:ea typeface="Calibri"/>
                <a:cs typeface="Calibri"/>
                <a:sym typeface="Calibri"/>
              </a:rPr>
              <a:t>60</a:t>
            </a:r>
            <a:r>
              <a:rPr lang="en-GB" sz="1100">
                <a:solidFill>
                  <a:schemeClr val="dk1"/>
                </a:solidFill>
                <a:latin typeface="Calibri"/>
                <a:ea typeface="Calibri"/>
                <a:cs typeface="Calibri"/>
                <a:sym typeface="Calibri"/>
              </a:rPr>
              <a:t> of their supporters were executed by Walsingham.</a:t>
            </a:r>
            <a:endParaRPr/>
          </a:p>
        </p:txBody>
      </p:sp>
      <p:sp>
        <p:nvSpPr>
          <p:cNvPr id="394" name="Google Shape;394;g2cdea3c4307_0_61"/>
          <p:cNvSpPr/>
          <p:nvPr/>
        </p:nvSpPr>
        <p:spPr>
          <a:xfrm>
            <a:off x="270270" y="1774091"/>
            <a:ext cx="8617527" cy="307777"/>
          </a:xfrm>
          <a:custGeom>
            <a:rect b="b" l="l" r="r" t="t"/>
            <a:pathLst>
              <a:path extrusionOk="0" fill="none" h="307777" w="8617527">
                <a:moveTo>
                  <a:pt x="0" y="0"/>
                </a:moveTo>
                <a:cubicBezTo>
                  <a:pt x="149121" y="-6730"/>
                  <a:pt x="270322" y="2482"/>
                  <a:pt x="404361" y="0"/>
                </a:cubicBezTo>
                <a:cubicBezTo>
                  <a:pt x="538400" y="-2482"/>
                  <a:pt x="940458" y="30670"/>
                  <a:pt x="1239598" y="0"/>
                </a:cubicBezTo>
                <a:cubicBezTo>
                  <a:pt x="1538738" y="-30670"/>
                  <a:pt x="1760214" y="3927"/>
                  <a:pt x="1988660" y="0"/>
                </a:cubicBezTo>
                <a:cubicBezTo>
                  <a:pt x="2217106" y="-3927"/>
                  <a:pt x="2512097" y="1860"/>
                  <a:pt x="2651547" y="0"/>
                </a:cubicBezTo>
                <a:cubicBezTo>
                  <a:pt x="2790997" y="-1860"/>
                  <a:pt x="2963794" y="7422"/>
                  <a:pt x="3055908" y="0"/>
                </a:cubicBezTo>
                <a:cubicBezTo>
                  <a:pt x="3148022" y="-7422"/>
                  <a:pt x="3488989" y="-33341"/>
                  <a:pt x="3891145" y="0"/>
                </a:cubicBezTo>
                <a:cubicBezTo>
                  <a:pt x="4293301" y="33341"/>
                  <a:pt x="4213989" y="17211"/>
                  <a:pt x="4381681" y="0"/>
                </a:cubicBezTo>
                <a:cubicBezTo>
                  <a:pt x="4549373" y="-17211"/>
                  <a:pt x="4723996" y="-19925"/>
                  <a:pt x="5044568" y="0"/>
                </a:cubicBezTo>
                <a:cubicBezTo>
                  <a:pt x="5365140" y="19925"/>
                  <a:pt x="5322978" y="-11590"/>
                  <a:pt x="5535104" y="0"/>
                </a:cubicBezTo>
                <a:cubicBezTo>
                  <a:pt x="5747230" y="11590"/>
                  <a:pt x="5840398" y="8610"/>
                  <a:pt x="6025640" y="0"/>
                </a:cubicBezTo>
                <a:cubicBezTo>
                  <a:pt x="6210882" y="-8610"/>
                  <a:pt x="6465638" y="29346"/>
                  <a:pt x="6860877" y="0"/>
                </a:cubicBezTo>
                <a:cubicBezTo>
                  <a:pt x="7256116" y="-29346"/>
                  <a:pt x="7089143" y="-18692"/>
                  <a:pt x="7265238" y="0"/>
                </a:cubicBezTo>
                <a:cubicBezTo>
                  <a:pt x="7441333" y="18692"/>
                  <a:pt x="7654219" y="10391"/>
                  <a:pt x="7841950" y="0"/>
                </a:cubicBezTo>
                <a:cubicBezTo>
                  <a:pt x="8029681" y="-10391"/>
                  <a:pt x="8295238" y="-35218"/>
                  <a:pt x="8617527" y="0"/>
                </a:cubicBezTo>
                <a:cubicBezTo>
                  <a:pt x="8621484" y="139180"/>
                  <a:pt x="8619677" y="220456"/>
                  <a:pt x="8617527" y="307777"/>
                </a:cubicBezTo>
                <a:cubicBezTo>
                  <a:pt x="8448538" y="305729"/>
                  <a:pt x="8372188" y="327362"/>
                  <a:pt x="8213166" y="307777"/>
                </a:cubicBezTo>
                <a:cubicBezTo>
                  <a:pt x="8054144" y="288192"/>
                  <a:pt x="7651022" y="319576"/>
                  <a:pt x="7464104" y="307777"/>
                </a:cubicBezTo>
                <a:cubicBezTo>
                  <a:pt x="7277186" y="295978"/>
                  <a:pt x="7200062" y="293536"/>
                  <a:pt x="7059743" y="307777"/>
                </a:cubicBezTo>
                <a:cubicBezTo>
                  <a:pt x="6919424" y="322018"/>
                  <a:pt x="6680380" y="305423"/>
                  <a:pt x="6483032" y="307777"/>
                </a:cubicBezTo>
                <a:cubicBezTo>
                  <a:pt x="6285684" y="310131"/>
                  <a:pt x="6081482" y="300505"/>
                  <a:pt x="5906320" y="307777"/>
                </a:cubicBezTo>
                <a:cubicBezTo>
                  <a:pt x="5731158" y="315049"/>
                  <a:pt x="5280740" y="297162"/>
                  <a:pt x="5071083" y="307777"/>
                </a:cubicBezTo>
                <a:cubicBezTo>
                  <a:pt x="4861426" y="318392"/>
                  <a:pt x="4650083" y="290543"/>
                  <a:pt x="4408197" y="307777"/>
                </a:cubicBezTo>
                <a:cubicBezTo>
                  <a:pt x="4166311" y="325011"/>
                  <a:pt x="4100434" y="329829"/>
                  <a:pt x="3831485" y="307777"/>
                </a:cubicBezTo>
                <a:cubicBezTo>
                  <a:pt x="3562536" y="285725"/>
                  <a:pt x="3303383" y="303042"/>
                  <a:pt x="3168598" y="307777"/>
                </a:cubicBezTo>
                <a:cubicBezTo>
                  <a:pt x="3033813" y="312512"/>
                  <a:pt x="2755238" y="330645"/>
                  <a:pt x="2591887" y="307777"/>
                </a:cubicBezTo>
                <a:cubicBezTo>
                  <a:pt x="2428536" y="284909"/>
                  <a:pt x="2194750" y="316532"/>
                  <a:pt x="1842825" y="307777"/>
                </a:cubicBezTo>
                <a:cubicBezTo>
                  <a:pt x="1490900" y="299022"/>
                  <a:pt x="1538704" y="306721"/>
                  <a:pt x="1352289" y="307777"/>
                </a:cubicBezTo>
                <a:cubicBezTo>
                  <a:pt x="1165874" y="308833"/>
                  <a:pt x="923380" y="319485"/>
                  <a:pt x="775577" y="307777"/>
                </a:cubicBezTo>
                <a:cubicBezTo>
                  <a:pt x="627774" y="296069"/>
                  <a:pt x="204821" y="339282"/>
                  <a:pt x="0" y="307777"/>
                </a:cubicBezTo>
                <a:cubicBezTo>
                  <a:pt x="-4129" y="199641"/>
                  <a:pt x="-2970" y="70707"/>
                  <a:pt x="0" y="0"/>
                </a:cubicBezTo>
                <a:close/>
              </a:path>
              <a:path extrusionOk="0" h="307777" w="8617527">
                <a:moveTo>
                  <a:pt x="0" y="0"/>
                </a:moveTo>
                <a:cubicBezTo>
                  <a:pt x="245119" y="-9862"/>
                  <a:pt x="432343" y="-20915"/>
                  <a:pt x="662887" y="0"/>
                </a:cubicBezTo>
                <a:cubicBezTo>
                  <a:pt x="893431" y="20915"/>
                  <a:pt x="1274077" y="15341"/>
                  <a:pt x="1498124" y="0"/>
                </a:cubicBezTo>
                <a:cubicBezTo>
                  <a:pt x="1722171" y="-15341"/>
                  <a:pt x="1859610" y="-28633"/>
                  <a:pt x="2074835" y="0"/>
                </a:cubicBezTo>
                <a:cubicBezTo>
                  <a:pt x="2290060" y="28633"/>
                  <a:pt x="2562109" y="7735"/>
                  <a:pt x="2737722" y="0"/>
                </a:cubicBezTo>
                <a:cubicBezTo>
                  <a:pt x="2913335" y="-7735"/>
                  <a:pt x="3117365" y="-24485"/>
                  <a:pt x="3486784" y="0"/>
                </a:cubicBezTo>
                <a:cubicBezTo>
                  <a:pt x="3856203" y="24485"/>
                  <a:pt x="3701553" y="264"/>
                  <a:pt x="3891145" y="0"/>
                </a:cubicBezTo>
                <a:cubicBezTo>
                  <a:pt x="4080737" y="-264"/>
                  <a:pt x="4319966" y="15521"/>
                  <a:pt x="4554032" y="0"/>
                </a:cubicBezTo>
                <a:cubicBezTo>
                  <a:pt x="4788098" y="-15521"/>
                  <a:pt x="4771073" y="15760"/>
                  <a:pt x="4958392" y="0"/>
                </a:cubicBezTo>
                <a:cubicBezTo>
                  <a:pt x="5145711" y="-15760"/>
                  <a:pt x="5232578" y="15414"/>
                  <a:pt x="5362753" y="0"/>
                </a:cubicBezTo>
                <a:cubicBezTo>
                  <a:pt x="5492928" y="-15414"/>
                  <a:pt x="5754126" y="13456"/>
                  <a:pt x="6025640" y="0"/>
                </a:cubicBezTo>
                <a:cubicBezTo>
                  <a:pt x="6297154" y="-13456"/>
                  <a:pt x="6554516" y="2741"/>
                  <a:pt x="6774702" y="0"/>
                </a:cubicBezTo>
                <a:cubicBezTo>
                  <a:pt x="6994888" y="-2741"/>
                  <a:pt x="7062090" y="11077"/>
                  <a:pt x="7265238" y="0"/>
                </a:cubicBezTo>
                <a:cubicBezTo>
                  <a:pt x="7468386" y="-11077"/>
                  <a:pt x="7550478" y="5347"/>
                  <a:pt x="7669599" y="0"/>
                </a:cubicBezTo>
                <a:cubicBezTo>
                  <a:pt x="7788720" y="-5347"/>
                  <a:pt x="8211779" y="23055"/>
                  <a:pt x="8617527" y="0"/>
                </a:cubicBezTo>
                <a:cubicBezTo>
                  <a:pt x="8622215" y="63807"/>
                  <a:pt x="8611747" y="183057"/>
                  <a:pt x="8617527" y="307777"/>
                </a:cubicBezTo>
                <a:cubicBezTo>
                  <a:pt x="8431341" y="293103"/>
                  <a:pt x="8332840" y="290837"/>
                  <a:pt x="8126991" y="307777"/>
                </a:cubicBezTo>
                <a:cubicBezTo>
                  <a:pt x="7921142" y="324717"/>
                  <a:pt x="7825211" y="297099"/>
                  <a:pt x="7722630" y="307777"/>
                </a:cubicBezTo>
                <a:cubicBezTo>
                  <a:pt x="7620049" y="318455"/>
                  <a:pt x="7270028" y="348773"/>
                  <a:pt x="6887393" y="307777"/>
                </a:cubicBezTo>
                <a:cubicBezTo>
                  <a:pt x="6504758" y="266781"/>
                  <a:pt x="6601755" y="324663"/>
                  <a:pt x="6396857" y="307777"/>
                </a:cubicBezTo>
                <a:cubicBezTo>
                  <a:pt x="6191959" y="290891"/>
                  <a:pt x="5867262" y="286797"/>
                  <a:pt x="5733970" y="307777"/>
                </a:cubicBezTo>
                <a:cubicBezTo>
                  <a:pt x="5600678" y="328757"/>
                  <a:pt x="5467930" y="321038"/>
                  <a:pt x="5329609" y="307777"/>
                </a:cubicBezTo>
                <a:cubicBezTo>
                  <a:pt x="5191288" y="294516"/>
                  <a:pt x="5075582" y="296519"/>
                  <a:pt x="4925248" y="307777"/>
                </a:cubicBezTo>
                <a:cubicBezTo>
                  <a:pt x="4774914" y="319035"/>
                  <a:pt x="4517980" y="279801"/>
                  <a:pt x="4348537" y="307777"/>
                </a:cubicBezTo>
                <a:cubicBezTo>
                  <a:pt x="4179094" y="335753"/>
                  <a:pt x="3787940" y="337252"/>
                  <a:pt x="3513299" y="307777"/>
                </a:cubicBezTo>
                <a:cubicBezTo>
                  <a:pt x="3238658" y="278302"/>
                  <a:pt x="3081035" y="303585"/>
                  <a:pt x="2678062" y="307777"/>
                </a:cubicBezTo>
                <a:cubicBezTo>
                  <a:pt x="2275089" y="311969"/>
                  <a:pt x="2424849" y="318026"/>
                  <a:pt x="2187526" y="307777"/>
                </a:cubicBezTo>
                <a:cubicBezTo>
                  <a:pt x="1950203" y="297528"/>
                  <a:pt x="1593464" y="318347"/>
                  <a:pt x="1352289" y="307777"/>
                </a:cubicBezTo>
                <a:cubicBezTo>
                  <a:pt x="1111114" y="297207"/>
                  <a:pt x="561402" y="277016"/>
                  <a:pt x="0" y="307777"/>
                </a:cubicBezTo>
                <a:cubicBezTo>
                  <a:pt x="-3892" y="240930"/>
                  <a:pt x="-9575" y="147344"/>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Francis Walsingham’s Spy Network and Spy Methods</a:t>
            </a:r>
            <a:endParaRPr/>
          </a:p>
        </p:txBody>
      </p:sp>
      <p:sp>
        <p:nvSpPr>
          <p:cNvPr id="395" name="Google Shape;395;g2cdea3c4307_0_61"/>
          <p:cNvSpPr/>
          <p:nvPr/>
        </p:nvSpPr>
        <p:spPr>
          <a:xfrm>
            <a:off x="9191862" y="1759373"/>
            <a:ext cx="2920976" cy="461665"/>
          </a:xfrm>
          <a:custGeom>
            <a:rect b="b" l="l" r="r" t="t"/>
            <a:pathLst>
              <a:path extrusionOk="0" fill="none" h="461665" w="2920976">
                <a:moveTo>
                  <a:pt x="0" y="0"/>
                </a:moveTo>
                <a:cubicBezTo>
                  <a:pt x="146344" y="11474"/>
                  <a:pt x="358759" y="11802"/>
                  <a:pt x="496566" y="0"/>
                </a:cubicBezTo>
                <a:cubicBezTo>
                  <a:pt x="634373" y="-11802"/>
                  <a:pt x="897184" y="9364"/>
                  <a:pt x="1022342" y="0"/>
                </a:cubicBezTo>
                <a:cubicBezTo>
                  <a:pt x="1147500" y="-9364"/>
                  <a:pt x="1427239" y="-5863"/>
                  <a:pt x="1548117" y="0"/>
                </a:cubicBezTo>
                <a:cubicBezTo>
                  <a:pt x="1668996" y="5863"/>
                  <a:pt x="1858236" y="-20648"/>
                  <a:pt x="2161522" y="0"/>
                </a:cubicBezTo>
                <a:cubicBezTo>
                  <a:pt x="2464808" y="20648"/>
                  <a:pt x="2579230" y="-19292"/>
                  <a:pt x="2920976" y="0"/>
                </a:cubicBezTo>
                <a:cubicBezTo>
                  <a:pt x="2903319" y="160571"/>
                  <a:pt x="2934002" y="340793"/>
                  <a:pt x="2920976" y="461665"/>
                </a:cubicBezTo>
                <a:cubicBezTo>
                  <a:pt x="2714654" y="443373"/>
                  <a:pt x="2594839" y="445849"/>
                  <a:pt x="2424410" y="461665"/>
                </a:cubicBezTo>
                <a:cubicBezTo>
                  <a:pt x="2253981" y="477481"/>
                  <a:pt x="2059573" y="489879"/>
                  <a:pt x="1781795" y="461665"/>
                </a:cubicBezTo>
                <a:cubicBezTo>
                  <a:pt x="1504018" y="433451"/>
                  <a:pt x="1331867" y="474037"/>
                  <a:pt x="1168390" y="461665"/>
                </a:cubicBezTo>
                <a:cubicBezTo>
                  <a:pt x="1004914" y="449293"/>
                  <a:pt x="865693" y="439188"/>
                  <a:pt x="671824" y="461665"/>
                </a:cubicBezTo>
                <a:cubicBezTo>
                  <a:pt x="477955" y="484142"/>
                  <a:pt x="182826" y="493336"/>
                  <a:pt x="0" y="461665"/>
                </a:cubicBezTo>
                <a:cubicBezTo>
                  <a:pt x="-18340" y="241165"/>
                  <a:pt x="-5095" y="125587"/>
                  <a:pt x="0" y="0"/>
                </a:cubicBezTo>
                <a:close/>
              </a:path>
              <a:path extrusionOk="0" h="461665" w="2920976">
                <a:moveTo>
                  <a:pt x="0" y="0"/>
                </a:moveTo>
                <a:cubicBezTo>
                  <a:pt x="185436" y="-20664"/>
                  <a:pt x="439006" y="-25657"/>
                  <a:pt x="584195" y="0"/>
                </a:cubicBezTo>
                <a:cubicBezTo>
                  <a:pt x="729385" y="25657"/>
                  <a:pt x="1040020" y="1522"/>
                  <a:pt x="1226810" y="0"/>
                </a:cubicBezTo>
                <a:cubicBezTo>
                  <a:pt x="1413601" y="-1522"/>
                  <a:pt x="1504605" y="25562"/>
                  <a:pt x="1781795" y="0"/>
                </a:cubicBezTo>
                <a:cubicBezTo>
                  <a:pt x="2058985" y="-25562"/>
                  <a:pt x="2196473" y="-29016"/>
                  <a:pt x="2365991" y="0"/>
                </a:cubicBezTo>
                <a:cubicBezTo>
                  <a:pt x="2535509" y="29016"/>
                  <a:pt x="2793194" y="-1364"/>
                  <a:pt x="2920976" y="0"/>
                </a:cubicBezTo>
                <a:cubicBezTo>
                  <a:pt x="2930046" y="229178"/>
                  <a:pt x="2921184" y="365017"/>
                  <a:pt x="2920976" y="461665"/>
                </a:cubicBezTo>
                <a:cubicBezTo>
                  <a:pt x="2689118" y="452303"/>
                  <a:pt x="2509467" y="475082"/>
                  <a:pt x="2336781" y="461665"/>
                </a:cubicBezTo>
                <a:cubicBezTo>
                  <a:pt x="2164095" y="448248"/>
                  <a:pt x="2047015" y="460173"/>
                  <a:pt x="1840215" y="461665"/>
                </a:cubicBezTo>
                <a:cubicBezTo>
                  <a:pt x="1633415" y="463157"/>
                  <a:pt x="1536002" y="487714"/>
                  <a:pt x="1285229" y="461665"/>
                </a:cubicBezTo>
                <a:cubicBezTo>
                  <a:pt x="1034456" y="435616"/>
                  <a:pt x="954798" y="439983"/>
                  <a:pt x="701034" y="461665"/>
                </a:cubicBezTo>
                <a:cubicBezTo>
                  <a:pt x="447271" y="483347"/>
                  <a:pt x="145439" y="465507"/>
                  <a:pt x="0" y="461665"/>
                </a:cubicBezTo>
                <a:cubicBezTo>
                  <a:pt x="1950" y="286455"/>
                  <a:pt x="-377" y="95030"/>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Walsingham’s Importance in the Execution of Mary, Queen of Scots</a:t>
            </a:r>
            <a:endParaRPr/>
          </a:p>
        </p:txBody>
      </p:sp>
      <p:pic>
        <p:nvPicPr>
          <p:cNvPr descr="Queen Mary vector image" id="396" name="Google Shape;396;g2cdea3c4307_0_61"/>
          <p:cNvPicPr preferRelativeResize="0"/>
          <p:nvPr/>
        </p:nvPicPr>
        <p:blipFill rotWithShape="1">
          <a:blip r:embed="rId3">
            <a:alphaModFix/>
          </a:blip>
          <a:srcRect b="0" l="0" r="0" t="0"/>
          <a:stretch/>
        </p:blipFill>
        <p:spPr>
          <a:xfrm>
            <a:off x="10652350" y="5074410"/>
            <a:ext cx="1355165" cy="1677184"/>
          </a:xfrm>
          <a:prstGeom prst="rect">
            <a:avLst/>
          </a:prstGeom>
          <a:noFill/>
          <a:ln>
            <a:noFill/>
          </a:ln>
        </p:spPr>
      </p:pic>
      <p:pic>
        <p:nvPicPr>
          <p:cNvPr descr="Sir Francis Walsingham, spymaster, father-in-law of Robert… | Flickr" id="397" name="Google Shape;397;g2cdea3c4307_0_61"/>
          <p:cNvPicPr preferRelativeResize="0"/>
          <p:nvPr/>
        </p:nvPicPr>
        <p:blipFill rotWithShape="1">
          <a:blip r:embed="rId4">
            <a:alphaModFix/>
          </a:blip>
          <a:srcRect b="0" l="0" r="0" t="0"/>
          <a:stretch/>
        </p:blipFill>
        <p:spPr>
          <a:xfrm>
            <a:off x="7286676" y="4176751"/>
            <a:ext cx="1790400" cy="2520600"/>
          </a:xfrm>
          <a:prstGeom prst="roundRect">
            <a:avLst>
              <a:gd fmla="val 5299"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cdea3c4307_0_83"/>
          <p:cNvSpPr txBox="1"/>
          <p:nvPr/>
        </p:nvSpPr>
        <p:spPr>
          <a:xfrm>
            <a:off x="115909" y="115910"/>
            <a:ext cx="119781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13:</a:t>
            </a:r>
            <a:r>
              <a:rPr lang="en-GB" sz="1800">
                <a:solidFill>
                  <a:schemeClr val="dk1"/>
                </a:solidFill>
                <a:latin typeface="Calibri"/>
                <a:ea typeface="Calibri"/>
                <a:cs typeface="Calibri"/>
                <a:sym typeface="Calibri"/>
              </a:rPr>
              <a:t> To explain why </a:t>
            </a:r>
            <a:r>
              <a:rPr b="1" lang="en-GB" sz="1800" u="sng">
                <a:solidFill>
                  <a:schemeClr val="dk1"/>
                </a:solidFill>
                <a:latin typeface="Calibri"/>
                <a:ea typeface="Calibri"/>
                <a:cs typeface="Calibri"/>
                <a:sym typeface="Calibri"/>
              </a:rPr>
              <a:t>Mary, Queen of Scots </a:t>
            </a:r>
            <a:r>
              <a:rPr lang="en-GB" sz="1800">
                <a:solidFill>
                  <a:schemeClr val="dk1"/>
                </a:solidFill>
                <a:latin typeface="Calibri"/>
                <a:ea typeface="Calibri"/>
                <a:cs typeface="Calibri"/>
                <a:sym typeface="Calibri"/>
              </a:rPr>
              <a:t>was </a:t>
            </a:r>
            <a:r>
              <a:rPr b="1" lang="en-GB" sz="1800" u="sng">
                <a:solidFill>
                  <a:schemeClr val="dk1"/>
                </a:solidFill>
                <a:latin typeface="Calibri"/>
                <a:ea typeface="Calibri"/>
                <a:cs typeface="Calibri"/>
                <a:sym typeface="Calibri"/>
              </a:rPr>
              <a:t>executed</a:t>
            </a:r>
            <a:r>
              <a:rPr lang="en-GB" sz="1800">
                <a:solidFill>
                  <a:schemeClr val="dk1"/>
                </a:solidFill>
                <a:latin typeface="Calibri"/>
                <a:ea typeface="Calibri"/>
                <a:cs typeface="Calibri"/>
                <a:sym typeface="Calibri"/>
              </a:rPr>
              <a:t> by Elizabeth in </a:t>
            </a:r>
            <a:r>
              <a:rPr b="1" lang="en-GB" sz="1800">
                <a:solidFill>
                  <a:schemeClr val="dk1"/>
                </a:solidFill>
                <a:latin typeface="Calibri"/>
                <a:ea typeface="Calibri"/>
                <a:cs typeface="Calibri"/>
                <a:sym typeface="Calibri"/>
              </a:rPr>
              <a:t>1587</a:t>
            </a:r>
            <a:r>
              <a:rPr lang="en-GB" sz="1800">
                <a:solidFill>
                  <a:schemeClr val="dk1"/>
                </a:solidFill>
                <a:latin typeface="Calibri"/>
                <a:ea typeface="Calibri"/>
                <a:cs typeface="Calibri"/>
                <a:sym typeface="Calibri"/>
              </a:rPr>
              <a:t>.</a:t>
            </a:r>
            <a:endParaRPr/>
          </a:p>
        </p:txBody>
      </p:sp>
      <p:sp>
        <p:nvSpPr>
          <p:cNvPr id="403" name="Google Shape;403;g2cdea3c4307_0_83"/>
          <p:cNvSpPr/>
          <p:nvPr/>
        </p:nvSpPr>
        <p:spPr>
          <a:xfrm>
            <a:off x="115907" y="552291"/>
            <a:ext cx="9823221" cy="1123384"/>
          </a:xfrm>
          <a:custGeom>
            <a:rect b="b" l="l" r="r" t="t"/>
            <a:pathLst>
              <a:path extrusionOk="0" fill="none" h="1123384" w="9823221">
                <a:moveTo>
                  <a:pt x="0" y="0"/>
                </a:moveTo>
                <a:cubicBezTo>
                  <a:pt x="90940" y="-15349"/>
                  <a:pt x="216580" y="18005"/>
                  <a:pt x="360185" y="0"/>
                </a:cubicBezTo>
                <a:cubicBezTo>
                  <a:pt x="503791" y="-18005"/>
                  <a:pt x="909226" y="8503"/>
                  <a:pt x="1211531" y="0"/>
                </a:cubicBezTo>
                <a:cubicBezTo>
                  <a:pt x="1513836" y="-8503"/>
                  <a:pt x="1495116" y="22411"/>
                  <a:pt x="1669948" y="0"/>
                </a:cubicBezTo>
                <a:cubicBezTo>
                  <a:pt x="1844780" y="-22411"/>
                  <a:pt x="2302328" y="33693"/>
                  <a:pt x="2521293" y="0"/>
                </a:cubicBezTo>
                <a:cubicBezTo>
                  <a:pt x="2740259" y="-33693"/>
                  <a:pt x="3003586" y="-18035"/>
                  <a:pt x="3176175" y="0"/>
                </a:cubicBezTo>
                <a:cubicBezTo>
                  <a:pt x="3348764" y="18035"/>
                  <a:pt x="3572834" y="2647"/>
                  <a:pt x="3929288" y="0"/>
                </a:cubicBezTo>
                <a:cubicBezTo>
                  <a:pt x="4285742" y="-2647"/>
                  <a:pt x="4300150" y="30811"/>
                  <a:pt x="4584170" y="0"/>
                </a:cubicBezTo>
                <a:cubicBezTo>
                  <a:pt x="4868190" y="-30811"/>
                  <a:pt x="4952181" y="-2466"/>
                  <a:pt x="5140819" y="0"/>
                </a:cubicBezTo>
                <a:cubicBezTo>
                  <a:pt x="5329457" y="2466"/>
                  <a:pt x="5383039" y="14967"/>
                  <a:pt x="5501004" y="0"/>
                </a:cubicBezTo>
                <a:cubicBezTo>
                  <a:pt x="5618970" y="-14967"/>
                  <a:pt x="5833115" y="14194"/>
                  <a:pt x="5959421" y="0"/>
                </a:cubicBezTo>
                <a:cubicBezTo>
                  <a:pt x="6085727" y="-14194"/>
                  <a:pt x="6628411" y="17045"/>
                  <a:pt x="6810767" y="0"/>
                </a:cubicBezTo>
                <a:cubicBezTo>
                  <a:pt x="6993123" y="-17045"/>
                  <a:pt x="7378699" y="-19054"/>
                  <a:pt x="7662112" y="0"/>
                </a:cubicBezTo>
                <a:cubicBezTo>
                  <a:pt x="7945526" y="19054"/>
                  <a:pt x="8031714" y="-18313"/>
                  <a:pt x="8218762" y="0"/>
                </a:cubicBezTo>
                <a:cubicBezTo>
                  <a:pt x="8405810" y="18313"/>
                  <a:pt x="8439339" y="-8588"/>
                  <a:pt x="8578946" y="0"/>
                </a:cubicBezTo>
                <a:cubicBezTo>
                  <a:pt x="8718553" y="8588"/>
                  <a:pt x="9502427" y="-2961"/>
                  <a:pt x="9823221" y="0"/>
                </a:cubicBezTo>
                <a:cubicBezTo>
                  <a:pt x="9805734" y="161760"/>
                  <a:pt x="9835246" y="269419"/>
                  <a:pt x="9823221" y="527990"/>
                </a:cubicBezTo>
                <a:cubicBezTo>
                  <a:pt x="9811197" y="786561"/>
                  <a:pt x="9805373" y="932080"/>
                  <a:pt x="9823221" y="1123384"/>
                </a:cubicBezTo>
                <a:cubicBezTo>
                  <a:pt x="9592380" y="1125520"/>
                  <a:pt x="9214611" y="1108177"/>
                  <a:pt x="8971875" y="1123384"/>
                </a:cubicBezTo>
                <a:cubicBezTo>
                  <a:pt x="8729139" y="1138591"/>
                  <a:pt x="8547430" y="1136757"/>
                  <a:pt x="8415226" y="1123384"/>
                </a:cubicBezTo>
                <a:cubicBezTo>
                  <a:pt x="8283022" y="1110011"/>
                  <a:pt x="8121744" y="1126277"/>
                  <a:pt x="7956809" y="1123384"/>
                </a:cubicBezTo>
                <a:cubicBezTo>
                  <a:pt x="7791874" y="1120491"/>
                  <a:pt x="7520264" y="1101360"/>
                  <a:pt x="7400160" y="1123384"/>
                </a:cubicBezTo>
                <a:cubicBezTo>
                  <a:pt x="7280056" y="1145408"/>
                  <a:pt x="7163517" y="1106102"/>
                  <a:pt x="7039975" y="1123384"/>
                </a:cubicBezTo>
                <a:cubicBezTo>
                  <a:pt x="6916433" y="1140666"/>
                  <a:pt x="6587900" y="1133995"/>
                  <a:pt x="6188629" y="1123384"/>
                </a:cubicBezTo>
                <a:cubicBezTo>
                  <a:pt x="5789358" y="1112773"/>
                  <a:pt x="5740395" y="1108177"/>
                  <a:pt x="5533748" y="1123384"/>
                </a:cubicBezTo>
                <a:cubicBezTo>
                  <a:pt x="5327101" y="1138591"/>
                  <a:pt x="5249592" y="1101626"/>
                  <a:pt x="5075331" y="1123384"/>
                </a:cubicBezTo>
                <a:cubicBezTo>
                  <a:pt x="4901070" y="1145142"/>
                  <a:pt x="4637282" y="1099137"/>
                  <a:pt x="4322217" y="1123384"/>
                </a:cubicBezTo>
                <a:cubicBezTo>
                  <a:pt x="4007152" y="1147631"/>
                  <a:pt x="4017292" y="1127658"/>
                  <a:pt x="3863800" y="1123384"/>
                </a:cubicBezTo>
                <a:cubicBezTo>
                  <a:pt x="3710308" y="1119110"/>
                  <a:pt x="3461928" y="1136202"/>
                  <a:pt x="3208919" y="1123384"/>
                </a:cubicBezTo>
                <a:cubicBezTo>
                  <a:pt x="2955910" y="1110566"/>
                  <a:pt x="2905041" y="1141018"/>
                  <a:pt x="2652270" y="1123384"/>
                </a:cubicBezTo>
                <a:cubicBezTo>
                  <a:pt x="2399499" y="1105750"/>
                  <a:pt x="2383041" y="1111933"/>
                  <a:pt x="2292085" y="1123384"/>
                </a:cubicBezTo>
                <a:cubicBezTo>
                  <a:pt x="2201130" y="1134835"/>
                  <a:pt x="1718863" y="1105937"/>
                  <a:pt x="1440739" y="1123384"/>
                </a:cubicBezTo>
                <a:cubicBezTo>
                  <a:pt x="1162615" y="1140831"/>
                  <a:pt x="1170058" y="1122941"/>
                  <a:pt x="1080554" y="1123384"/>
                </a:cubicBezTo>
                <a:cubicBezTo>
                  <a:pt x="991051" y="1123827"/>
                  <a:pt x="245034" y="1138332"/>
                  <a:pt x="0" y="1123384"/>
                </a:cubicBezTo>
                <a:cubicBezTo>
                  <a:pt x="17118" y="846627"/>
                  <a:pt x="-27097" y="708887"/>
                  <a:pt x="0" y="561692"/>
                </a:cubicBezTo>
                <a:cubicBezTo>
                  <a:pt x="27097" y="414497"/>
                  <a:pt x="-26441" y="224539"/>
                  <a:pt x="0" y="0"/>
                </a:cubicBezTo>
                <a:close/>
              </a:path>
              <a:path extrusionOk="0" h="1123384" w="9823221">
                <a:moveTo>
                  <a:pt x="0" y="0"/>
                </a:moveTo>
                <a:cubicBezTo>
                  <a:pt x="356674" y="14818"/>
                  <a:pt x="410733" y="-20006"/>
                  <a:pt x="753114" y="0"/>
                </a:cubicBezTo>
                <a:cubicBezTo>
                  <a:pt x="1095495" y="20006"/>
                  <a:pt x="990995" y="-15391"/>
                  <a:pt x="1113298" y="0"/>
                </a:cubicBezTo>
                <a:cubicBezTo>
                  <a:pt x="1235601" y="15391"/>
                  <a:pt x="1559838" y="-6781"/>
                  <a:pt x="1964644" y="0"/>
                </a:cubicBezTo>
                <a:cubicBezTo>
                  <a:pt x="2369450" y="6781"/>
                  <a:pt x="2502827" y="37068"/>
                  <a:pt x="2717758" y="0"/>
                </a:cubicBezTo>
                <a:cubicBezTo>
                  <a:pt x="2932689" y="-37068"/>
                  <a:pt x="2977428" y="6695"/>
                  <a:pt x="3077943" y="0"/>
                </a:cubicBezTo>
                <a:cubicBezTo>
                  <a:pt x="3178459" y="-6695"/>
                  <a:pt x="3451110" y="-18208"/>
                  <a:pt x="3634592" y="0"/>
                </a:cubicBezTo>
                <a:cubicBezTo>
                  <a:pt x="3818074" y="18208"/>
                  <a:pt x="3977084" y="12268"/>
                  <a:pt x="4191241" y="0"/>
                </a:cubicBezTo>
                <a:cubicBezTo>
                  <a:pt x="4405398" y="-12268"/>
                  <a:pt x="4569160" y="9169"/>
                  <a:pt x="4747890" y="0"/>
                </a:cubicBezTo>
                <a:cubicBezTo>
                  <a:pt x="4926620" y="-9169"/>
                  <a:pt x="4955068" y="-12981"/>
                  <a:pt x="5108075" y="0"/>
                </a:cubicBezTo>
                <a:cubicBezTo>
                  <a:pt x="5261082" y="12981"/>
                  <a:pt x="5335131" y="12135"/>
                  <a:pt x="5468260" y="0"/>
                </a:cubicBezTo>
                <a:cubicBezTo>
                  <a:pt x="5601389" y="-12135"/>
                  <a:pt x="5717091" y="15730"/>
                  <a:pt x="5926677" y="0"/>
                </a:cubicBezTo>
                <a:cubicBezTo>
                  <a:pt x="6136263" y="-15730"/>
                  <a:pt x="6233040" y="-17154"/>
                  <a:pt x="6483326" y="0"/>
                </a:cubicBezTo>
                <a:cubicBezTo>
                  <a:pt x="6733612" y="17154"/>
                  <a:pt x="6865575" y="-25201"/>
                  <a:pt x="7138207" y="0"/>
                </a:cubicBezTo>
                <a:cubicBezTo>
                  <a:pt x="7410839" y="25201"/>
                  <a:pt x="7412413" y="3087"/>
                  <a:pt x="7596624" y="0"/>
                </a:cubicBezTo>
                <a:cubicBezTo>
                  <a:pt x="7780835" y="-3087"/>
                  <a:pt x="7942649" y="-23236"/>
                  <a:pt x="8153273" y="0"/>
                </a:cubicBezTo>
                <a:cubicBezTo>
                  <a:pt x="8363897" y="23236"/>
                  <a:pt x="8634369" y="-33675"/>
                  <a:pt x="8906387" y="0"/>
                </a:cubicBezTo>
                <a:cubicBezTo>
                  <a:pt x="9178405" y="33675"/>
                  <a:pt x="9582955" y="17148"/>
                  <a:pt x="9823221" y="0"/>
                </a:cubicBezTo>
                <a:cubicBezTo>
                  <a:pt x="9801130" y="160810"/>
                  <a:pt x="9833486" y="388567"/>
                  <a:pt x="9823221" y="527990"/>
                </a:cubicBezTo>
                <a:cubicBezTo>
                  <a:pt x="9812957" y="667413"/>
                  <a:pt x="9811276" y="974299"/>
                  <a:pt x="9823221" y="1123384"/>
                </a:cubicBezTo>
                <a:cubicBezTo>
                  <a:pt x="9671979" y="1130144"/>
                  <a:pt x="9535237" y="1120281"/>
                  <a:pt x="9463036" y="1123384"/>
                </a:cubicBezTo>
                <a:cubicBezTo>
                  <a:pt x="9390836" y="1126487"/>
                  <a:pt x="9042165" y="1107451"/>
                  <a:pt x="8906387" y="1123384"/>
                </a:cubicBezTo>
                <a:cubicBezTo>
                  <a:pt x="8770609" y="1139317"/>
                  <a:pt x="8596973" y="1128912"/>
                  <a:pt x="8349738" y="1123384"/>
                </a:cubicBezTo>
                <a:cubicBezTo>
                  <a:pt x="8102503" y="1117856"/>
                  <a:pt x="8085345" y="1126840"/>
                  <a:pt x="7989553" y="1123384"/>
                </a:cubicBezTo>
                <a:cubicBezTo>
                  <a:pt x="7893762" y="1119928"/>
                  <a:pt x="7598685" y="1128965"/>
                  <a:pt x="7432904" y="1123384"/>
                </a:cubicBezTo>
                <a:cubicBezTo>
                  <a:pt x="7267123" y="1117803"/>
                  <a:pt x="6996257" y="1095142"/>
                  <a:pt x="6679790" y="1123384"/>
                </a:cubicBezTo>
                <a:cubicBezTo>
                  <a:pt x="6363323" y="1151626"/>
                  <a:pt x="6492068" y="1109012"/>
                  <a:pt x="6319606" y="1123384"/>
                </a:cubicBezTo>
                <a:cubicBezTo>
                  <a:pt x="6147144" y="1137756"/>
                  <a:pt x="6032325" y="1124489"/>
                  <a:pt x="5959421" y="1123384"/>
                </a:cubicBezTo>
                <a:cubicBezTo>
                  <a:pt x="5886518" y="1122279"/>
                  <a:pt x="5659784" y="1123260"/>
                  <a:pt x="5501004" y="1123384"/>
                </a:cubicBezTo>
                <a:cubicBezTo>
                  <a:pt x="5342224" y="1123508"/>
                  <a:pt x="4953384" y="1141054"/>
                  <a:pt x="4747890" y="1123384"/>
                </a:cubicBezTo>
                <a:cubicBezTo>
                  <a:pt x="4542396" y="1105714"/>
                  <a:pt x="4200116" y="1098302"/>
                  <a:pt x="3994777" y="1123384"/>
                </a:cubicBezTo>
                <a:cubicBezTo>
                  <a:pt x="3789438" y="1148466"/>
                  <a:pt x="3751138" y="1105972"/>
                  <a:pt x="3536360" y="1123384"/>
                </a:cubicBezTo>
                <a:cubicBezTo>
                  <a:pt x="3321582" y="1140796"/>
                  <a:pt x="3114834" y="1122271"/>
                  <a:pt x="2979710" y="1123384"/>
                </a:cubicBezTo>
                <a:cubicBezTo>
                  <a:pt x="2844586" y="1124498"/>
                  <a:pt x="2523675" y="1095734"/>
                  <a:pt x="2324829" y="1123384"/>
                </a:cubicBezTo>
                <a:cubicBezTo>
                  <a:pt x="2125983" y="1151034"/>
                  <a:pt x="1913079" y="1087760"/>
                  <a:pt x="1571715" y="1123384"/>
                </a:cubicBezTo>
                <a:cubicBezTo>
                  <a:pt x="1230351" y="1159008"/>
                  <a:pt x="1274293" y="1138056"/>
                  <a:pt x="1015066" y="1123384"/>
                </a:cubicBezTo>
                <a:cubicBezTo>
                  <a:pt x="755839" y="1108712"/>
                  <a:pt x="372849" y="1149483"/>
                  <a:pt x="0" y="1123384"/>
                </a:cubicBezTo>
                <a:cubicBezTo>
                  <a:pt x="4249" y="871744"/>
                  <a:pt x="-10655" y="810322"/>
                  <a:pt x="0" y="595394"/>
                </a:cubicBezTo>
                <a:cubicBezTo>
                  <a:pt x="10655" y="380466"/>
                  <a:pt x="-4023" y="134996"/>
                  <a:pt x="0" y="0"/>
                </a:cubicBezTo>
                <a:close/>
              </a:path>
            </a:pathLst>
          </a:cu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had not been willing to execute her cousin, Mary, Queen of Scots before 1587.  She was worried that killing her would anger the Catholics even more and bring about further attempts on her own life.  Until 1586, Elizabeth did not have concrete evidence against Mary, Queen of Scots for the role that she had played in the many plots against her.  As the Queen of England, Elizabeth had to make sure that any execution of another monarch was fully legal and supported with evidence. Furthermore, Mary still had to go on trial and a jury had to find Mary guilty of treason before any punishment could be decided.  However, Elizabeth signed the death warrant for Mary, Queen of Scots in 1587.  As quickly as this was signed, Elizabeth’s parliament called for the execution before Elizabeth could change her mind.</a:t>
            </a:r>
            <a:endParaRPr b="1" sz="1050">
              <a:solidFill>
                <a:schemeClr val="dk1"/>
              </a:solidFill>
              <a:latin typeface="Calibri"/>
              <a:ea typeface="Calibri"/>
              <a:cs typeface="Calibri"/>
              <a:sym typeface="Calibri"/>
            </a:endParaRPr>
          </a:p>
        </p:txBody>
      </p:sp>
      <p:sp>
        <p:nvSpPr>
          <p:cNvPr id="404" name="Google Shape;404;g2cdea3c4307_0_83"/>
          <p:cNvSpPr txBox="1"/>
          <p:nvPr/>
        </p:nvSpPr>
        <p:spPr>
          <a:xfrm>
            <a:off x="115909" y="1737737"/>
            <a:ext cx="2169000" cy="17163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PLOTS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Mary had been involved in </a:t>
            </a:r>
            <a:r>
              <a:rPr b="1" lang="en-GB" sz="1050">
                <a:solidFill>
                  <a:schemeClr val="dk1"/>
                </a:solidFill>
                <a:latin typeface="Calibri"/>
                <a:ea typeface="Calibri"/>
                <a:cs typeface="Calibri"/>
                <a:sym typeface="Calibri"/>
              </a:rPr>
              <a:t>too many plots</a:t>
            </a:r>
            <a:r>
              <a:rPr lang="en-GB" sz="1050">
                <a:solidFill>
                  <a:schemeClr val="dk1"/>
                </a:solidFill>
                <a:latin typeface="Calibri"/>
                <a:ea typeface="Calibri"/>
                <a:cs typeface="Calibri"/>
                <a:sym typeface="Calibri"/>
              </a:rPr>
              <a:t> against Elizabeth such as the Revolt of the Northern Earls, Ridolfi, Throckmorton and Babington plots.  Enough was enough and as much as Elizabeth had been trying to hold off executing her own cousin, Elizabeth was left without any choice.</a:t>
            </a:r>
            <a:endParaRPr/>
          </a:p>
        </p:txBody>
      </p:sp>
      <p:sp>
        <p:nvSpPr>
          <p:cNvPr id="405" name="Google Shape;405;g2cdea3c4307_0_83"/>
          <p:cNvSpPr txBox="1"/>
          <p:nvPr/>
        </p:nvSpPr>
        <p:spPr>
          <a:xfrm>
            <a:off x="122529" y="3492568"/>
            <a:ext cx="2165700" cy="18777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EVIDENCE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Mary was officially found guilty of being involved with the plotters using evidence collected by </a:t>
            </a:r>
            <a:r>
              <a:rPr b="1" lang="en-GB" sz="1050">
                <a:solidFill>
                  <a:schemeClr val="dk1"/>
                </a:solidFill>
                <a:latin typeface="Calibri"/>
                <a:ea typeface="Calibri"/>
                <a:cs typeface="Calibri"/>
                <a:sym typeface="Calibri"/>
              </a:rPr>
              <a:t>Francis Walsingham</a:t>
            </a:r>
            <a:r>
              <a:rPr lang="en-GB" sz="1050">
                <a:solidFill>
                  <a:schemeClr val="dk1"/>
                </a:solidFill>
                <a:latin typeface="Calibri"/>
                <a:ea typeface="Calibri"/>
                <a:cs typeface="Calibri"/>
                <a:sym typeface="Calibri"/>
              </a:rPr>
              <a:t>.  She was put on trial and found guilty of the crime of high treason (the attempt to murder a monarch). In law, execution was the only punishment that could be given – anything less would again make Elizabeth look weak.</a:t>
            </a:r>
            <a:endParaRPr/>
          </a:p>
        </p:txBody>
      </p:sp>
      <p:sp>
        <p:nvSpPr>
          <p:cNvPr id="406" name="Google Shape;406;g2cdea3c4307_0_83"/>
          <p:cNvSpPr txBox="1"/>
          <p:nvPr/>
        </p:nvSpPr>
        <p:spPr>
          <a:xfrm>
            <a:off x="115908" y="5408982"/>
            <a:ext cx="2172300" cy="13929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THE LAW</a:t>
            </a:r>
            <a:endParaRPr/>
          </a:p>
          <a:p>
            <a:pPr indent="0" lvl="0" marL="0" marR="0" rtl="0" algn="l">
              <a:spcBef>
                <a:spcPts val="0"/>
              </a:spcBef>
              <a:spcAft>
                <a:spcPts val="0"/>
              </a:spcAft>
              <a:buNone/>
            </a:pPr>
            <a:r>
              <a:rPr b="0" lang="en-GB" sz="1050">
                <a:solidFill>
                  <a:schemeClr val="dk1"/>
                </a:solidFill>
                <a:latin typeface="Calibri"/>
                <a:ea typeface="Calibri"/>
                <a:cs typeface="Calibri"/>
                <a:sym typeface="Calibri"/>
              </a:rPr>
              <a:t>In 1584, Elizabeth’s parliament persuaded her to create a law called </a:t>
            </a:r>
            <a:r>
              <a:rPr b="1" i="1" lang="en-GB" sz="1050">
                <a:solidFill>
                  <a:schemeClr val="dk1"/>
                </a:solidFill>
                <a:latin typeface="Calibri"/>
                <a:ea typeface="Calibri"/>
                <a:cs typeface="Calibri"/>
                <a:sym typeface="Calibri"/>
              </a:rPr>
              <a:t>The Act for the Preservation of the Queen’s Safety</a:t>
            </a:r>
            <a:r>
              <a:rPr b="0" lang="en-GB" sz="1050">
                <a:solidFill>
                  <a:schemeClr val="dk1"/>
                </a:solidFill>
                <a:latin typeface="Calibri"/>
                <a:ea typeface="Calibri"/>
                <a:cs typeface="Calibri"/>
                <a:sym typeface="Calibri"/>
              </a:rPr>
              <a:t>.  This made any attempt to threaten Elizabeth an act of ‘</a:t>
            </a:r>
            <a:r>
              <a:rPr b="1" lang="en-GB" sz="1050">
                <a:solidFill>
                  <a:schemeClr val="dk1"/>
                </a:solidFill>
                <a:latin typeface="Calibri"/>
                <a:ea typeface="Calibri"/>
                <a:cs typeface="Calibri"/>
                <a:sym typeface="Calibri"/>
              </a:rPr>
              <a:t>treason</a:t>
            </a:r>
            <a:r>
              <a:rPr b="0" lang="en-GB" sz="1050">
                <a:solidFill>
                  <a:schemeClr val="dk1"/>
                </a:solidFill>
                <a:latin typeface="Calibri"/>
                <a:ea typeface="Calibri"/>
                <a:cs typeface="Calibri"/>
                <a:sym typeface="Calibri"/>
              </a:rPr>
              <a:t>’ and would result in an execution for anyone found guilty.</a:t>
            </a:r>
            <a:endParaRPr sz="1050">
              <a:solidFill>
                <a:schemeClr val="dk1"/>
              </a:solidFill>
              <a:latin typeface="Calibri"/>
              <a:ea typeface="Calibri"/>
              <a:cs typeface="Calibri"/>
              <a:sym typeface="Calibri"/>
            </a:endParaRPr>
          </a:p>
        </p:txBody>
      </p:sp>
      <p:sp>
        <p:nvSpPr>
          <p:cNvPr id="407" name="Google Shape;407;g2cdea3c4307_0_83"/>
          <p:cNvSpPr txBox="1"/>
          <p:nvPr/>
        </p:nvSpPr>
        <p:spPr>
          <a:xfrm>
            <a:off x="6828659" y="5717788"/>
            <a:ext cx="28518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SPANISH LINKS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been making enemies with </a:t>
            </a:r>
            <a:r>
              <a:rPr b="1" lang="en-GB" sz="1050">
                <a:solidFill>
                  <a:schemeClr val="dk1"/>
                </a:solidFill>
                <a:latin typeface="Calibri"/>
                <a:ea typeface="Calibri"/>
                <a:cs typeface="Calibri"/>
                <a:sym typeface="Calibri"/>
              </a:rPr>
              <a:t>Philip II </a:t>
            </a:r>
            <a:r>
              <a:rPr lang="en-GB" sz="1050">
                <a:solidFill>
                  <a:schemeClr val="dk1"/>
                </a:solidFill>
                <a:latin typeface="Calibri"/>
                <a:ea typeface="Calibri"/>
                <a:cs typeface="Calibri"/>
                <a:sym typeface="Calibri"/>
              </a:rPr>
              <a:t>and it was clear that Spain were becoming more likely to </a:t>
            </a:r>
            <a:r>
              <a:rPr b="1" lang="en-GB" sz="1050">
                <a:solidFill>
                  <a:schemeClr val="dk1"/>
                </a:solidFill>
                <a:latin typeface="Calibri"/>
                <a:ea typeface="Calibri"/>
                <a:cs typeface="Calibri"/>
                <a:sym typeface="Calibri"/>
              </a:rPr>
              <a:t>invade</a:t>
            </a:r>
            <a:r>
              <a:rPr lang="en-GB" sz="1050">
                <a:solidFill>
                  <a:schemeClr val="dk1"/>
                </a:solidFill>
                <a:latin typeface="Calibri"/>
                <a:ea typeface="Calibri"/>
                <a:cs typeface="Calibri"/>
                <a:sym typeface="Calibri"/>
              </a:rPr>
              <a:t> England. Removing Mary would take away the most obvious Catholic monarch Spain could put in control after their invasion.</a:t>
            </a:r>
            <a:endParaRPr/>
          </a:p>
        </p:txBody>
      </p:sp>
      <p:sp>
        <p:nvSpPr>
          <p:cNvPr id="408" name="Google Shape;408;g2cdea3c4307_0_83"/>
          <p:cNvSpPr txBox="1"/>
          <p:nvPr/>
        </p:nvSpPr>
        <p:spPr>
          <a:xfrm>
            <a:off x="2347354" y="3492568"/>
            <a:ext cx="1892700" cy="1716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NO ALTERNATIVE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Mary, Queen of Scots was the only </a:t>
            </a:r>
            <a:r>
              <a:rPr b="1" lang="en-GB" sz="1050">
                <a:solidFill>
                  <a:schemeClr val="dk1"/>
                </a:solidFill>
                <a:latin typeface="Calibri"/>
                <a:ea typeface="Calibri"/>
                <a:cs typeface="Calibri"/>
                <a:sym typeface="Calibri"/>
              </a:rPr>
              <a:t>real legitimate alternative </a:t>
            </a:r>
            <a:r>
              <a:rPr lang="en-GB" sz="1050">
                <a:solidFill>
                  <a:schemeClr val="dk1"/>
                </a:solidFill>
                <a:latin typeface="Calibri"/>
                <a:ea typeface="Calibri"/>
                <a:cs typeface="Calibri"/>
                <a:sym typeface="Calibri"/>
              </a:rPr>
              <a:t>for the throne of England after Elizabeth.  Executing Mary would make sure she could not have chance to be a Catholic Queen.  Elizabeth would then not be under pressure to name her as the heir to the throne.</a:t>
            </a:r>
            <a:endParaRPr/>
          </a:p>
        </p:txBody>
      </p:sp>
      <p:sp>
        <p:nvSpPr>
          <p:cNvPr id="409" name="Google Shape;409;g2cdea3c4307_0_83"/>
          <p:cNvSpPr txBox="1"/>
          <p:nvPr/>
        </p:nvSpPr>
        <p:spPr>
          <a:xfrm>
            <a:off x="6828659" y="4605285"/>
            <a:ext cx="28656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MARY’S POPULARITY</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As long as Mary, Queen of Scots was alive, angry </a:t>
            </a:r>
            <a:r>
              <a:rPr b="1" lang="en-GB" sz="1050">
                <a:solidFill>
                  <a:schemeClr val="dk1"/>
                </a:solidFill>
                <a:latin typeface="Calibri"/>
                <a:ea typeface="Calibri"/>
                <a:cs typeface="Calibri"/>
                <a:sym typeface="Calibri"/>
              </a:rPr>
              <a:t>Catholics</a:t>
            </a:r>
            <a:r>
              <a:rPr lang="en-GB" sz="1050">
                <a:solidFill>
                  <a:schemeClr val="dk1"/>
                </a:solidFill>
                <a:latin typeface="Calibri"/>
                <a:ea typeface="Calibri"/>
                <a:cs typeface="Calibri"/>
                <a:sym typeface="Calibri"/>
              </a:rPr>
              <a:t> in England would be more likely to plot against Elizabeth.  Her death would stop her being a </a:t>
            </a:r>
            <a:r>
              <a:rPr b="1" lang="en-GB" sz="1050">
                <a:solidFill>
                  <a:schemeClr val="dk1"/>
                </a:solidFill>
                <a:latin typeface="Calibri"/>
                <a:ea typeface="Calibri"/>
                <a:cs typeface="Calibri"/>
                <a:sym typeface="Calibri"/>
              </a:rPr>
              <a:t>figurehead</a:t>
            </a:r>
            <a:r>
              <a:rPr lang="en-GB" sz="1050">
                <a:solidFill>
                  <a:schemeClr val="dk1"/>
                </a:solidFill>
                <a:latin typeface="Calibri"/>
                <a:ea typeface="Calibri"/>
                <a:cs typeface="Calibri"/>
                <a:sym typeface="Calibri"/>
              </a:rPr>
              <a:t> of the counter-reformation and leader for the Catholics.</a:t>
            </a:r>
            <a:endParaRPr/>
          </a:p>
        </p:txBody>
      </p:sp>
      <p:sp>
        <p:nvSpPr>
          <p:cNvPr id="410" name="Google Shape;410;g2cdea3c4307_0_83"/>
          <p:cNvSpPr txBox="1"/>
          <p:nvPr/>
        </p:nvSpPr>
        <p:spPr>
          <a:xfrm>
            <a:off x="2339276" y="1739509"/>
            <a:ext cx="1892700" cy="1716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CLEAR MESSAGE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 execution of Mary, Queen of Scots would send a </a:t>
            </a:r>
            <a:r>
              <a:rPr b="1" lang="en-GB" sz="1050">
                <a:solidFill>
                  <a:schemeClr val="dk1"/>
                </a:solidFill>
                <a:latin typeface="Calibri"/>
                <a:ea typeface="Calibri"/>
                <a:cs typeface="Calibri"/>
                <a:sym typeface="Calibri"/>
              </a:rPr>
              <a:t>powerful message </a:t>
            </a:r>
            <a:r>
              <a:rPr lang="en-GB" sz="1050">
                <a:solidFill>
                  <a:schemeClr val="dk1"/>
                </a:solidFill>
                <a:latin typeface="Calibri"/>
                <a:ea typeface="Calibri"/>
                <a:cs typeface="Calibri"/>
                <a:sym typeface="Calibri"/>
              </a:rPr>
              <a:t>to other Catholics about how they might be dealt with. With Mary dead, the threat from the Pope and other Catholics would drastically reduce and the Protestant faith would survive in England.</a:t>
            </a:r>
            <a:endParaRPr/>
          </a:p>
        </p:txBody>
      </p:sp>
      <p:sp>
        <p:nvSpPr>
          <p:cNvPr id="411" name="Google Shape;411;g2cdea3c4307_0_83"/>
          <p:cNvSpPr txBox="1"/>
          <p:nvPr/>
        </p:nvSpPr>
        <p:spPr>
          <a:xfrm>
            <a:off x="9732249" y="1749747"/>
            <a:ext cx="2406300" cy="276900"/>
          </a:xfrm>
          <a:prstGeom prst="rect">
            <a:avLst/>
          </a:prstGeom>
          <a:solidFill>
            <a:srgbClr val="B3C6E7"/>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Why was executing Mary a risk?</a:t>
            </a:r>
            <a:endParaRPr/>
          </a:p>
        </p:txBody>
      </p:sp>
      <p:sp>
        <p:nvSpPr>
          <p:cNvPr id="412" name="Google Shape;412;g2cdea3c4307_0_83"/>
          <p:cNvSpPr txBox="1"/>
          <p:nvPr/>
        </p:nvSpPr>
        <p:spPr>
          <a:xfrm>
            <a:off x="9741651" y="2066251"/>
            <a:ext cx="2406300" cy="283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execution of Mary, Queen of Scots left England </a:t>
            </a:r>
            <a:r>
              <a:rPr b="1" lang="en-GB" sz="1050">
                <a:solidFill>
                  <a:schemeClr val="dk1"/>
                </a:solidFill>
                <a:latin typeface="Calibri"/>
                <a:ea typeface="Calibri"/>
                <a:cs typeface="Calibri"/>
                <a:sym typeface="Calibri"/>
              </a:rPr>
              <a:t>without an heir </a:t>
            </a:r>
            <a:r>
              <a:rPr lang="en-GB" sz="1050">
                <a:solidFill>
                  <a:schemeClr val="dk1"/>
                </a:solidFill>
                <a:latin typeface="Calibri"/>
                <a:ea typeface="Calibri"/>
                <a:cs typeface="Calibri"/>
                <a:sym typeface="Calibri"/>
              </a:rPr>
              <a:t>as Elizabeth had no children.  This might make England more likely to be invaded.</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execution further </a:t>
            </a:r>
            <a:r>
              <a:rPr b="1" lang="en-GB" sz="1050">
                <a:solidFill>
                  <a:schemeClr val="dk1"/>
                </a:solidFill>
                <a:latin typeface="Calibri"/>
                <a:ea typeface="Calibri"/>
                <a:cs typeface="Calibri"/>
                <a:sym typeface="Calibri"/>
              </a:rPr>
              <a:t>angered Spain</a:t>
            </a:r>
            <a:r>
              <a:rPr lang="en-GB" sz="1050">
                <a:solidFill>
                  <a:schemeClr val="dk1"/>
                </a:solidFill>
                <a:latin typeface="Calibri"/>
                <a:ea typeface="Calibri"/>
                <a:cs typeface="Calibri"/>
                <a:sym typeface="Calibri"/>
              </a:rPr>
              <a:t>.  The Spanish were already angry with Elizabeth for helping the Protestants in the Netherlands.</a:t>
            </a:r>
            <a:endParaRPr/>
          </a:p>
          <a:p>
            <a:pPr indent="-182562" lvl="0" marL="182562"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Catholics </a:t>
            </a:r>
            <a:r>
              <a:rPr lang="en-GB" sz="1050">
                <a:solidFill>
                  <a:schemeClr val="dk1"/>
                </a:solidFill>
                <a:latin typeface="Calibri"/>
                <a:ea typeface="Calibri"/>
                <a:cs typeface="Calibri"/>
                <a:sym typeface="Calibri"/>
              </a:rPr>
              <a:t>in England would be more determined to support a plot against Elizabeth.</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Mary’s execution clearly showed that Elizabeth wanted to remove the Catholic faith from England.  This would make her even more of an enemy to the </a:t>
            </a:r>
            <a:r>
              <a:rPr b="1" lang="en-GB" sz="1050">
                <a:solidFill>
                  <a:schemeClr val="dk1"/>
                </a:solidFill>
                <a:latin typeface="Calibri"/>
                <a:ea typeface="Calibri"/>
                <a:cs typeface="Calibri"/>
                <a:sym typeface="Calibri"/>
              </a:rPr>
              <a:t>Pope</a:t>
            </a:r>
            <a:r>
              <a:rPr lang="en-GB" sz="1050">
                <a:solidFill>
                  <a:schemeClr val="dk1"/>
                </a:solidFill>
                <a:latin typeface="Calibri"/>
                <a:ea typeface="Calibri"/>
                <a:cs typeface="Calibri"/>
                <a:sym typeface="Calibri"/>
              </a:rPr>
              <a:t>.</a:t>
            </a:r>
            <a:endParaRPr/>
          </a:p>
        </p:txBody>
      </p:sp>
      <p:sp>
        <p:nvSpPr>
          <p:cNvPr id="413" name="Google Shape;413;g2cdea3c4307_0_83"/>
          <p:cNvSpPr txBox="1"/>
          <p:nvPr/>
        </p:nvSpPr>
        <p:spPr>
          <a:xfrm>
            <a:off x="6828659" y="1730564"/>
            <a:ext cx="2869800" cy="17163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PRESSURE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pressure to execute Mary from most of her Protestant government, Francis </a:t>
            </a:r>
            <a:r>
              <a:rPr b="1" lang="en-GB" sz="1050">
                <a:solidFill>
                  <a:schemeClr val="dk1"/>
                </a:solidFill>
                <a:latin typeface="Calibri"/>
                <a:ea typeface="Calibri"/>
                <a:cs typeface="Calibri"/>
                <a:sym typeface="Calibri"/>
              </a:rPr>
              <a:t>Walsingham</a:t>
            </a:r>
            <a:r>
              <a:rPr lang="en-GB" sz="1050">
                <a:solidFill>
                  <a:schemeClr val="dk1"/>
                </a:solidFill>
                <a:latin typeface="Calibri"/>
                <a:ea typeface="Calibri"/>
                <a:cs typeface="Calibri"/>
                <a:sym typeface="Calibri"/>
              </a:rPr>
              <a:t> and her </a:t>
            </a:r>
            <a:r>
              <a:rPr b="1" lang="en-GB" sz="1050">
                <a:solidFill>
                  <a:schemeClr val="dk1"/>
                </a:solidFill>
                <a:latin typeface="Calibri"/>
                <a:ea typeface="Calibri"/>
                <a:cs typeface="Calibri"/>
                <a:sym typeface="Calibri"/>
              </a:rPr>
              <a:t>Privy Council</a:t>
            </a:r>
            <a:r>
              <a:rPr lang="en-GB" sz="1050">
                <a:solidFill>
                  <a:schemeClr val="dk1"/>
                </a:solidFill>
                <a:latin typeface="Calibri"/>
                <a:ea typeface="Calibri"/>
                <a:cs typeface="Calibri"/>
                <a:sym typeface="Calibri"/>
              </a:rPr>
              <a:t>. Knowing how </a:t>
            </a:r>
            <a:r>
              <a:rPr b="1" lang="en-GB" sz="1050">
                <a:solidFill>
                  <a:schemeClr val="dk1"/>
                </a:solidFill>
                <a:latin typeface="Calibri"/>
                <a:ea typeface="Calibri"/>
                <a:cs typeface="Calibri"/>
                <a:sym typeface="Calibri"/>
              </a:rPr>
              <a:t>indecisive </a:t>
            </a:r>
            <a:r>
              <a:rPr lang="en-GB" sz="1050">
                <a:solidFill>
                  <a:schemeClr val="dk1"/>
                </a:solidFill>
                <a:latin typeface="Calibri"/>
                <a:ea typeface="Calibri"/>
                <a:cs typeface="Calibri"/>
                <a:sym typeface="Calibri"/>
              </a:rPr>
              <a:t>Elizabeth was with her decision making, once Elizabeth had agreed to the execution, </a:t>
            </a:r>
            <a:r>
              <a:rPr b="1" lang="en-GB" sz="1050">
                <a:solidFill>
                  <a:schemeClr val="dk1"/>
                </a:solidFill>
                <a:latin typeface="Calibri"/>
                <a:ea typeface="Calibri"/>
                <a:cs typeface="Calibri"/>
                <a:sym typeface="Calibri"/>
              </a:rPr>
              <a:t>parliament</a:t>
            </a:r>
            <a:r>
              <a:rPr lang="en-GB" sz="1050">
                <a:solidFill>
                  <a:schemeClr val="dk1"/>
                </a:solidFill>
                <a:latin typeface="Calibri"/>
                <a:ea typeface="Calibri"/>
                <a:cs typeface="Calibri"/>
                <a:sym typeface="Calibri"/>
              </a:rPr>
              <a:t> arranged the execution quickly. This gave Elizabeth no opportunity to change her mind. In this way, Elizabeth’s own government were responsible for the execution.</a:t>
            </a:r>
            <a:endParaRPr/>
          </a:p>
        </p:txBody>
      </p:sp>
      <p:sp>
        <p:nvSpPr>
          <p:cNvPr id="414" name="Google Shape;414;g2cdea3c4307_0_83"/>
          <p:cNvSpPr txBox="1"/>
          <p:nvPr/>
        </p:nvSpPr>
        <p:spPr>
          <a:xfrm>
            <a:off x="4294876" y="5717788"/>
            <a:ext cx="24642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MARY’S IMPRISONMENT</a:t>
            </a:r>
            <a:endParaRPr/>
          </a:p>
          <a:p>
            <a:pPr indent="0" lvl="0" marL="0" marR="0" rtl="0" algn="l">
              <a:spcBef>
                <a:spcPts val="0"/>
              </a:spcBef>
              <a:spcAft>
                <a:spcPts val="0"/>
              </a:spcAft>
              <a:buNone/>
            </a:pPr>
            <a:r>
              <a:rPr b="0" lang="en-GB" sz="1050">
                <a:solidFill>
                  <a:schemeClr val="dk1"/>
                </a:solidFill>
                <a:latin typeface="Calibri"/>
                <a:ea typeface="Calibri"/>
                <a:cs typeface="Calibri"/>
                <a:sym typeface="Calibri"/>
              </a:rPr>
              <a:t>Elizabeth had put Mary under </a:t>
            </a:r>
            <a:r>
              <a:rPr b="1" lang="en-GB" sz="1050">
                <a:solidFill>
                  <a:schemeClr val="dk1"/>
                </a:solidFill>
                <a:latin typeface="Calibri"/>
                <a:ea typeface="Calibri"/>
                <a:cs typeface="Calibri"/>
                <a:sym typeface="Calibri"/>
              </a:rPr>
              <a:t>house arrest </a:t>
            </a:r>
            <a:r>
              <a:rPr b="0" lang="en-GB" sz="1050">
                <a:solidFill>
                  <a:schemeClr val="dk1"/>
                </a:solidFill>
                <a:latin typeface="Calibri"/>
                <a:ea typeface="Calibri"/>
                <a:cs typeface="Calibri"/>
                <a:sym typeface="Calibri"/>
              </a:rPr>
              <a:t>in several castles in England to reduce the chances of Mary attempting a revolt.  However, she always found a way to make </a:t>
            </a:r>
            <a:r>
              <a:rPr b="1" lang="en-GB" sz="1050">
                <a:solidFill>
                  <a:schemeClr val="dk1"/>
                </a:solidFill>
                <a:latin typeface="Calibri"/>
                <a:ea typeface="Calibri"/>
                <a:cs typeface="Calibri"/>
                <a:sym typeface="Calibri"/>
              </a:rPr>
              <a:t>contact </a:t>
            </a:r>
            <a:r>
              <a:rPr b="0" lang="en-GB" sz="1050">
                <a:solidFill>
                  <a:schemeClr val="dk1"/>
                </a:solidFill>
                <a:latin typeface="Calibri"/>
                <a:ea typeface="Calibri"/>
                <a:cs typeface="Calibri"/>
                <a:sym typeface="Calibri"/>
              </a:rPr>
              <a:t>with the plotters. </a:t>
            </a:r>
            <a:endParaRPr sz="1050">
              <a:solidFill>
                <a:schemeClr val="dk1"/>
              </a:solidFill>
              <a:latin typeface="Calibri"/>
              <a:ea typeface="Calibri"/>
              <a:cs typeface="Calibri"/>
              <a:sym typeface="Calibri"/>
            </a:endParaRPr>
          </a:p>
        </p:txBody>
      </p:sp>
      <p:sp>
        <p:nvSpPr>
          <p:cNvPr id="415" name="Google Shape;415;g2cdea3c4307_0_83"/>
          <p:cNvSpPr txBox="1"/>
          <p:nvPr/>
        </p:nvSpPr>
        <p:spPr>
          <a:xfrm>
            <a:off x="2344775" y="5253237"/>
            <a:ext cx="1887300" cy="15546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PERSONALITY</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 ongoing letters between Mary and the plotters showed just how determined she was to take the throne of England. Mary also had nothing to lose after being forced out of Scotland.  Executing Mary was the only way to stop this. </a:t>
            </a:r>
            <a:endParaRPr/>
          </a:p>
        </p:txBody>
      </p:sp>
      <p:sp>
        <p:nvSpPr>
          <p:cNvPr id="416" name="Google Shape;416;g2cdea3c4307_0_83"/>
          <p:cNvSpPr txBox="1"/>
          <p:nvPr/>
        </p:nvSpPr>
        <p:spPr>
          <a:xfrm>
            <a:off x="4294877" y="4293302"/>
            <a:ext cx="2471700" cy="1392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ELIZABETH’S PARLIAMENT</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Elizabeth’s </a:t>
            </a:r>
            <a:r>
              <a:rPr b="1" lang="en-GB" sz="1050">
                <a:solidFill>
                  <a:schemeClr val="dk1"/>
                </a:solidFill>
                <a:latin typeface="Calibri"/>
                <a:ea typeface="Calibri"/>
                <a:cs typeface="Calibri"/>
                <a:sym typeface="Calibri"/>
              </a:rPr>
              <a:t>close advisors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parliament </a:t>
            </a:r>
            <a:r>
              <a:rPr lang="en-GB" sz="1050">
                <a:solidFill>
                  <a:schemeClr val="dk1"/>
                </a:solidFill>
                <a:latin typeface="Calibri"/>
                <a:ea typeface="Calibri"/>
                <a:cs typeface="Calibri"/>
                <a:sym typeface="Calibri"/>
              </a:rPr>
              <a:t>were so keen to execute Mary, that one of them </a:t>
            </a:r>
            <a:r>
              <a:rPr b="1" lang="en-GB" sz="1050">
                <a:solidFill>
                  <a:schemeClr val="dk1"/>
                </a:solidFill>
                <a:latin typeface="Calibri"/>
                <a:ea typeface="Calibri"/>
                <a:cs typeface="Calibri"/>
                <a:sym typeface="Calibri"/>
              </a:rPr>
              <a:t>wrongly informed </a:t>
            </a:r>
            <a:r>
              <a:rPr lang="en-GB" sz="1050">
                <a:solidFill>
                  <a:schemeClr val="dk1"/>
                </a:solidFill>
                <a:latin typeface="Calibri"/>
                <a:ea typeface="Calibri"/>
                <a:cs typeface="Calibri"/>
                <a:sym typeface="Calibri"/>
              </a:rPr>
              <a:t>Elizabeth that the Spanish Armada was on its way to invade England and put Mary on the throne.  This prompted Elizabeth even more to sign Mary’s death warrant.</a:t>
            </a:r>
            <a:endParaRPr/>
          </a:p>
        </p:txBody>
      </p:sp>
      <p:sp>
        <p:nvSpPr>
          <p:cNvPr id="417" name="Google Shape;417;g2cdea3c4307_0_83"/>
          <p:cNvSpPr txBox="1"/>
          <p:nvPr/>
        </p:nvSpPr>
        <p:spPr>
          <a:xfrm>
            <a:off x="4294066" y="1737737"/>
            <a:ext cx="2472600" cy="2524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FRANCIS WALSINGHAM</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In 1586, </a:t>
            </a:r>
            <a:r>
              <a:rPr b="1" lang="en-GB" sz="1050">
                <a:solidFill>
                  <a:schemeClr val="dk1"/>
                </a:solidFill>
                <a:latin typeface="Calibri"/>
                <a:ea typeface="Calibri"/>
                <a:cs typeface="Calibri"/>
                <a:sym typeface="Calibri"/>
              </a:rPr>
              <a:t>Francis Walsingham </a:t>
            </a:r>
            <a:r>
              <a:rPr lang="en-GB" sz="1050">
                <a:solidFill>
                  <a:schemeClr val="dk1"/>
                </a:solidFill>
                <a:latin typeface="Calibri"/>
                <a:ea typeface="Calibri"/>
                <a:cs typeface="Calibri"/>
                <a:sym typeface="Calibri"/>
              </a:rPr>
              <a:t>discovered the letters which had been written between Mary and Babington.  In the letters it was clear that Mary had agreed to sending six men to execute Elizabeth. Now, Walsingham had written evidence against Mary to use in a trial. </a:t>
            </a:r>
            <a:r>
              <a:rPr b="1" lang="en-GB" sz="1050">
                <a:solidFill>
                  <a:schemeClr val="dk1"/>
                </a:solidFill>
                <a:latin typeface="Calibri"/>
                <a:ea typeface="Calibri"/>
                <a:cs typeface="Calibri"/>
                <a:sym typeface="Calibri"/>
              </a:rPr>
              <a:t>Walsingham </a:t>
            </a:r>
            <a:r>
              <a:rPr lang="en-GB" sz="1050">
                <a:solidFill>
                  <a:schemeClr val="dk1"/>
                </a:solidFill>
                <a:latin typeface="Calibri"/>
                <a:ea typeface="Calibri"/>
                <a:cs typeface="Calibri"/>
                <a:sym typeface="Calibri"/>
              </a:rPr>
              <a:t>used his skills to </a:t>
            </a:r>
            <a:r>
              <a:rPr b="1" lang="en-GB" sz="1050">
                <a:solidFill>
                  <a:schemeClr val="dk1"/>
                </a:solidFill>
                <a:latin typeface="Calibri"/>
                <a:ea typeface="Calibri"/>
                <a:cs typeface="Calibri"/>
                <a:sym typeface="Calibri"/>
              </a:rPr>
              <a:t>de-code the ciphers </a:t>
            </a:r>
            <a:r>
              <a:rPr lang="en-GB" sz="1050">
                <a:solidFill>
                  <a:schemeClr val="dk1"/>
                </a:solidFill>
                <a:latin typeface="Calibri"/>
                <a:ea typeface="Calibri"/>
                <a:cs typeface="Calibri"/>
                <a:sym typeface="Calibri"/>
              </a:rPr>
              <a:t>in the letters sent between Mary and the plotters involved in the Throckmorton and Babington plots.  It was this </a:t>
            </a:r>
            <a:r>
              <a:rPr b="1" lang="en-GB" sz="1050">
                <a:solidFill>
                  <a:schemeClr val="dk1"/>
                </a:solidFill>
                <a:latin typeface="Calibri"/>
                <a:ea typeface="Calibri"/>
                <a:cs typeface="Calibri"/>
                <a:sym typeface="Calibri"/>
              </a:rPr>
              <a:t>evidence</a:t>
            </a:r>
            <a:r>
              <a:rPr lang="en-GB" sz="1050">
                <a:solidFill>
                  <a:schemeClr val="dk1"/>
                </a:solidFill>
                <a:latin typeface="Calibri"/>
                <a:ea typeface="Calibri"/>
                <a:cs typeface="Calibri"/>
                <a:sym typeface="Calibri"/>
              </a:rPr>
              <a:t> that uncovered the plots and was then used against Mary to accuse her of treason during her trial.</a:t>
            </a:r>
            <a:endParaRPr/>
          </a:p>
        </p:txBody>
      </p:sp>
      <p:sp>
        <p:nvSpPr>
          <p:cNvPr id="418" name="Google Shape;418;g2cdea3c4307_0_83"/>
          <p:cNvSpPr txBox="1"/>
          <p:nvPr/>
        </p:nvSpPr>
        <p:spPr>
          <a:xfrm>
            <a:off x="6828660" y="3495735"/>
            <a:ext cx="2869800" cy="1069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REASON: ELIZABETH’S PERSONALITY</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had been sympathetic towards Mary for a long time and hesitated to have her executed.  After the Babington Plot Elizabeth’s </a:t>
            </a:r>
            <a:r>
              <a:rPr b="1" lang="en-GB" sz="1050">
                <a:solidFill>
                  <a:schemeClr val="dk1"/>
                </a:solidFill>
                <a:latin typeface="Calibri"/>
                <a:ea typeface="Calibri"/>
                <a:cs typeface="Calibri"/>
                <a:sym typeface="Calibri"/>
              </a:rPr>
              <a:t>sympathy</a:t>
            </a:r>
            <a:r>
              <a:rPr lang="en-GB" sz="1050">
                <a:solidFill>
                  <a:schemeClr val="dk1"/>
                </a:solidFill>
                <a:latin typeface="Calibri"/>
                <a:ea typeface="Calibri"/>
                <a:cs typeface="Calibri"/>
                <a:sym typeface="Calibri"/>
              </a:rPr>
              <a:t> ran out when Walsingham was able to show her clear evidence against Mary.</a:t>
            </a:r>
            <a:endParaRPr/>
          </a:p>
        </p:txBody>
      </p:sp>
      <p:pic>
        <p:nvPicPr>
          <p:cNvPr descr="Executioner" id="419" name="Google Shape;419;g2cdea3c4307_0_83"/>
          <p:cNvPicPr preferRelativeResize="0"/>
          <p:nvPr/>
        </p:nvPicPr>
        <p:blipFill rotWithShape="1">
          <a:blip r:embed="rId3">
            <a:alphaModFix/>
          </a:blip>
          <a:srcRect b="9953" l="0" r="0" t="8996"/>
          <a:stretch/>
        </p:blipFill>
        <p:spPr>
          <a:xfrm flipH="1">
            <a:off x="9939129" y="211824"/>
            <a:ext cx="2037627" cy="1498418"/>
          </a:xfrm>
          <a:prstGeom prst="rect">
            <a:avLst/>
          </a:prstGeom>
          <a:noFill/>
          <a:ln>
            <a:noFill/>
          </a:ln>
        </p:spPr>
      </p:pic>
      <p:pic>
        <p:nvPicPr>
          <p:cNvPr descr="Pope" id="420" name="Google Shape;420;g2cdea3c4307_0_83"/>
          <p:cNvPicPr preferRelativeResize="0"/>
          <p:nvPr/>
        </p:nvPicPr>
        <p:blipFill rotWithShape="1">
          <a:blip r:embed="rId4">
            <a:alphaModFix/>
          </a:blip>
          <a:srcRect b="3984" l="48915" r="-458" t="0"/>
          <a:stretch/>
        </p:blipFill>
        <p:spPr>
          <a:xfrm>
            <a:off x="10674626" y="4695190"/>
            <a:ext cx="1517374" cy="2092122"/>
          </a:xfrm>
          <a:prstGeom prst="rect">
            <a:avLst/>
          </a:prstGeom>
          <a:noFill/>
          <a:ln>
            <a:noFill/>
          </a:ln>
        </p:spPr>
      </p:pic>
      <p:sp>
        <p:nvSpPr>
          <p:cNvPr id="421" name="Google Shape;421;g2cdea3c4307_0_83"/>
          <p:cNvSpPr/>
          <p:nvPr/>
        </p:nvSpPr>
        <p:spPr>
          <a:xfrm>
            <a:off x="9741651" y="5408982"/>
            <a:ext cx="1133311" cy="1069524"/>
          </a:xfrm>
          <a:custGeom>
            <a:rect b="b" l="l" r="r" t="t"/>
            <a:pathLst>
              <a:path extrusionOk="0" fill="none" h="1069524" w="1133311">
                <a:moveTo>
                  <a:pt x="0" y="178258"/>
                </a:moveTo>
                <a:cubicBezTo>
                  <a:pt x="9581" y="73643"/>
                  <a:pt x="81246" y="2382"/>
                  <a:pt x="178258" y="0"/>
                </a:cubicBezTo>
                <a:cubicBezTo>
                  <a:pt x="408598" y="-14211"/>
                  <a:pt x="589430" y="25623"/>
                  <a:pt x="661098" y="0"/>
                </a:cubicBezTo>
                <a:lnTo>
                  <a:pt x="661098" y="0"/>
                </a:lnTo>
                <a:cubicBezTo>
                  <a:pt x="692305" y="17707"/>
                  <a:pt x="847662" y="1237"/>
                  <a:pt x="944426" y="0"/>
                </a:cubicBezTo>
                <a:cubicBezTo>
                  <a:pt x="946455" y="-535"/>
                  <a:pt x="952483" y="43"/>
                  <a:pt x="955053" y="0"/>
                </a:cubicBezTo>
                <a:cubicBezTo>
                  <a:pt x="1054145" y="-9853"/>
                  <a:pt x="1131550" y="74279"/>
                  <a:pt x="1133311" y="178258"/>
                </a:cubicBezTo>
                <a:lnTo>
                  <a:pt x="1133311" y="178254"/>
                </a:lnTo>
                <a:cubicBezTo>
                  <a:pt x="1222559" y="247504"/>
                  <a:pt x="1300852" y="374278"/>
                  <a:pt x="1443736" y="527350"/>
                </a:cubicBezTo>
                <a:cubicBezTo>
                  <a:pt x="1323743" y="498875"/>
                  <a:pt x="1188089" y="486407"/>
                  <a:pt x="1133311" y="445635"/>
                </a:cubicBezTo>
                <a:cubicBezTo>
                  <a:pt x="1119390" y="522695"/>
                  <a:pt x="1105340" y="841184"/>
                  <a:pt x="1133311" y="891266"/>
                </a:cubicBezTo>
                <a:cubicBezTo>
                  <a:pt x="1122118" y="1003091"/>
                  <a:pt x="1060438" y="1067614"/>
                  <a:pt x="955053" y="1069524"/>
                </a:cubicBezTo>
                <a:cubicBezTo>
                  <a:pt x="951742" y="1069730"/>
                  <a:pt x="949555" y="1069256"/>
                  <a:pt x="944426" y="1069524"/>
                </a:cubicBezTo>
                <a:cubicBezTo>
                  <a:pt x="890273" y="1048170"/>
                  <a:pt x="772481" y="1079137"/>
                  <a:pt x="661098" y="1069524"/>
                </a:cubicBezTo>
                <a:lnTo>
                  <a:pt x="661098" y="1069524"/>
                </a:lnTo>
                <a:cubicBezTo>
                  <a:pt x="526694" y="1029920"/>
                  <a:pt x="345355" y="1084812"/>
                  <a:pt x="178258" y="1069524"/>
                </a:cubicBezTo>
                <a:cubicBezTo>
                  <a:pt x="77714" y="1077400"/>
                  <a:pt x="1408" y="986302"/>
                  <a:pt x="0" y="891266"/>
                </a:cubicBezTo>
                <a:cubicBezTo>
                  <a:pt x="31561" y="669850"/>
                  <a:pt x="24391" y="664003"/>
                  <a:pt x="0" y="445635"/>
                </a:cubicBezTo>
                <a:cubicBezTo>
                  <a:pt x="-21087" y="345982"/>
                  <a:pt x="11786" y="254029"/>
                  <a:pt x="0" y="178254"/>
                </a:cubicBezTo>
                <a:lnTo>
                  <a:pt x="0" y="178254"/>
                </a:lnTo>
                <a:lnTo>
                  <a:pt x="0" y="178258"/>
                </a:lnTo>
                <a:close/>
              </a:path>
              <a:path extrusionOk="0" h="1069524" w="1133311">
                <a:moveTo>
                  <a:pt x="0" y="178258"/>
                </a:moveTo>
                <a:cubicBezTo>
                  <a:pt x="-3308" y="78253"/>
                  <a:pt x="78140" y="2114"/>
                  <a:pt x="178258" y="0"/>
                </a:cubicBezTo>
                <a:cubicBezTo>
                  <a:pt x="289093" y="-21824"/>
                  <a:pt x="566057" y="-18027"/>
                  <a:pt x="661098" y="0"/>
                </a:cubicBezTo>
                <a:lnTo>
                  <a:pt x="661098" y="0"/>
                </a:lnTo>
                <a:cubicBezTo>
                  <a:pt x="801068" y="-12153"/>
                  <a:pt x="894072" y="-1858"/>
                  <a:pt x="944426" y="0"/>
                </a:cubicBezTo>
                <a:cubicBezTo>
                  <a:pt x="945767" y="-592"/>
                  <a:pt x="950909" y="123"/>
                  <a:pt x="955053" y="0"/>
                </a:cubicBezTo>
                <a:cubicBezTo>
                  <a:pt x="1059755" y="49"/>
                  <a:pt x="1127414" y="77518"/>
                  <a:pt x="1133311" y="178258"/>
                </a:cubicBezTo>
                <a:lnTo>
                  <a:pt x="1133311" y="178254"/>
                </a:lnTo>
                <a:cubicBezTo>
                  <a:pt x="1165417" y="257940"/>
                  <a:pt x="1437356" y="460652"/>
                  <a:pt x="1443736" y="527350"/>
                </a:cubicBezTo>
                <a:cubicBezTo>
                  <a:pt x="1352594" y="476539"/>
                  <a:pt x="1171507" y="459778"/>
                  <a:pt x="1133311" y="445635"/>
                </a:cubicBezTo>
                <a:cubicBezTo>
                  <a:pt x="1142647" y="614283"/>
                  <a:pt x="1117546" y="781501"/>
                  <a:pt x="1133311" y="891266"/>
                </a:cubicBezTo>
                <a:cubicBezTo>
                  <a:pt x="1133892" y="997043"/>
                  <a:pt x="1050019" y="1071526"/>
                  <a:pt x="955053" y="1069524"/>
                </a:cubicBezTo>
                <a:cubicBezTo>
                  <a:pt x="953481" y="1070400"/>
                  <a:pt x="949429" y="1069967"/>
                  <a:pt x="944426" y="1069524"/>
                </a:cubicBezTo>
                <a:cubicBezTo>
                  <a:pt x="807038" y="1073834"/>
                  <a:pt x="759408" y="1066470"/>
                  <a:pt x="661098" y="1069524"/>
                </a:cubicBezTo>
                <a:lnTo>
                  <a:pt x="661098" y="1069524"/>
                </a:lnTo>
                <a:cubicBezTo>
                  <a:pt x="428446" y="1077245"/>
                  <a:pt x="387648" y="1078125"/>
                  <a:pt x="178258" y="1069524"/>
                </a:cubicBezTo>
                <a:cubicBezTo>
                  <a:pt x="67798" y="1075412"/>
                  <a:pt x="-4698" y="981599"/>
                  <a:pt x="0" y="891266"/>
                </a:cubicBezTo>
                <a:cubicBezTo>
                  <a:pt x="34001" y="822838"/>
                  <a:pt x="5417" y="583144"/>
                  <a:pt x="0" y="445635"/>
                </a:cubicBezTo>
                <a:cubicBezTo>
                  <a:pt x="14251" y="357405"/>
                  <a:pt x="4612" y="219231"/>
                  <a:pt x="0" y="178254"/>
                </a:cubicBezTo>
                <a:lnTo>
                  <a:pt x="0" y="178254"/>
                </a:lnTo>
                <a:lnTo>
                  <a:pt x="0" y="178258"/>
                </a:lnTo>
                <a:close/>
              </a:path>
            </a:pathLst>
          </a:cu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Comic Sans MS"/>
                <a:ea typeface="Comic Sans MS"/>
                <a:cs typeface="Comic Sans MS"/>
                <a:sym typeface="Comic Sans MS"/>
              </a:rPr>
              <a:t>This has really annoyed me 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2cdea3c4307_0_106"/>
          <p:cNvSpPr txBox="1"/>
          <p:nvPr/>
        </p:nvSpPr>
        <p:spPr>
          <a:xfrm>
            <a:off x="64468" y="54844"/>
            <a:ext cx="9460500" cy="3387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LESSON 14:</a:t>
            </a:r>
            <a:r>
              <a:rPr lang="en-GB" sz="1600">
                <a:solidFill>
                  <a:schemeClr val="dk1"/>
                </a:solidFill>
                <a:latin typeface="Calibri"/>
                <a:ea typeface="Calibri"/>
                <a:cs typeface="Calibri"/>
                <a:sym typeface="Calibri"/>
              </a:rPr>
              <a:t> The tension between England and Spain  - The events in the Netherlands</a:t>
            </a:r>
            <a:endParaRPr/>
          </a:p>
        </p:txBody>
      </p:sp>
      <p:sp>
        <p:nvSpPr>
          <p:cNvPr id="427" name="Google Shape;427;g2cdea3c4307_0_106"/>
          <p:cNvSpPr txBox="1"/>
          <p:nvPr/>
        </p:nvSpPr>
        <p:spPr>
          <a:xfrm>
            <a:off x="3112470" y="1518892"/>
            <a:ext cx="6412500" cy="577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continued to indirectly and unofficially help the Protestants in the Netherlands by sending them money. She could not afford to send a full English army to the Netherlands and she did not want to risk a full on war with the Spanish at this time.  Most of the time, she tried to indirectly help the Protestants against the Catholic Spanish.</a:t>
            </a:r>
            <a:endParaRPr/>
          </a:p>
        </p:txBody>
      </p:sp>
      <p:sp>
        <p:nvSpPr>
          <p:cNvPr id="428" name="Google Shape;428;g2cdea3c4307_0_106"/>
          <p:cNvSpPr txBox="1"/>
          <p:nvPr/>
        </p:nvSpPr>
        <p:spPr>
          <a:xfrm>
            <a:off x="64468" y="1734335"/>
            <a:ext cx="2983500" cy="5102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We know that in </a:t>
            </a:r>
            <a:r>
              <a:rPr b="1" lang="en-GB" sz="1050">
                <a:solidFill>
                  <a:srgbClr val="0070C0"/>
                </a:solidFill>
                <a:latin typeface="Calibri"/>
                <a:ea typeface="Calibri"/>
                <a:cs typeface="Calibri"/>
                <a:sym typeface="Calibri"/>
              </a:rPr>
              <a:t>1560</a:t>
            </a:r>
            <a:r>
              <a:rPr lang="en-GB" sz="1050">
                <a:solidFill>
                  <a:schemeClr val="dk1"/>
                </a:solidFill>
                <a:latin typeface="Calibri"/>
                <a:ea typeface="Calibri"/>
                <a:cs typeface="Calibri"/>
                <a:sym typeface="Calibri"/>
              </a:rPr>
              <a:t>, Spain had brought in the idea of the </a:t>
            </a:r>
            <a:r>
              <a:rPr b="1" lang="en-GB" sz="1050">
                <a:solidFill>
                  <a:srgbClr val="C00000"/>
                </a:solidFill>
                <a:latin typeface="Calibri"/>
                <a:ea typeface="Calibri"/>
                <a:cs typeface="Calibri"/>
                <a:sym typeface="Calibri"/>
              </a:rPr>
              <a:t>Spanish Inquisition </a:t>
            </a:r>
            <a:r>
              <a:rPr lang="en-GB" sz="1050">
                <a:solidFill>
                  <a:schemeClr val="dk1"/>
                </a:solidFill>
                <a:latin typeface="Calibri"/>
                <a:ea typeface="Calibri"/>
                <a:cs typeface="Calibri"/>
                <a:sym typeface="Calibri"/>
              </a:rPr>
              <a:t>to the Netherlands.  The Spanish Inquisition was a religious group who set about finding anyone who was not Catholic and then arresting, torturing or burning them alive.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We know that by </a:t>
            </a:r>
            <a:r>
              <a:rPr b="1" lang="en-GB" sz="1050">
                <a:solidFill>
                  <a:srgbClr val="0070C0"/>
                </a:solidFill>
                <a:latin typeface="Calibri"/>
                <a:ea typeface="Calibri"/>
                <a:cs typeface="Calibri"/>
                <a:sym typeface="Calibri"/>
              </a:rPr>
              <a:t>1566</a:t>
            </a:r>
            <a:r>
              <a:rPr lang="en-GB" sz="1050">
                <a:solidFill>
                  <a:schemeClr val="dk1"/>
                </a:solidFill>
                <a:latin typeface="Calibri"/>
                <a:ea typeface="Calibri"/>
                <a:cs typeface="Calibri"/>
                <a:sym typeface="Calibri"/>
              </a:rPr>
              <a:t> and in response to the Spanish Inquisition, there was a ‘</a:t>
            </a:r>
            <a:r>
              <a:rPr b="1" lang="en-GB" sz="1050">
                <a:solidFill>
                  <a:srgbClr val="C00000"/>
                </a:solidFill>
                <a:latin typeface="Calibri"/>
                <a:ea typeface="Calibri"/>
                <a:cs typeface="Calibri"/>
                <a:sym typeface="Calibri"/>
              </a:rPr>
              <a:t>Dutch Revolt</a:t>
            </a:r>
            <a:r>
              <a:rPr lang="en-GB" sz="1050">
                <a:solidFill>
                  <a:schemeClr val="dk1"/>
                </a:solidFill>
                <a:latin typeface="Calibri"/>
                <a:ea typeface="Calibri"/>
                <a:cs typeface="Calibri"/>
                <a:sym typeface="Calibri"/>
              </a:rPr>
              <a:t>’ against the Spanish.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We know that by </a:t>
            </a:r>
            <a:r>
              <a:rPr b="1" lang="en-GB" sz="1050">
                <a:solidFill>
                  <a:srgbClr val="0070C0"/>
                </a:solidFill>
                <a:latin typeface="Calibri"/>
                <a:ea typeface="Calibri"/>
                <a:cs typeface="Calibri"/>
                <a:sym typeface="Calibri"/>
              </a:rPr>
              <a:t>1567</a:t>
            </a:r>
            <a:r>
              <a:rPr lang="en-GB" sz="1050">
                <a:solidFill>
                  <a:schemeClr val="dk1"/>
                </a:solidFill>
                <a:latin typeface="Calibri"/>
                <a:ea typeface="Calibri"/>
                <a:cs typeface="Calibri"/>
                <a:sym typeface="Calibri"/>
              </a:rPr>
              <a:t>, to stop the Dutch Revolt, King Philip II of Spain sent over the strict Catholic Duke of Alba with 10,000 men to stop the Revolt.  The Dutch Revolt had been defeated by 1568.</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rgbClr val="0070C0"/>
                </a:solidFill>
                <a:latin typeface="Calibri"/>
                <a:ea typeface="Calibri"/>
                <a:cs typeface="Calibri"/>
                <a:sym typeface="Calibri"/>
              </a:rPr>
              <a:t>1568</a:t>
            </a:r>
            <a:r>
              <a:rPr lang="en-GB" sz="1050">
                <a:solidFill>
                  <a:schemeClr val="dk1"/>
                </a:solidFill>
                <a:latin typeface="Calibri"/>
                <a:ea typeface="Calibri"/>
                <a:cs typeface="Calibri"/>
                <a:sym typeface="Calibri"/>
              </a:rPr>
              <a:t>, The </a:t>
            </a:r>
            <a:r>
              <a:rPr b="1" lang="en-GB" sz="1050">
                <a:solidFill>
                  <a:srgbClr val="C00000"/>
                </a:solidFill>
                <a:latin typeface="Calibri"/>
                <a:ea typeface="Calibri"/>
                <a:cs typeface="Calibri"/>
                <a:sym typeface="Calibri"/>
              </a:rPr>
              <a:t>Duke of Alba </a:t>
            </a:r>
            <a:r>
              <a:rPr lang="en-GB" sz="1050">
                <a:solidFill>
                  <a:schemeClr val="dk1"/>
                </a:solidFill>
                <a:latin typeface="Calibri"/>
                <a:ea typeface="Calibri"/>
                <a:cs typeface="Calibri"/>
                <a:sym typeface="Calibri"/>
              </a:rPr>
              <a:t>set up another organisation nicknamed the ‘</a:t>
            </a:r>
            <a:r>
              <a:rPr b="1" lang="en-GB" sz="1050">
                <a:solidFill>
                  <a:srgbClr val="C00000"/>
                </a:solidFill>
                <a:latin typeface="Calibri"/>
                <a:ea typeface="Calibri"/>
                <a:cs typeface="Calibri"/>
                <a:sym typeface="Calibri"/>
              </a:rPr>
              <a:t>Council of Blood</a:t>
            </a:r>
            <a:r>
              <a:rPr lang="en-GB" sz="1050">
                <a:solidFill>
                  <a:schemeClr val="dk1"/>
                </a:solidFill>
                <a:latin typeface="Calibri"/>
                <a:ea typeface="Calibri"/>
                <a:cs typeface="Calibri"/>
                <a:sym typeface="Calibri"/>
              </a:rPr>
              <a:t>’ which made sure that people were fully obedient to the Catholic faith.  This put thousands of Protestants to death and many to flee to England.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One group who decided to flee to England were called the </a:t>
            </a:r>
            <a:r>
              <a:rPr b="1" lang="en-GB" sz="1050">
                <a:solidFill>
                  <a:srgbClr val="C00000"/>
                </a:solidFill>
                <a:latin typeface="Calibri"/>
                <a:ea typeface="Calibri"/>
                <a:cs typeface="Calibri"/>
                <a:sym typeface="Calibri"/>
              </a:rPr>
              <a:t>Sea Beggars</a:t>
            </a:r>
            <a:r>
              <a:rPr lang="en-GB" sz="1050">
                <a:solidFill>
                  <a:schemeClr val="dk1"/>
                </a:solidFill>
                <a:latin typeface="Calibri"/>
                <a:ea typeface="Calibri"/>
                <a:cs typeface="Calibri"/>
                <a:sym typeface="Calibri"/>
              </a:rPr>
              <a:t>.  Elizabeth promised to keep them safe in England.  This made it clear that Elizabeth was taking sides with the Protestants.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Also in </a:t>
            </a:r>
            <a:r>
              <a:rPr b="1" lang="en-GB" sz="1050">
                <a:solidFill>
                  <a:srgbClr val="0070C0"/>
                </a:solidFill>
                <a:latin typeface="Calibri"/>
                <a:ea typeface="Calibri"/>
                <a:cs typeface="Calibri"/>
                <a:sym typeface="Calibri"/>
              </a:rPr>
              <a:t>1568</a:t>
            </a:r>
            <a:r>
              <a:rPr lang="en-GB" sz="1050">
                <a:solidFill>
                  <a:schemeClr val="dk1"/>
                </a:solidFill>
                <a:latin typeface="Calibri"/>
                <a:ea typeface="Calibri"/>
                <a:cs typeface="Calibri"/>
                <a:sym typeface="Calibri"/>
              </a:rPr>
              <a:t>, a large sum of money called the Genoese Loan was on its way from Italy to the Netherlands to help pay for the Spanish soldiers there.  However, while the Italian ships stayed on English shores, Elizabeth ordered her men to take the </a:t>
            </a:r>
            <a:r>
              <a:rPr b="1" lang="en-GB" sz="1050">
                <a:solidFill>
                  <a:srgbClr val="C00000"/>
                </a:solidFill>
                <a:latin typeface="Calibri"/>
                <a:ea typeface="Calibri"/>
                <a:cs typeface="Calibri"/>
                <a:sym typeface="Calibri"/>
              </a:rPr>
              <a:t>Genoese Loan </a:t>
            </a:r>
            <a:r>
              <a:rPr lang="en-GB" sz="1050">
                <a:solidFill>
                  <a:schemeClr val="dk1"/>
                </a:solidFill>
                <a:latin typeface="Calibri"/>
                <a:ea typeface="Calibri"/>
                <a:cs typeface="Calibri"/>
                <a:sym typeface="Calibri"/>
              </a:rPr>
              <a:t>from Spanish ships.  </a:t>
            </a:r>
            <a:endParaRPr/>
          </a:p>
        </p:txBody>
      </p:sp>
      <p:sp>
        <p:nvSpPr>
          <p:cNvPr id="429" name="Google Shape;429;g2cdea3c4307_0_106"/>
          <p:cNvSpPr txBox="1"/>
          <p:nvPr/>
        </p:nvSpPr>
        <p:spPr>
          <a:xfrm>
            <a:off x="57182" y="417536"/>
            <a:ext cx="9467700" cy="738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We should already know that the Spanish had taken control of the Netherlands before Elizabeth became Queen of England.  It’s also worth remembering how close the Netherlands was (and is) to Protestant England. As the Netherlands was now controlled by Spain, it meant it was also Catholic.  However, there were still many people from the Netherlands who were Protestant and Elizabeth offered to ‘indirectly’ help these Protestants fight against the Spanish. At no point however, did Elizabeth officially send an English army into the Netherlands to fight against the Spanish as she wanted to avoid a war as much as possible.</a:t>
            </a:r>
            <a:endParaRPr/>
          </a:p>
        </p:txBody>
      </p:sp>
      <p:sp>
        <p:nvSpPr>
          <p:cNvPr id="430" name="Google Shape;430;g2cdea3c4307_0_106"/>
          <p:cNvSpPr/>
          <p:nvPr/>
        </p:nvSpPr>
        <p:spPr>
          <a:xfrm>
            <a:off x="64469" y="1211115"/>
            <a:ext cx="2983531" cy="523220"/>
          </a:xfrm>
          <a:custGeom>
            <a:rect b="b" l="l" r="r" t="t"/>
            <a:pathLst>
              <a:path extrusionOk="0" fill="none" h="523220" w="2983531">
                <a:moveTo>
                  <a:pt x="0" y="0"/>
                </a:moveTo>
                <a:cubicBezTo>
                  <a:pt x="298548" y="-11669"/>
                  <a:pt x="522185" y="1141"/>
                  <a:pt x="656377" y="0"/>
                </a:cubicBezTo>
                <a:cubicBezTo>
                  <a:pt x="790569" y="-1141"/>
                  <a:pt x="1023284" y="17456"/>
                  <a:pt x="1223248" y="0"/>
                </a:cubicBezTo>
                <a:cubicBezTo>
                  <a:pt x="1423212" y="-17456"/>
                  <a:pt x="1616844" y="-1926"/>
                  <a:pt x="1879625" y="0"/>
                </a:cubicBezTo>
                <a:cubicBezTo>
                  <a:pt x="2142406" y="1926"/>
                  <a:pt x="2495705" y="38592"/>
                  <a:pt x="2983531" y="0"/>
                </a:cubicBezTo>
                <a:cubicBezTo>
                  <a:pt x="2977229" y="196865"/>
                  <a:pt x="2993726" y="376010"/>
                  <a:pt x="2983531" y="523220"/>
                </a:cubicBezTo>
                <a:cubicBezTo>
                  <a:pt x="2795602" y="531427"/>
                  <a:pt x="2682129" y="519639"/>
                  <a:pt x="2476331" y="523220"/>
                </a:cubicBezTo>
                <a:cubicBezTo>
                  <a:pt x="2270533" y="526801"/>
                  <a:pt x="2139611" y="498927"/>
                  <a:pt x="1939295" y="523220"/>
                </a:cubicBezTo>
                <a:cubicBezTo>
                  <a:pt x="1738979" y="547513"/>
                  <a:pt x="1520759" y="492949"/>
                  <a:pt x="1312754" y="523220"/>
                </a:cubicBezTo>
                <a:cubicBezTo>
                  <a:pt x="1104749" y="553491"/>
                  <a:pt x="1053278" y="511431"/>
                  <a:pt x="805553" y="523220"/>
                </a:cubicBezTo>
                <a:cubicBezTo>
                  <a:pt x="557828" y="535009"/>
                  <a:pt x="274260" y="561099"/>
                  <a:pt x="0" y="523220"/>
                </a:cubicBezTo>
                <a:cubicBezTo>
                  <a:pt x="22550" y="264142"/>
                  <a:pt x="12545" y="127649"/>
                  <a:pt x="0" y="0"/>
                </a:cubicBezTo>
                <a:close/>
              </a:path>
              <a:path extrusionOk="0" h="523220" w="2983531">
                <a:moveTo>
                  <a:pt x="0" y="0"/>
                </a:moveTo>
                <a:cubicBezTo>
                  <a:pt x="162575" y="-19143"/>
                  <a:pt x="308216" y="16961"/>
                  <a:pt x="537036" y="0"/>
                </a:cubicBezTo>
                <a:cubicBezTo>
                  <a:pt x="765856" y="-16961"/>
                  <a:pt x="1000286" y="-3483"/>
                  <a:pt x="1133742" y="0"/>
                </a:cubicBezTo>
                <a:cubicBezTo>
                  <a:pt x="1267198" y="3483"/>
                  <a:pt x="1548151" y="2330"/>
                  <a:pt x="1670777" y="0"/>
                </a:cubicBezTo>
                <a:cubicBezTo>
                  <a:pt x="1793403" y="-2330"/>
                  <a:pt x="2134584" y="-27855"/>
                  <a:pt x="2327154" y="0"/>
                </a:cubicBezTo>
                <a:cubicBezTo>
                  <a:pt x="2519724" y="27855"/>
                  <a:pt x="2763288" y="-18753"/>
                  <a:pt x="2983531" y="0"/>
                </a:cubicBezTo>
                <a:cubicBezTo>
                  <a:pt x="2958398" y="215641"/>
                  <a:pt x="3008563" y="321270"/>
                  <a:pt x="2983531" y="523220"/>
                </a:cubicBezTo>
                <a:cubicBezTo>
                  <a:pt x="2840730" y="509960"/>
                  <a:pt x="2699941" y="541579"/>
                  <a:pt x="2446495" y="523220"/>
                </a:cubicBezTo>
                <a:cubicBezTo>
                  <a:pt x="2193049" y="504861"/>
                  <a:pt x="2045057" y="498296"/>
                  <a:pt x="1790119" y="523220"/>
                </a:cubicBezTo>
                <a:cubicBezTo>
                  <a:pt x="1535181" y="548144"/>
                  <a:pt x="1290082" y="532863"/>
                  <a:pt x="1133742" y="523220"/>
                </a:cubicBezTo>
                <a:cubicBezTo>
                  <a:pt x="977402" y="513577"/>
                  <a:pt x="861012" y="542944"/>
                  <a:pt x="626542" y="523220"/>
                </a:cubicBezTo>
                <a:cubicBezTo>
                  <a:pt x="392072" y="503496"/>
                  <a:pt x="238698" y="553675"/>
                  <a:pt x="0" y="523220"/>
                </a:cubicBezTo>
                <a:cubicBezTo>
                  <a:pt x="7255" y="317167"/>
                  <a:pt x="-289" y="108279"/>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Events in the Netherlands 1558 - 1570</a:t>
            </a:r>
            <a:endParaRPr/>
          </a:p>
        </p:txBody>
      </p:sp>
      <p:sp>
        <p:nvSpPr>
          <p:cNvPr id="431" name="Google Shape;431;g2cdea3c4307_0_106"/>
          <p:cNvSpPr/>
          <p:nvPr/>
        </p:nvSpPr>
        <p:spPr>
          <a:xfrm>
            <a:off x="3112469" y="1211115"/>
            <a:ext cx="6412530" cy="307777"/>
          </a:xfrm>
          <a:custGeom>
            <a:rect b="b" l="l" r="r" t="t"/>
            <a:pathLst>
              <a:path extrusionOk="0" fill="none" h="307777" w="6412530">
                <a:moveTo>
                  <a:pt x="0" y="0"/>
                </a:moveTo>
                <a:cubicBezTo>
                  <a:pt x="208796" y="-852"/>
                  <a:pt x="301160" y="18818"/>
                  <a:pt x="448877" y="0"/>
                </a:cubicBezTo>
                <a:cubicBezTo>
                  <a:pt x="596594" y="-18818"/>
                  <a:pt x="771123" y="-14213"/>
                  <a:pt x="961880" y="0"/>
                </a:cubicBezTo>
                <a:cubicBezTo>
                  <a:pt x="1152637" y="14213"/>
                  <a:pt x="1263574" y="2152"/>
                  <a:pt x="1410757" y="0"/>
                </a:cubicBezTo>
                <a:cubicBezTo>
                  <a:pt x="1557940" y="-2152"/>
                  <a:pt x="1710410" y="23216"/>
                  <a:pt x="1923759" y="0"/>
                </a:cubicBezTo>
                <a:cubicBezTo>
                  <a:pt x="2137108" y="-23216"/>
                  <a:pt x="2340694" y="-27815"/>
                  <a:pt x="2565012" y="0"/>
                </a:cubicBezTo>
                <a:cubicBezTo>
                  <a:pt x="2789330" y="27815"/>
                  <a:pt x="2901907" y="-6701"/>
                  <a:pt x="3078014" y="0"/>
                </a:cubicBezTo>
                <a:cubicBezTo>
                  <a:pt x="3254121" y="6701"/>
                  <a:pt x="3351894" y="5509"/>
                  <a:pt x="3591017" y="0"/>
                </a:cubicBezTo>
                <a:cubicBezTo>
                  <a:pt x="3830140" y="-5509"/>
                  <a:pt x="3945290" y="5599"/>
                  <a:pt x="4168145" y="0"/>
                </a:cubicBezTo>
                <a:cubicBezTo>
                  <a:pt x="4391000" y="-5599"/>
                  <a:pt x="4420708" y="-19186"/>
                  <a:pt x="4617022" y="0"/>
                </a:cubicBezTo>
                <a:cubicBezTo>
                  <a:pt x="4813336" y="19186"/>
                  <a:pt x="4984966" y="4079"/>
                  <a:pt x="5194149" y="0"/>
                </a:cubicBezTo>
                <a:cubicBezTo>
                  <a:pt x="5403332" y="-4079"/>
                  <a:pt x="5555539" y="-8425"/>
                  <a:pt x="5771277" y="0"/>
                </a:cubicBezTo>
                <a:cubicBezTo>
                  <a:pt x="5987015" y="8425"/>
                  <a:pt x="6278886" y="298"/>
                  <a:pt x="6412530" y="0"/>
                </a:cubicBezTo>
                <a:cubicBezTo>
                  <a:pt x="6426282" y="143150"/>
                  <a:pt x="6405971" y="167598"/>
                  <a:pt x="6412530" y="307777"/>
                </a:cubicBezTo>
                <a:cubicBezTo>
                  <a:pt x="6217867" y="287519"/>
                  <a:pt x="5902611" y="291077"/>
                  <a:pt x="5771277" y="307777"/>
                </a:cubicBezTo>
                <a:cubicBezTo>
                  <a:pt x="5639943" y="324477"/>
                  <a:pt x="5412648" y="331761"/>
                  <a:pt x="5258275" y="307777"/>
                </a:cubicBezTo>
                <a:cubicBezTo>
                  <a:pt x="5103902" y="283793"/>
                  <a:pt x="4796577" y="324737"/>
                  <a:pt x="4617022" y="307777"/>
                </a:cubicBezTo>
                <a:cubicBezTo>
                  <a:pt x="4437467" y="290817"/>
                  <a:pt x="4165180" y="330569"/>
                  <a:pt x="4039894" y="307777"/>
                </a:cubicBezTo>
                <a:cubicBezTo>
                  <a:pt x="3914608" y="284985"/>
                  <a:pt x="3713646" y="326313"/>
                  <a:pt x="3398641" y="307777"/>
                </a:cubicBezTo>
                <a:cubicBezTo>
                  <a:pt x="3083636" y="289241"/>
                  <a:pt x="3042887" y="275324"/>
                  <a:pt x="2693263" y="307777"/>
                </a:cubicBezTo>
                <a:cubicBezTo>
                  <a:pt x="2343639" y="340230"/>
                  <a:pt x="2186478" y="284553"/>
                  <a:pt x="2052010" y="307777"/>
                </a:cubicBezTo>
                <a:cubicBezTo>
                  <a:pt x="1917542" y="331001"/>
                  <a:pt x="1778538" y="301129"/>
                  <a:pt x="1539007" y="307777"/>
                </a:cubicBezTo>
                <a:cubicBezTo>
                  <a:pt x="1299476" y="314425"/>
                  <a:pt x="924769" y="297044"/>
                  <a:pt x="769504" y="307777"/>
                </a:cubicBezTo>
                <a:cubicBezTo>
                  <a:pt x="614239" y="318510"/>
                  <a:pt x="250619" y="303151"/>
                  <a:pt x="0" y="307777"/>
                </a:cubicBezTo>
                <a:cubicBezTo>
                  <a:pt x="14700" y="205580"/>
                  <a:pt x="9337" y="72184"/>
                  <a:pt x="0" y="0"/>
                </a:cubicBezTo>
                <a:close/>
              </a:path>
              <a:path extrusionOk="0" h="307777" w="6412530">
                <a:moveTo>
                  <a:pt x="0" y="0"/>
                </a:moveTo>
                <a:cubicBezTo>
                  <a:pt x="213164" y="-6092"/>
                  <a:pt x="260421" y="21407"/>
                  <a:pt x="513002" y="0"/>
                </a:cubicBezTo>
                <a:cubicBezTo>
                  <a:pt x="765583" y="-21407"/>
                  <a:pt x="914540" y="-23842"/>
                  <a:pt x="1154255" y="0"/>
                </a:cubicBezTo>
                <a:cubicBezTo>
                  <a:pt x="1393970" y="23842"/>
                  <a:pt x="1460883" y="1552"/>
                  <a:pt x="1667258" y="0"/>
                </a:cubicBezTo>
                <a:cubicBezTo>
                  <a:pt x="1873633" y="-1552"/>
                  <a:pt x="2133273" y="972"/>
                  <a:pt x="2436761" y="0"/>
                </a:cubicBezTo>
                <a:cubicBezTo>
                  <a:pt x="2740249" y="-972"/>
                  <a:pt x="2983662" y="11024"/>
                  <a:pt x="3142140" y="0"/>
                </a:cubicBezTo>
                <a:cubicBezTo>
                  <a:pt x="3300618" y="-11024"/>
                  <a:pt x="3415616" y="-5725"/>
                  <a:pt x="3591017" y="0"/>
                </a:cubicBezTo>
                <a:cubicBezTo>
                  <a:pt x="3766418" y="5725"/>
                  <a:pt x="4034696" y="28766"/>
                  <a:pt x="4360520" y="0"/>
                </a:cubicBezTo>
                <a:cubicBezTo>
                  <a:pt x="4686344" y="-28766"/>
                  <a:pt x="4680974" y="-631"/>
                  <a:pt x="4809398" y="0"/>
                </a:cubicBezTo>
                <a:cubicBezTo>
                  <a:pt x="4937822" y="631"/>
                  <a:pt x="5347222" y="-5354"/>
                  <a:pt x="5578901" y="0"/>
                </a:cubicBezTo>
                <a:cubicBezTo>
                  <a:pt x="5810580" y="5354"/>
                  <a:pt x="6139947" y="25793"/>
                  <a:pt x="6412530" y="0"/>
                </a:cubicBezTo>
                <a:cubicBezTo>
                  <a:pt x="6419757" y="148607"/>
                  <a:pt x="6419774" y="238573"/>
                  <a:pt x="6412530" y="307777"/>
                </a:cubicBezTo>
                <a:cubicBezTo>
                  <a:pt x="6230659" y="290698"/>
                  <a:pt x="6032911" y="310023"/>
                  <a:pt x="5835402" y="307777"/>
                </a:cubicBezTo>
                <a:cubicBezTo>
                  <a:pt x="5637893" y="305531"/>
                  <a:pt x="5439481" y="329407"/>
                  <a:pt x="5322400" y="307777"/>
                </a:cubicBezTo>
                <a:cubicBezTo>
                  <a:pt x="5205319" y="286147"/>
                  <a:pt x="4952969" y="289471"/>
                  <a:pt x="4809398" y="307777"/>
                </a:cubicBezTo>
                <a:cubicBezTo>
                  <a:pt x="4665827" y="326083"/>
                  <a:pt x="4404457" y="337266"/>
                  <a:pt x="4168145" y="307777"/>
                </a:cubicBezTo>
                <a:cubicBezTo>
                  <a:pt x="3931833" y="278288"/>
                  <a:pt x="3707985" y="287822"/>
                  <a:pt x="3526892" y="307777"/>
                </a:cubicBezTo>
                <a:cubicBezTo>
                  <a:pt x="3345799" y="327732"/>
                  <a:pt x="3149434" y="289281"/>
                  <a:pt x="2949764" y="307777"/>
                </a:cubicBezTo>
                <a:cubicBezTo>
                  <a:pt x="2750094" y="326273"/>
                  <a:pt x="2564604" y="324506"/>
                  <a:pt x="2308511" y="307777"/>
                </a:cubicBezTo>
                <a:cubicBezTo>
                  <a:pt x="2052418" y="291048"/>
                  <a:pt x="1952224" y="312857"/>
                  <a:pt x="1795508" y="307777"/>
                </a:cubicBezTo>
                <a:cubicBezTo>
                  <a:pt x="1638792" y="302697"/>
                  <a:pt x="1460837" y="320943"/>
                  <a:pt x="1346631" y="307777"/>
                </a:cubicBezTo>
                <a:cubicBezTo>
                  <a:pt x="1232425" y="294611"/>
                  <a:pt x="942776" y="308249"/>
                  <a:pt x="833629" y="307777"/>
                </a:cubicBezTo>
                <a:cubicBezTo>
                  <a:pt x="724482" y="307305"/>
                  <a:pt x="246163" y="330046"/>
                  <a:pt x="0" y="307777"/>
                </a:cubicBezTo>
                <a:cubicBezTo>
                  <a:pt x="-6975" y="228697"/>
                  <a:pt x="6042" y="90973"/>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Tension between England and Spain in the Netherlands 1570s and 1580s</a:t>
            </a:r>
            <a:endParaRPr/>
          </a:p>
        </p:txBody>
      </p:sp>
      <p:sp>
        <p:nvSpPr>
          <p:cNvPr id="432" name="Google Shape;432;g2cdea3c4307_0_106"/>
          <p:cNvSpPr txBox="1"/>
          <p:nvPr/>
        </p:nvSpPr>
        <p:spPr>
          <a:xfrm>
            <a:off x="3112469" y="2158972"/>
            <a:ext cx="9015000" cy="4379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rgbClr val="0070C0"/>
                </a:solidFill>
                <a:latin typeface="Calibri"/>
                <a:ea typeface="Calibri"/>
                <a:cs typeface="Calibri"/>
                <a:sym typeface="Calibri"/>
              </a:rPr>
              <a:t>1570</a:t>
            </a:r>
            <a:r>
              <a:rPr lang="en-GB" sz="1050">
                <a:solidFill>
                  <a:schemeClr val="dk1"/>
                </a:solidFill>
                <a:latin typeface="Calibri"/>
                <a:ea typeface="Calibri"/>
                <a:cs typeface="Calibri"/>
                <a:sym typeface="Calibri"/>
              </a:rPr>
              <a:t>, Elizabeth offered the </a:t>
            </a:r>
            <a:r>
              <a:rPr b="1" lang="en-GB" sz="1050">
                <a:solidFill>
                  <a:schemeClr val="dk1"/>
                </a:solidFill>
                <a:latin typeface="Calibri"/>
                <a:ea typeface="Calibri"/>
                <a:cs typeface="Calibri"/>
                <a:sym typeface="Calibri"/>
              </a:rPr>
              <a:t>promise of a marriage </a:t>
            </a:r>
            <a:r>
              <a:rPr lang="en-GB" sz="1050">
                <a:solidFill>
                  <a:schemeClr val="dk1"/>
                </a:solidFill>
                <a:latin typeface="Calibri"/>
                <a:ea typeface="Calibri"/>
                <a:cs typeface="Calibri"/>
                <a:sym typeface="Calibri"/>
              </a:rPr>
              <a:t>to the future king of </a:t>
            </a:r>
            <a:r>
              <a:rPr b="1" lang="en-GB" sz="1050">
                <a:solidFill>
                  <a:schemeClr val="dk1"/>
                </a:solidFill>
                <a:latin typeface="Calibri"/>
                <a:ea typeface="Calibri"/>
                <a:cs typeface="Calibri"/>
                <a:sym typeface="Calibri"/>
              </a:rPr>
              <a:t>France</a:t>
            </a:r>
            <a:r>
              <a:rPr lang="en-GB" sz="1050">
                <a:solidFill>
                  <a:schemeClr val="dk1"/>
                </a:solidFill>
                <a:latin typeface="Calibri"/>
                <a:ea typeface="Calibri"/>
                <a:cs typeface="Calibri"/>
                <a:sym typeface="Calibri"/>
              </a:rPr>
              <a:t>, the </a:t>
            </a:r>
            <a:r>
              <a:rPr b="1" lang="en-GB" sz="1050">
                <a:solidFill>
                  <a:srgbClr val="C00000"/>
                </a:solidFill>
                <a:latin typeface="Calibri"/>
                <a:ea typeface="Calibri"/>
                <a:cs typeface="Calibri"/>
                <a:sym typeface="Calibri"/>
              </a:rPr>
              <a:t>French Duke of Alencon</a:t>
            </a:r>
            <a:r>
              <a:rPr lang="en-GB" sz="1050">
                <a:solidFill>
                  <a:schemeClr val="dk1"/>
                </a:solidFill>
                <a:latin typeface="Calibri"/>
                <a:ea typeface="Calibri"/>
                <a:cs typeface="Calibri"/>
                <a:sym typeface="Calibri"/>
              </a:rPr>
              <a:t>. By doing this, she was hoping that she could gain another ally – France and this would worry Spain. The Duke of Alencon was keen to fight against the Spanish and so Elizabeth was able to take advantage of this.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the Duke of Alencon was not needed as by </a:t>
            </a:r>
            <a:r>
              <a:rPr b="1" lang="en-GB" sz="1050">
                <a:solidFill>
                  <a:srgbClr val="0070C0"/>
                </a:solidFill>
                <a:latin typeface="Calibri"/>
                <a:ea typeface="Calibri"/>
                <a:cs typeface="Calibri"/>
                <a:sym typeface="Calibri"/>
              </a:rPr>
              <a:t>1576</a:t>
            </a:r>
            <a:r>
              <a:rPr lang="en-GB" sz="1050">
                <a:solidFill>
                  <a:schemeClr val="dk1"/>
                </a:solidFill>
                <a:latin typeface="Calibri"/>
                <a:ea typeface="Calibri"/>
                <a:cs typeface="Calibri"/>
                <a:sym typeface="Calibri"/>
              </a:rPr>
              <a:t>, the Spanish government in the Netherlands were running out of money.  Despite all the riches being brought back from the New World, they could not cope with the constant fighting in the Netherlands.  In fact, the Spanish troops there were not being paid.  As a result, they refused to and went on a violent rampage through the Netherlands.  This was known as the </a:t>
            </a:r>
            <a:r>
              <a:rPr b="1" lang="en-GB" sz="1050">
                <a:solidFill>
                  <a:srgbClr val="0070C0"/>
                </a:solidFill>
                <a:latin typeface="Calibri"/>
                <a:ea typeface="Calibri"/>
                <a:cs typeface="Calibri"/>
                <a:sym typeface="Calibri"/>
              </a:rPr>
              <a:t>Spanish Fury</a:t>
            </a:r>
            <a:r>
              <a:rPr lang="en-GB" sz="1050">
                <a:solidFill>
                  <a:schemeClr val="dk1"/>
                </a:solidFill>
                <a:latin typeface="Calibri"/>
                <a:ea typeface="Calibri"/>
                <a:cs typeface="Calibri"/>
                <a:sym typeface="Calibri"/>
              </a:rPr>
              <a:t>.  The violence by the Spanish troops, especially in a city called </a:t>
            </a:r>
            <a:r>
              <a:rPr b="1" lang="en-GB" sz="1050">
                <a:solidFill>
                  <a:schemeClr val="dk1"/>
                </a:solidFill>
                <a:latin typeface="Calibri"/>
                <a:ea typeface="Calibri"/>
                <a:cs typeface="Calibri"/>
                <a:sym typeface="Calibri"/>
              </a:rPr>
              <a:t>Antwerp</a:t>
            </a:r>
            <a:r>
              <a:rPr lang="en-GB" sz="1050">
                <a:solidFill>
                  <a:schemeClr val="dk1"/>
                </a:solidFill>
                <a:latin typeface="Calibri"/>
                <a:ea typeface="Calibri"/>
                <a:cs typeface="Calibri"/>
                <a:sym typeface="Calibri"/>
              </a:rPr>
              <a:t> meant that both Protestants and Catholics came together against Spanish rule.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the same year (</a:t>
            </a:r>
            <a:r>
              <a:rPr b="1" lang="en-GB" sz="1050">
                <a:solidFill>
                  <a:srgbClr val="0070C0"/>
                </a:solidFill>
                <a:latin typeface="Calibri"/>
                <a:ea typeface="Calibri"/>
                <a:cs typeface="Calibri"/>
                <a:sym typeface="Calibri"/>
              </a:rPr>
              <a:t>1576</a:t>
            </a:r>
            <a:r>
              <a:rPr lang="en-GB" sz="1050">
                <a:solidFill>
                  <a:schemeClr val="dk1"/>
                </a:solidFill>
                <a:latin typeface="Calibri"/>
                <a:ea typeface="Calibri"/>
                <a:cs typeface="Calibri"/>
                <a:sym typeface="Calibri"/>
              </a:rPr>
              <a:t>) The Spanish soldiers were that angered that an agreement was even drawn up called the </a:t>
            </a:r>
            <a:r>
              <a:rPr b="1" lang="en-GB" sz="1050">
                <a:solidFill>
                  <a:srgbClr val="C00000"/>
                </a:solidFill>
                <a:latin typeface="Calibri"/>
                <a:ea typeface="Calibri"/>
                <a:cs typeface="Calibri"/>
                <a:sym typeface="Calibri"/>
              </a:rPr>
              <a:t>Pacification of Ghent</a:t>
            </a:r>
            <a:r>
              <a:rPr lang="en-GB" sz="1050">
                <a:solidFill>
                  <a:schemeClr val="dk1"/>
                </a:solidFill>
                <a:latin typeface="Calibri"/>
                <a:ea typeface="Calibri"/>
                <a:cs typeface="Calibri"/>
                <a:sym typeface="Calibri"/>
              </a:rPr>
              <a:t>.  The Pacification of Ghent demanded that the Spanish troops should be expelled from the Netherlands, that Protestants should no longer to attacked and that Spain should no longer have control of the Netherlands. This was amazing news for Elizabeth who sent </a:t>
            </a:r>
            <a:r>
              <a:rPr b="1" lang="en-GB" sz="1050">
                <a:solidFill>
                  <a:schemeClr val="dk1"/>
                </a:solidFill>
                <a:latin typeface="Calibri"/>
                <a:ea typeface="Calibri"/>
                <a:cs typeface="Calibri"/>
                <a:sym typeface="Calibri"/>
              </a:rPr>
              <a:t>£100,000 </a:t>
            </a:r>
            <a:r>
              <a:rPr lang="en-GB" sz="1050">
                <a:solidFill>
                  <a:schemeClr val="dk1"/>
                </a:solidFill>
                <a:latin typeface="Calibri"/>
                <a:ea typeface="Calibri"/>
                <a:cs typeface="Calibri"/>
                <a:sym typeface="Calibri"/>
              </a:rPr>
              <a:t>to help the Protestant troops in the Netherlands keep their power.  Not only this but the Spanish actually </a:t>
            </a:r>
            <a:r>
              <a:rPr b="1" lang="en-GB" sz="1050">
                <a:solidFill>
                  <a:schemeClr val="dk1"/>
                </a:solidFill>
                <a:latin typeface="Calibri"/>
                <a:ea typeface="Calibri"/>
                <a:cs typeface="Calibri"/>
                <a:sym typeface="Calibri"/>
              </a:rPr>
              <a:t>agreed</a:t>
            </a:r>
            <a:r>
              <a:rPr lang="en-GB" sz="1050">
                <a:solidFill>
                  <a:schemeClr val="dk1"/>
                </a:solidFill>
                <a:latin typeface="Calibri"/>
                <a:ea typeface="Calibri"/>
                <a:cs typeface="Calibri"/>
                <a:sym typeface="Calibri"/>
              </a:rPr>
              <a:t> to withdraw troops from the Netherlands. </a:t>
            </a:r>
            <a:endParaRPr sz="8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just six months after agreeing to the Pacification of Ghent, in </a:t>
            </a:r>
            <a:r>
              <a:rPr b="1" lang="en-GB" sz="1050">
                <a:solidFill>
                  <a:srgbClr val="0070C0"/>
                </a:solidFill>
                <a:latin typeface="Calibri"/>
                <a:ea typeface="Calibri"/>
                <a:cs typeface="Calibri"/>
                <a:sym typeface="Calibri"/>
              </a:rPr>
              <a:t>1577</a:t>
            </a:r>
            <a:r>
              <a:rPr lang="en-GB" sz="1050">
                <a:solidFill>
                  <a:schemeClr val="dk1"/>
                </a:solidFill>
                <a:latin typeface="Calibri"/>
                <a:ea typeface="Calibri"/>
                <a:cs typeface="Calibri"/>
                <a:sym typeface="Calibri"/>
              </a:rPr>
              <a:t>, Spain sent troops back to the Netherlands.  Elizabeth responded by sending an experienced soldier called </a:t>
            </a:r>
            <a:r>
              <a:rPr b="1" lang="en-GB" sz="1050">
                <a:solidFill>
                  <a:srgbClr val="C00000"/>
                </a:solidFill>
                <a:latin typeface="Calibri"/>
                <a:ea typeface="Calibri"/>
                <a:cs typeface="Calibri"/>
                <a:sym typeface="Calibri"/>
              </a:rPr>
              <a:t>Jon Casimir</a:t>
            </a:r>
            <a:r>
              <a:rPr lang="en-GB" sz="1050">
                <a:solidFill>
                  <a:srgbClr val="C00000"/>
                </a:solidFill>
                <a:latin typeface="Calibri"/>
                <a:ea typeface="Calibri"/>
                <a:cs typeface="Calibri"/>
                <a:sym typeface="Calibri"/>
              </a:rPr>
              <a:t> </a:t>
            </a:r>
            <a:r>
              <a:rPr lang="en-GB" sz="1050">
                <a:solidFill>
                  <a:schemeClr val="dk1"/>
                </a:solidFill>
                <a:latin typeface="Calibri"/>
                <a:ea typeface="Calibri"/>
                <a:cs typeface="Calibri"/>
                <a:sym typeface="Calibri"/>
              </a:rPr>
              <a:t>enough money to pay for an army of </a:t>
            </a:r>
            <a:r>
              <a:rPr b="1" lang="en-GB" sz="1050">
                <a:solidFill>
                  <a:schemeClr val="dk1"/>
                </a:solidFill>
                <a:latin typeface="Calibri"/>
                <a:ea typeface="Calibri"/>
                <a:cs typeface="Calibri"/>
                <a:sym typeface="Calibri"/>
              </a:rPr>
              <a:t>6,000 </a:t>
            </a:r>
            <a:r>
              <a:rPr lang="en-GB" sz="1050">
                <a:solidFill>
                  <a:schemeClr val="dk1"/>
                </a:solidFill>
                <a:latin typeface="Calibri"/>
                <a:ea typeface="Calibri"/>
                <a:cs typeface="Calibri"/>
                <a:sym typeface="Calibri"/>
              </a:rPr>
              <a:t>English </a:t>
            </a:r>
            <a:r>
              <a:rPr b="1" lang="en-GB" sz="1050" u="sng">
                <a:solidFill>
                  <a:schemeClr val="dk1"/>
                </a:solidFill>
                <a:latin typeface="Calibri"/>
                <a:ea typeface="Calibri"/>
                <a:cs typeface="Calibri"/>
                <a:sym typeface="Calibri"/>
              </a:rPr>
              <a:t>volunteer</a:t>
            </a:r>
            <a:r>
              <a:rPr lang="en-GB" sz="1050">
                <a:solidFill>
                  <a:schemeClr val="dk1"/>
                </a:solidFill>
                <a:latin typeface="Calibri"/>
                <a:ea typeface="Calibri"/>
                <a:cs typeface="Calibri"/>
                <a:sym typeface="Calibri"/>
              </a:rPr>
              <a:t> soldiers to ‘</a:t>
            </a:r>
            <a:r>
              <a:rPr b="1" lang="en-GB" sz="1050">
                <a:solidFill>
                  <a:schemeClr val="dk1"/>
                </a:solidFill>
                <a:latin typeface="Calibri"/>
                <a:ea typeface="Calibri"/>
                <a:cs typeface="Calibri"/>
                <a:sym typeface="Calibri"/>
              </a:rPr>
              <a:t>unofficially</a:t>
            </a:r>
            <a:r>
              <a:rPr lang="en-GB" sz="1050">
                <a:solidFill>
                  <a:schemeClr val="dk1"/>
                </a:solidFill>
                <a:latin typeface="Calibri"/>
                <a:ea typeface="Calibri"/>
                <a:cs typeface="Calibri"/>
                <a:sym typeface="Calibri"/>
              </a:rPr>
              <a:t>’ help the Dutch Protestants fight the Spanish. However, this was not enough to stop Spain taking control of the Netherlands again.  Most historians agree that if Elizabeth had sent more money and a fully trained, official English army to the Netherlands, the Spanish would not have re-gained control of the Netherlands.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a:t>
            </a:r>
            <a:r>
              <a:rPr lang="en-GB" sz="1600">
                <a:solidFill>
                  <a:schemeClr val="dk1"/>
                </a:solidFill>
                <a:latin typeface="Calibri"/>
                <a:ea typeface="Calibri"/>
                <a:cs typeface="Calibri"/>
                <a:sym typeface="Calibri"/>
              </a:rPr>
              <a:t> </a:t>
            </a:r>
            <a:r>
              <a:rPr b="1" lang="en-GB" sz="1050">
                <a:solidFill>
                  <a:srgbClr val="0070C0"/>
                </a:solidFill>
                <a:latin typeface="Calibri"/>
                <a:ea typeface="Calibri"/>
                <a:cs typeface="Calibri"/>
                <a:sym typeface="Calibri"/>
              </a:rPr>
              <a:t>1581</a:t>
            </a:r>
            <a:r>
              <a:rPr lang="en-GB" sz="1050">
                <a:solidFill>
                  <a:schemeClr val="dk1"/>
                </a:solidFill>
                <a:latin typeface="Calibri"/>
                <a:ea typeface="Calibri"/>
                <a:cs typeface="Calibri"/>
                <a:sym typeface="Calibri"/>
              </a:rPr>
              <a:t>, and now that the Spanish were back in the Netherlands, Elizabeth asked the French </a:t>
            </a:r>
            <a:r>
              <a:rPr b="1" lang="en-GB" sz="1050">
                <a:solidFill>
                  <a:srgbClr val="C00000"/>
                </a:solidFill>
                <a:latin typeface="Calibri"/>
                <a:ea typeface="Calibri"/>
                <a:cs typeface="Calibri"/>
                <a:sym typeface="Calibri"/>
              </a:rPr>
              <a:t>Duke of Alencon </a:t>
            </a:r>
            <a:r>
              <a:rPr lang="en-GB" sz="1050">
                <a:solidFill>
                  <a:schemeClr val="dk1"/>
                </a:solidFill>
                <a:latin typeface="Calibri"/>
                <a:ea typeface="Calibri"/>
                <a:cs typeface="Calibri"/>
                <a:sym typeface="Calibri"/>
              </a:rPr>
              <a:t>for help. Again, she sent money (£70,000) to help him </a:t>
            </a:r>
            <a:r>
              <a:rPr b="1" lang="en-GB" sz="1050">
                <a:solidFill>
                  <a:schemeClr val="dk1"/>
                </a:solidFill>
                <a:latin typeface="Calibri"/>
                <a:ea typeface="Calibri"/>
                <a:cs typeface="Calibri"/>
                <a:sym typeface="Calibri"/>
              </a:rPr>
              <a:t>but </a:t>
            </a:r>
            <a:r>
              <a:rPr lang="en-GB" sz="1050">
                <a:solidFill>
                  <a:schemeClr val="dk1"/>
                </a:solidFill>
                <a:latin typeface="Calibri"/>
                <a:ea typeface="Calibri"/>
                <a:cs typeface="Calibri"/>
                <a:sym typeface="Calibri"/>
              </a:rPr>
              <a:t>did not send any English troops</a:t>
            </a:r>
            <a:r>
              <a:rPr b="1" lang="en-GB" sz="1050">
                <a:solidFill>
                  <a:schemeClr val="dk1"/>
                </a:solidFill>
                <a:latin typeface="Calibri"/>
                <a:ea typeface="Calibri"/>
                <a:cs typeface="Calibri"/>
                <a:sym typeface="Calibri"/>
              </a:rPr>
              <a:t>. </a:t>
            </a:r>
            <a:r>
              <a:rPr lang="en-GB" sz="1050">
                <a:solidFill>
                  <a:schemeClr val="dk1"/>
                </a:solidFill>
                <a:latin typeface="Calibri"/>
                <a:ea typeface="Calibri"/>
                <a:cs typeface="Calibri"/>
                <a:sym typeface="Calibri"/>
              </a:rPr>
              <a:t>This attempt to remove the Spanish failed.  Not only that it just angered the Spanish even more that Elizabeth had involved France in her attacks against them.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Duke of Alencon tried to remove the Spanish from the Netherlands again in </a:t>
            </a:r>
            <a:r>
              <a:rPr b="1" lang="en-GB" sz="1050">
                <a:solidFill>
                  <a:srgbClr val="0070C0"/>
                </a:solidFill>
                <a:latin typeface="Calibri"/>
                <a:ea typeface="Calibri"/>
                <a:cs typeface="Calibri"/>
                <a:sym typeface="Calibri"/>
              </a:rPr>
              <a:t>1582</a:t>
            </a:r>
            <a:r>
              <a:rPr lang="en-GB" sz="1050">
                <a:solidFill>
                  <a:schemeClr val="dk1"/>
                </a:solidFill>
                <a:latin typeface="Calibri"/>
                <a:ea typeface="Calibri"/>
                <a:cs typeface="Calibri"/>
                <a:sym typeface="Calibri"/>
              </a:rPr>
              <a:t> but again failed.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Things became worse for Elizabeth when in June </a:t>
            </a:r>
            <a:r>
              <a:rPr b="1" lang="en-GB" sz="1050">
                <a:solidFill>
                  <a:srgbClr val="0070C0"/>
                </a:solidFill>
                <a:latin typeface="Calibri"/>
                <a:ea typeface="Calibri"/>
                <a:cs typeface="Calibri"/>
                <a:sym typeface="Calibri"/>
              </a:rPr>
              <a:t>1584</a:t>
            </a:r>
            <a:r>
              <a:rPr lang="en-GB" sz="1050">
                <a:solidFill>
                  <a:schemeClr val="dk1"/>
                </a:solidFill>
                <a:latin typeface="Calibri"/>
                <a:ea typeface="Calibri"/>
                <a:cs typeface="Calibri"/>
                <a:sym typeface="Calibri"/>
              </a:rPr>
              <a:t>, the </a:t>
            </a:r>
            <a:r>
              <a:rPr b="1" lang="en-GB" sz="1050">
                <a:solidFill>
                  <a:srgbClr val="C00000"/>
                </a:solidFill>
                <a:latin typeface="Calibri"/>
                <a:ea typeface="Calibri"/>
                <a:cs typeface="Calibri"/>
                <a:sym typeface="Calibri"/>
              </a:rPr>
              <a:t>Duke of Alencon </a:t>
            </a:r>
            <a:r>
              <a:rPr lang="en-GB" sz="1050">
                <a:solidFill>
                  <a:schemeClr val="dk1"/>
                </a:solidFill>
                <a:latin typeface="Calibri"/>
                <a:ea typeface="Calibri"/>
                <a:cs typeface="Calibri"/>
                <a:sym typeface="Calibri"/>
              </a:rPr>
              <a:t>died.  Not only that, but the leader of the Protestants in the Netherlands, </a:t>
            </a:r>
            <a:r>
              <a:rPr b="1" lang="en-GB" sz="1050">
                <a:solidFill>
                  <a:srgbClr val="C00000"/>
                </a:solidFill>
                <a:latin typeface="Calibri"/>
                <a:ea typeface="Calibri"/>
                <a:cs typeface="Calibri"/>
                <a:sym typeface="Calibri"/>
              </a:rPr>
              <a:t>William of Orange </a:t>
            </a:r>
            <a:r>
              <a:rPr lang="en-GB" sz="1050">
                <a:solidFill>
                  <a:schemeClr val="dk1"/>
                </a:solidFill>
                <a:latin typeface="Calibri"/>
                <a:ea typeface="Calibri"/>
                <a:cs typeface="Calibri"/>
                <a:sym typeface="Calibri"/>
              </a:rPr>
              <a:t>was assassinated in the same year.  This removed the two best hopes Elizabeth had to remove the Spanish.</a:t>
            </a:r>
            <a:endParaRPr sz="16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rgbClr val="0070C0"/>
                </a:solidFill>
                <a:latin typeface="Calibri"/>
                <a:ea typeface="Calibri"/>
                <a:cs typeface="Calibri"/>
                <a:sym typeface="Calibri"/>
              </a:rPr>
              <a:t>1584</a:t>
            </a:r>
            <a:r>
              <a:rPr lang="en-GB" sz="1050">
                <a:solidFill>
                  <a:schemeClr val="dk1"/>
                </a:solidFill>
                <a:latin typeface="Calibri"/>
                <a:ea typeface="Calibri"/>
                <a:cs typeface="Calibri"/>
                <a:sym typeface="Calibri"/>
              </a:rPr>
              <a:t>, things got even worse for Elizabeth. Spain officially formed an alliance with the </a:t>
            </a:r>
            <a:r>
              <a:rPr b="1" lang="en-GB" sz="1050">
                <a:solidFill>
                  <a:schemeClr val="dk1"/>
                </a:solidFill>
                <a:latin typeface="Calibri"/>
                <a:ea typeface="Calibri"/>
                <a:cs typeface="Calibri"/>
                <a:sym typeface="Calibri"/>
              </a:rPr>
              <a:t>French</a:t>
            </a:r>
            <a:r>
              <a:rPr lang="en-GB" sz="1050">
                <a:solidFill>
                  <a:schemeClr val="dk1"/>
                </a:solidFill>
                <a:latin typeface="Calibri"/>
                <a:ea typeface="Calibri"/>
                <a:cs typeface="Calibri"/>
                <a:sym typeface="Calibri"/>
              </a:rPr>
              <a:t> called the </a:t>
            </a:r>
            <a:r>
              <a:rPr b="1" lang="en-GB" sz="1050">
                <a:solidFill>
                  <a:srgbClr val="C00000"/>
                </a:solidFill>
                <a:latin typeface="Calibri"/>
                <a:ea typeface="Calibri"/>
                <a:cs typeface="Calibri"/>
                <a:sym typeface="Calibri"/>
              </a:rPr>
              <a:t>Treaty of Joinville</a:t>
            </a:r>
            <a:r>
              <a:rPr lang="en-GB" sz="1050">
                <a:solidFill>
                  <a:schemeClr val="dk1"/>
                </a:solidFill>
                <a:latin typeface="Calibri"/>
                <a:ea typeface="Calibri"/>
                <a:cs typeface="Calibri"/>
                <a:sym typeface="Calibri"/>
              </a:rPr>
              <a:t>.  It made Spain more powerful and it meant two powerful Catholic countries were now allied against Protestant England. It also meant that France were helping the Spanish in the Netherlands rather than England.</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Finally, in </a:t>
            </a:r>
            <a:r>
              <a:rPr b="1" lang="en-GB" sz="1050">
                <a:solidFill>
                  <a:srgbClr val="0070C0"/>
                </a:solidFill>
                <a:latin typeface="Calibri"/>
                <a:ea typeface="Calibri"/>
                <a:cs typeface="Calibri"/>
                <a:sym typeface="Calibri"/>
              </a:rPr>
              <a:t>1585</a:t>
            </a:r>
            <a:r>
              <a:rPr lang="en-GB" sz="1050">
                <a:solidFill>
                  <a:schemeClr val="dk1"/>
                </a:solidFill>
                <a:latin typeface="Calibri"/>
                <a:ea typeface="Calibri"/>
                <a:cs typeface="Calibri"/>
                <a:sym typeface="Calibri"/>
              </a:rPr>
              <a:t>, as the Spanish had their own alliance with the French, Elizabeth signed her own alliance with the Protestants in the Netherlands.  This alliance between England and the Netherlands was called the </a:t>
            </a:r>
            <a:r>
              <a:rPr b="1" lang="en-GB" sz="1050">
                <a:solidFill>
                  <a:srgbClr val="C00000"/>
                </a:solidFill>
                <a:latin typeface="Calibri"/>
                <a:ea typeface="Calibri"/>
                <a:cs typeface="Calibri"/>
                <a:sym typeface="Calibri"/>
              </a:rPr>
              <a:t>Treaty of Nonsuch</a:t>
            </a:r>
            <a:r>
              <a:rPr lang="en-GB" sz="1050">
                <a:solidFill>
                  <a:schemeClr val="dk1"/>
                </a:solidFill>
                <a:latin typeface="Calibri"/>
                <a:ea typeface="Calibri"/>
                <a:cs typeface="Calibri"/>
                <a:sym typeface="Calibri"/>
              </a:rPr>
              <a:t>.  </a:t>
            </a:r>
            <a:endParaRPr/>
          </a:p>
          <a:p>
            <a:pPr indent="-171450" lvl="0" marL="171450" marR="0" rtl="0" algn="l">
              <a:spcBef>
                <a:spcPts val="0"/>
              </a:spcBef>
              <a:spcAft>
                <a:spcPts val="0"/>
              </a:spcAft>
              <a:buClr>
                <a:srgbClr val="C00000"/>
              </a:buClr>
              <a:buSzPts val="1050"/>
              <a:buFont typeface="Noto Sans Symbols"/>
              <a:buChar char="❑"/>
            </a:pPr>
            <a:r>
              <a:rPr b="1" lang="en-GB" sz="1050">
                <a:solidFill>
                  <a:srgbClr val="C00000"/>
                </a:solidFill>
                <a:latin typeface="Calibri"/>
                <a:ea typeface="Calibri"/>
                <a:cs typeface="Calibri"/>
                <a:sym typeface="Calibri"/>
              </a:rPr>
              <a:t>It seemed that the tension was even greater between England and Spain and that events in the Netherlands would continue.</a:t>
            </a:r>
            <a:endParaRPr/>
          </a:p>
        </p:txBody>
      </p:sp>
      <p:pic>
        <p:nvPicPr>
          <p:cNvPr descr="Conflict Silhouette" id="433" name="Google Shape;433;g2cdea3c4307_0_106"/>
          <p:cNvPicPr preferRelativeResize="0"/>
          <p:nvPr/>
        </p:nvPicPr>
        <p:blipFill rotWithShape="1">
          <a:blip r:embed="rId3">
            <a:alphaModFix/>
          </a:blip>
          <a:srcRect b="0" l="0" r="0" t="0"/>
          <a:stretch/>
        </p:blipFill>
        <p:spPr>
          <a:xfrm>
            <a:off x="9589468" y="77641"/>
            <a:ext cx="2545350" cy="20183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cdea3c4307_0_117"/>
          <p:cNvSpPr txBox="1"/>
          <p:nvPr/>
        </p:nvSpPr>
        <p:spPr>
          <a:xfrm>
            <a:off x="64468" y="54844"/>
            <a:ext cx="9193800" cy="3387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LESSON 15:</a:t>
            </a:r>
            <a:r>
              <a:rPr lang="en-GB" sz="1600">
                <a:solidFill>
                  <a:schemeClr val="dk1"/>
                </a:solidFill>
                <a:latin typeface="Calibri"/>
                <a:ea typeface="Calibri"/>
                <a:cs typeface="Calibri"/>
                <a:sym typeface="Calibri"/>
              </a:rPr>
              <a:t> To explain why there was a growing tension between England and Spain in the 1570s and 1580s?</a:t>
            </a:r>
            <a:endParaRPr/>
          </a:p>
        </p:txBody>
      </p:sp>
      <p:sp>
        <p:nvSpPr>
          <p:cNvPr id="439" name="Google Shape;439;g2cdea3c4307_0_117"/>
          <p:cNvSpPr txBox="1"/>
          <p:nvPr/>
        </p:nvSpPr>
        <p:spPr>
          <a:xfrm>
            <a:off x="64467" y="393398"/>
            <a:ext cx="9193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5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 relationship between England and Spain had been getting worse since Elizabeth’s Religious Settlement as well as her helping the Protestant Dutch rebels fight against the Spanish in the Netherlands. Throughout the 1570s and 1580s, the King of Spain, Philip II was increasingly angered by the actions of Elizabeth. Apart from the events in the Netherlands (which we will examine next lesson), let’s have a look at exactly why tension grew between England and Spain in these years.</a:t>
            </a:r>
            <a:endParaRPr b="1" sz="1000">
              <a:solidFill>
                <a:schemeClr val="dk1"/>
              </a:solidFill>
              <a:latin typeface="Calibri"/>
              <a:ea typeface="Calibri"/>
              <a:cs typeface="Calibri"/>
              <a:sym typeface="Calibri"/>
            </a:endParaRPr>
          </a:p>
        </p:txBody>
      </p:sp>
      <p:sp>
        <p:nvSpPr>
          <p:cNvPr id="440" name="Google Shape;440;g2cdea3c4307_0_117"/>
          <p:cNvSpPr/>
          <p:nvPr/>
        </p:nvSpPr>
        <p:spPr>
          <a:xfrm>
            <a:off x="64465" y="1132062"/>
            <a:ext cx="4106941" cy="307777"/>
          </a:xfrm>
          <a:custGeom>
            <a:rect b="b" l="l" r="r" t="t"/>
            <a:pathLst>
              <a:path extrusionOk="0" fill="none" h="307777" w="4106941">
                <a:moveTo>
                  <a:pt x="0" y="0"/>
                </a:moveTo>
                <a:cubicBezTo>
                  <a:pt x="284599" y="-30162"/>
                  <a:pt x="591601" y="-7507"/>
                  <a:pt x="766629" y="0"/>
                </a:cubicBezTo>
                <a:cubicBezTo>
                  <a:pt x="941657" y="7507"/>
                  <a:pt x="1155777" y="-7723"/>
                  <a:pt x="1492189" y="0"/>
                </a:cubicBezTo>
                <a:cubicBezTo>
                  <a:pt x="1828601" y="7723"/>
                  <a:pt x="1973525" y="15208"/>
                  <a:pt x="2094540" y="0"/>
                </a:cubicBezTo>
                <a:cubicBezTo>
                  <a:pt x="2215555" y="-15208"/>
                  <a:pt x="2405123" y="7229"/>
                  <a:pt x="2696891" y="0"/>
                </a:cubicBezTo>
                <a:cubicBezTo>
                  <a:pt x="2988659" y="-7229"/>
                  <a:pt x="3193635" y="1893"/>
                  <a:pt x="3463520" y="0"/>
                </a:cubicBezTo>
                <a:cubicBezTo>
                  <a:pt x="3733405" y="-1893"/>
                  <a:pt x="3818179" y="-21802"/>
                  <a:pt x="4106941" y="0"/>
                </a:cubicBezTo>
                <a:cubicBezTo>
                  <a:pt x="4122287" y="82679"/>
                  <a:pt x="4113916" y="171413"/>
                  <a:pt x="4106941" y="307777"/>
                </a:cubicBezTo>
                <a:cubicBezTo>
                  <a:pt x="3893206" y="324493"/>
                  <a:pt x="3696402" y="304407"/>
                  <a:pt x="3422451" y="307777"/>
                </a:cubicBezTo>
                <a:cubicBezTo>
                  <a:pt x="3148500" y="311148"/>
                  <a:pt x="3090386" y="284758"/>
                  <a:pt x="2820099" y="307777"/>
                </a:cubicBezTo>
                <a:cubicBezTo>
                  <a:pt x="2549812" y="330796"/>
                  <a:pt x="2318991" y="308265"/>
                  <a:pt x="2094540" y="307777"/>
                </a:cubicBezTo>
                <a:cubicBezTo>
                  <a:pt x="1870089" y="307289"/>
                  <a:pt x="1680995" y="310925"/>
                  <a:pt x="1410050" y="307777"/>
                </a:cubicBezTo>
                <a:cubicBezTo>
                  <a:pt x="1139105" y="304630"/>
                  <a:pt x="924267" y="278111"/>
                  <a:pt x="725560" y="307777"/>
                </a:cubicBezTo>
                <a:cubicBezTo>
                  <a:pt x="526853" y="337444"/>
                  <a:pt x="174389" y="342230"/>
                  <a:pt x="0" y="307777"/>
                </a:cubicBezTo>
                <a:cubicBezTo>
                  <a:pt x="-4866" y="181543"/>
                  <a:pt x="6619" y="90150"/>
                  <a:pt x="0" y="0"/>
                </a:cubicBezTo>
                <a:close/>
              </a:path>
              <a:path extrusionOk="0" h="307777" w="4106941">
                <a:moveTo>
                  <a:pt x="0" y="0"/>
                </a:moveTo>
                <a:cubicBezTo>
                  <a:pt x="290499" y="5181"/>
                  <a:pt x="453411" y="14310"/>
                  <a:pt x="602351" y="0"/>
                </a:cubicBezTo>
                <a:cubicBezTo>
                  <a:pt x="751291" y="-14310"/>
                  <a:pt x="1137930" y="-15133"/>
                  <a:pt x="1286842" y="0"/>
                </a:cubicBezTo>
                <a:cubicBezTo>
                  <a:pt x="1435754" y="15133"/>
                  <a:pt x="1721564" y="-748"/>
                  <a:pt x="1889193" y="0"/>
                </a:cubicBezTo>
                <a:cubicBezTo>
                  <a:pt x="2056822" y="748"/>
                  <a:pt x="2460117" y="31440"/>
                  <a:pt x="2655822" y="0"/>
                </a:cubicBezTo>
                <a:cubicBezTo>
                  <a:pt x="2851527" y="-31440"/>
                  <a:pt x="3102426" y="-6334"/>
                  <a:pt x="3381381" y="0"/>
                </a:cubicBezTo>
                <a:cubicBezTo>
                  <a:pt x="3660336" y="6334"/>
                  <a:pt x="3839231" y="23850"/>
                  <a:pt x="4106941" y="0"/>
                </a:cubicBezTo>
                <a:cubicBezTo>
                  <a:pt x="4114252" y="93690"/>
                  <a:pt x="4117688" y="199887"/>
                  <a:pt x="4106941" y="307777"/>
                </a:cubicBezTo>
                <a:cubicBezTo>
                  <a:pt x="3950094" y="310725"/>
                  <a:pt x="3734166" y="324826"/>
                  <a:pt x="3504590" y="307777"/>
                </a:cubicBezTo>
                <a:cubicBezTo>
                  <a:pt x="3275014" y="290728"/>
                  <a:pt x="3042932" y="320691"/>
                  <a:pt x="2737961" y="307777"/>
                </a:cubicBezTo>
                <a:cubicBezTo>
                  <a:pt x="2432990" y="294863"/>
                  <a:pt x="2353937" y="313516"/>
                  <a:pt x="2176679" y="307777"/>
                </a:cubicBezTo>
                <a:cubicBezTo>
                  <a:pt x="1999421" y="302038"/>
                  <a:pt x="1870732" y="321174"/>
                  <a:pt x="1615397" y="307777"/>
                </a:cubicBezTo>
                <a:cubicBezTo>
                  <a:pt x="1360062" y="294380"/>
                  <a:pt x="1129617" y="323411"/>
                  <a:pt x="930907" y="307777"/>
                </a:cubicBezTo>
                <a:cubicBezTo>
                  <a:pt x="732197" y="292144"/>
                  <a:pt x="453306" y="348575"/>
                  <a:pt x="0" y="307777"/>
                </a:cubicBezTo>
                <a:cubicBezTo>
                  <a:pt x="9610" y="221815"/>
                  <a:pt x="11132" y="135764"/>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Rivals in Trade &amp; Exploration</a:t>
            </a:r>
            <a:endParaRPr/>
          </a:p>
        </p:txBody>
      </p:sp>
      <p:sp>
        <p:nvSpPr>
          <p:cNvPr id="441" name="Google Shape;441;g2cdea3c4307_0_117"/>
          <p:cNvSpPr txBox="1"/>
          <p:nvPr/>
        </p:nvSpPr>
        <p:spPr>
          <a:xfrm>
            <a:off x="64466" y="1470616"/>
            <a:ext cx="4107000" cy="4494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Throughout the 1500s England and Spain found new countries around the world to trade with and explore further for goods and resources. In particular, European explorers had discovered new lands in modern day South and North America.  They called this land the ‘</a:t>
            </a:r>
            <a:r>
              <a:rPr b="1" lang="en-GB" sz="1100">
                <a:solidFill>
                  <a:schemeClr val="dk1"/>
                </a:solidFill>
                <a:latin typeface="Calibri"/>
                <a:ea typeface="Calibri"/>
                <a:cs typeface="Calibri"/>
                <a:sym typeface="Calibri"/>
              </a:rPr>
              <a:t>The</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New World</a:t>
            </a:r>
            <a:r>
              <a:rPr lang="en-GB" sz="1100">
                <a:solidFill>
                  <a:schemeClr val="dk1"/>
                </a:solidFill>
                <a:latin typeface="Calibri"/>
                <a:ea typeface="Calibri"/>
                <a:cs typeface="Calibri"/>
                <a:sym typeface="Calibri"/>
              </a:rPr>
              <a:t>’. The money which could be made there from trade was enormous.  The New World offered goods such as </a:t>
            </a:r>
            <a:r>
              <a:rPr b="1" lang="en-GB" sz="1100">
                <a:solidFill>
                  <a:schemeClr val="dk1"/>
                </a:solidFill>
                <a:latin typeface="Calibri"/>
                <a:ea typeface="Calibri"/>
                <a:cs typeface="Calibri"/>
                <a:sym typeface="Calibri"/>
              </a:rPr>
              <a:t>tobacco, sugar cane, </a:t>
            </a:r>
            <a:r>
              <a:rPr lang="en-GB" sz="1100">
                <a:solidFill>
                  <a:schemeClr val="dk1"/>
                </a:solidFill>
                <a:latin typeface="Calibri"/>
                <a:ea typeface="Calibri"/>
                <a:cs typeface="Calibri"/>
                <a:sym typeface="Calibri"/>
              </a:rPr>
              <a:t>and it had Vast amounts of </a:t>
            </a:r>
            <a:r>
              <a:rPr b="1" lang="en-GB" sz="1100">
                <a:solidFill>
                  <a:schemeClr val="dk1"/>
                </a:solidFill>
                <a:latin typeface="Calibri"/>
                <a:ea typeface="Calibri"/>
                <a:cs typeface="Calibri"/>
                <a:sym typeface="Calibri"/>
              </a:rPr>
              <a:t>silver.</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had already claimed much of the New World as their own and controlled important sea ports there.  This meant that any other country who wanted to explore and trade in the New World needed a </a:t>
            </a:r>
            <a:r>
              <a:rPr b="1" lang="en-GB" sz="1100">
                <a:solidFill>
                  <a:srgbClr val="0070C0"/>
                </a:solidFill>
                <a:latin typeface="Calibri"/>
                <a:ea typeface="Calibri"/>
                <a:cs typeface="Calibri"/>
                <a:sym typeface="Calibri"/>
              </a:rPr>
              <a:t>special license</a:t>
            </a:r>
            <a:r>
              <a:rPr lang="en-GB" sz="1100">
                <a:solidFill>
                  <a:srgbClr val="0070C0"/>
                </a:solidFill>
                <a:latin typeface="Calibri"/>
                <a:ea typeface="Calibri"/>
                <a:cs typeface="Calibri"/>
                <a:sym typeface="Calibri"/>
              </a:rPr>
              <a:t> </a:t>
            </a:r>
            <a:r>
              <a:rPr lang="en-GB" sz="1100">
                <a:solidFill>
                  <a:schemeClr val="dk1"/>
                </a:solidFill>
                <a:latin typeface="Calibri"/>
                <a:ea typeface="Calibri"/>
                <a:cs typeface="Calibri"/>
                <a:sym typeface="Calibri"/>
              </a:rPr>
              <a:t>from Spain to do this.  However, Spain were not willing to give their rival England a licence.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Tension increased as English </a:t>
            </a:r>
            <a:r>
              <a:rPr b="1" lang="en-GB" sz="1100">
                <a:solidFill>
                  <a:schemeClr val="dk1"/>
                </a:solidFill>
                <a:latin typeface="Calibri"/>
                <a:ea typeface="Calibri"/>
                <a:cs typeface="Calibri"/>
                <a:sym typeface="Calibri"/>
              </a:rPr>
              <a:t>merchants</a:t>
            </a:r>
            <a:r>
              <a:rPr lang="en-GB" sz="1100">
                <a:solidFill>
                  <a:schemeClr val="dk1"/>
                </a:solidFill>
                <a:latin typeface="Calibri"/>
                <a:ea typeface="Calibri"/>
                <a:cs typeface="Calibri"/>
                <a:sym typeface="Calibri"/>
              </a:rPr>
              <a:t> (traders) </a:t>
            </a:r>
            <a:r>
              <a:rPr b="1" lang="en-GB" sz="1100">
                <a:solidFill>
                  <a:schemeClr val="dk1"/>
                </a:solidFill>
                <a:latin typeface="Calibri"/>
                <a:ea typeface="Calibri"/>
                <a:cs typeface="Calibri"/>
                <a:sym typeface="Calibri"/>
              </a:rPr>
              <a:t>ignored</a:t>
            </a:r>
            <a:r>
              <a:rPr lang="en-GB" sz="1100">
                <a:solidFill>
                  <a:schemeClr val="dk1"/>
                </a:solidFill>
                <a:latin typeface="Calibri"/>
                <a:ea typeface="Calibri"/>
                <a:cs typeface="Calibri"/>
                <a:sym typeface="Calibri"/>
              </a:rPr>
              <a:t> Spain’s rules and traded goods </a:t>
            </a:r>
            <a:r>
              <a:rPr b="1" lang="en-GB" sz="1100">
                <a:solidFill>
                  <a:schemeClr val="dk1"/>
                </a:solidFill>
                <a:latin typeface="Calibri"/>
                <a:ea typeface="Calibri"/>
                <a:cs typeface="Calibri"/>
                <a:sym typeface="Calibri"/>
              </a:rPr>
              <a:t>illegally</a:t>
            </a:r>
            <a:r>
              <a:rPr lang="en-GB" sz="1100">
                <a:solidFill>
                  <a:schemeClr val="dk1"/>
                </a:solidFill>
                <a:latin typeface="Calibri"/>
                <a:ea typeface="Calibri"/>
                <a:cs typeface="Calibri"/>
                <a:sym typeface="Calibri"/>
              </a:rPr>
              <a:t> without a license. At no point did Elizabeth criticise the English sailors who did this but encouraged it.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Some English merchants even attacked Spanish </a:t>
            </a:r>
            <a:r>
              <a:rPr b="1" lang="en-GB" sz="1100">
                <a:solidFill>
                  <a:schemeClr val="dk1"/>
                </a:solidFill>
                <a:latin typeface="Calibri"/>
                <a:ea typeface="Calibri"/>
                <a:cs typeface="Calibri"/>
                <a:sym typeface="Calibri"/>
              </a:rPr>
              <a:t>ports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ships</a:t>
            </a:r>
            <a:r>
              <a:rPr lang="en-GB" sz="1100">
                <a:solidFill>
                  <a:schemeClr val="dk1"/>
                </a:solidFill>
                <a:latin typeface="Calibri"/>
                <a:ea typeface="Calibri"/>
                <a:cs typeface="Calibri"/>
                <a:sym typeface="Calibri"/>
              </a:rPr>
              <a:t> in the New World to try and gain the upper hand. Some merchants simply stole from the Spanish as acts of piracy. </a:t>
            </a:r>
            <a:r>
              <a:rPr b="1" lang="en-GB" sz="1100">
                <a:solidFill>
                  <a:schemeClr val="dk1"/>
                </a:solidFill>
                <a:latin typeface="Calibri"/>
                <a:ea typeface="Calibri"/>
                <a:cs typeface="Calibri"/>
                <a:sym typeface="Calibri"/>
              </a:rPr>
              <a:t>Philip II </a:t>
            </a:r>
            <a:r>
              <a:rPr lang="en-GB" sz="1100">
                <a:solidFill>
                  <a:schemeClr val="dk1"/>
                </a:solidFill>
                <a:latin typeface="Calibri"/>
                <a:ea typeface="Calibri"/>
                <a:cs typeface="Calibri"/>
                <a:sym typeface="Calibri"/>
              </a:rPr>
              <a:t>could not sit back and ignore this challenge to his wealth in the New World.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Also, in </a:t>
            </a:r>
            <a:r>
              <a:rPr b="1" lang="en-GB" sz="1100">
                <a:solidFill>
                  <a:schemeClr val="dk1"/>
                </a:solidFill>
                <a:latin typeface="Calibri"/>
                <a:ea typeface="Calibri"/>
                <a:cs typeface="Calibri"/>
                <a:sym typeface="Calibri"/>
              </a:rPr>
              <a:t>1582</a:t>
            </a:r>
            <a:r>
              <a:rPr lang="en-GB" sz="1100">
                <a:solidFill>
                  <a:schemeClr val="dk1"/>
                </a:solidFill>
                <a:latin typeface="Calibri"/>
                <a:ea typeface="Calibri"/>
                <a:cs typeface="Calibri"/>
                <a:sym typeface="Calibri"/>
              </a:rPr>
              <a:t>, The Spanish had managed to conquer the land next to it -  </a:t>
            </a:r>
            <a:r>
              <a:rPr b="1" lang="en-GB" sz="1100">
                <a:solidFill>
                  <a:srgbClr val="0070C0"/>
                </a:solidFill>
                <a:latin typeface="Calibri"/>
                <a:ea typeface="Calibri"/>
                <a:cs typeface="Calibri"/>
                <a:sym typeface="Calibri"/>
              </a:rPr>
              <a:t>Portugal</a:t>
            </a:r>
            <a:r>
              <a:rPr lang="en-GB" sz="1100">
                <a:solidFill>
                  <a:schemeClr val="dk1"/>
                </a:solidFill>
                <a:latin typeface="Calibri"/>
                <a:ea typeface="Calibri"/>
                <a:cs typeface="Calibri"/>
                <a:sym typeface="Calibri"/>
              </a:rPr>
              <a:t>.  This sent a very strong message to England that Spain’s </a:t>
            </a:r>
            <a:r>
              <a:rPr b="1" lang="en-GB" sz="1100">
                <a:solidFill>
                  <a:schemeClr val="dk1"/>
                </a:solidFill>
                <a:latin typeface="Calibri"/>
                <a:ea typeface="Calibri"/>
                <a:cs typeface="Calibri"/>
                <a:sym typeface="Calibri"/>
              </a:rPr>
              <a:t>empire</a:t>
            </a:r>
            <a:r>
              <a:rPr lang="en-GB" sz="1100">
                <a:solidFill>
                  <a:schemeClr val="dk1"/>
                </a:solidFill>
                <a:latin typeface="Calibri"/>
                <a:ea typeface="Calibri"/>
                <a:cs typeface="Calibri"/>
                <a:sym typeface="Calibri"/>
              </a:rPr>
              <a:t> was becoming more powerful and wealthier. Portugal was a key country as it offered Spain even more access to the sea as much of its land was next to the coast of the Atlantic Ocean.</a:t>
            </a:r>
            <a:endParaRPr/>
          </a:p>
        </p:txBody>
      </p:sp>
      <p:sp>
        <p:nvSpPr>
          <p:cNvPr id="442" name="Google Shape;442;g2cdea3c4307_0_117"/>
          <p:cNvSpPr/>
          <p:nvPr/>
        </p:nvSpPr>
        <p:spPr>
          <a:xfrm>
            <a:off x="4237409" y="1132061"/>
            <a:ext cx="4537220" cy="307777"/>
          </a:xfrm>
          <a:custGeom>
            <a:rect b="b" l="l" r="r" t="t"/>
            <a:pathLst>
              <a:path extrusionOk="0" fill="none" h="307777" w="4537220">
                <a:moveTo>
                  <a:pt x="0" y="0"/>
                </a:moveTo>
                <a:cubicBezTo>
                  <a:pt x="294929" y="-21244"/>
                  <a:pt x="429794" y="3124"/>
                  <a:pt x="602802" y="0"/>
                </a:cubicBezTo>
                <a:cubicBezTo>
                  <a:pt x="775810" y="-3124"/>
                  <a:pt x="1010375" y="-7457"/>
                  <a:pt x="1160232" y="0"/>
                </a:cubicBezTo>
                <a:cubicBezTo>
                  <a:pt x="1310089" y="7457"/>
                  <a:pt x="1707870" y="-30921"/>
                  <a:pt x="1899151" y="0"/>
                </a:cubicBezTo>
                <a:cubicBezTo>
                  <a:pt x="2090432" y="30921"/>
                  <a:pt x="2363264" y="-16616"/>
                  <a:pt x="2547325" y="0"/>
                </a:cubicBezTo>
                <a:cubicBezTo>
                  <a:pt x="2731386" y="16616"/>
                  <a:pt x="2940314" y="2747"/>
                  <a:pt x="3104755" y="0"/>
                </a:cubicBezTo>
                <a:cubicBezTo>
                  <a:pt x="3269196" y="-2747"/>
                  <a:pt x="3650973" y="-11421"/>
                  <a:pt x="3843674" y="0"/>
                </a:cubicBezTo>
                <a:cubicBezTo>
                  <a:pt x="4036375" y="11421"/>
                  <a:pt x="4333867" y="-32148"/>
                  <a:pt x="4537220" y="0"/>
                </a:cubicBezTo>
                <a:cubicBezTo>
                  <a:pt x="4541103" y="88991"/>
                  <a:pt x="4544191" y="187475"/>
                  <a:pt x="4537220" y="307777"/>
                </a:cubicBezTo>
                <a:cubicBezTo>
                  <a:pt x="4426807" y="316359"/>
                  <a:pt x="4225335" y="291489"/>
                  <a:pt x="4025162" y="307777"/>
                </a:cubicBezTo>
                <a:cubicBezTo>
                  <a:pt x="3824989" y="324065"/>
                  <a:pt x="3647023" y="289529"/>
                  <a:pt x="3376988" y="307777"/>
                </a:cubicBezTo>
                <a:cubicBezTo>
                  <a:pt x="3106953" y="326025"/>
                  <a:pt x="3031688" y="324478"/>
                  <a:pt x="2864930" y="307777"/>
                </a:cubicBezTo>
                <a:cubicBezTo>
                  <a:pt x="2698172" y="291076"/>
                  <a:pt x="2603749" y="289935"/>
                  <a:pt x="2352873" y="307777"/>
                </a:cubicBezTo>
                <a:cubicBezTo>
                  <a:pt x="2101997" y="325619"/>
                  <a:pt x="1989242" y="307907"/>
                  <a:pt x="1840815" y="307777"/>
                </a:cubicBezTo>
                <a:cubicBezTo>
                  <a:pt x="1692388" y="307647"/>
                  <a:pt x="1448999" y="320158"/>
                  <a:pt x="1238013" y="307777"/>
                </a:cubicBezTo>
                <a:cubicBezTo>
                  <a:pt x="1027027" y="295396"/>
                  <a:pt x="825611" y="298935"/>
                  <a:pt x="635211" y="307777"/>
                </a:cubicBezTo>
                <a:cubicBezTo>
                  <a:pt x="444811" y="316619"/>
                  <a:pt x="232734" y="292390"/>
                  <a:pt x="0" y="307777"/>
                </a:cubicBezTo>
                <a:cubicBezTo>
                  <a:pt x="-7149" y="242069"/>
                  <a:pt x="-12024" y="86836"/>
                  <a:pt x="0" y="0"/>
                </a:cubicBezTo>
                <a:close/>
              </a:path>
              <a:path extrusionOk="0" h="307777" w="4537220">
                <a:moveTo>
                  <a:pt x="0" y="0"/>
                </a:moveTo>
                <a:cubicBezTo>
                  <a:pt x="162272" y="7013"/>
                  <a:pt x="429902" y="11743"/>
                  <a:pt x="557430" y="0"/>
                </a:cubicBezTo>
                <a:cubicBezTo>
                  <a:pt x="684958" y="-11743"/>
                  <a:pt x="937784" y="28468"/>
                  <a:pt x="1205604" y="0"/>
                </a:cubicBezTo>
                <a:cubicBezTo>
                  <a:pt x="1473424" y="-28468"/>
                  <a:pt x="1501393" y="-1903"/>
                  <a:pt x="1763034" y="0"/>
                </a:cubicBezTo>
                <a:cubicBezTo>
                  <a:pt x="2024675" y="1903"/>
                  <a:pt x="2349053" y="7136"/>
                  <a:pt x="2501953" y="0"/>
                </a:cubicBezTo>
                <a:cubicBezTo>
                  <a:pt x="2654853" y="-7136"/>
                  <a:pt x="3004033" y="-31380"/>
                  <a:pt x="3195499" y="0"/>
                </a:cubicBezTo>
                <a:cubicBezTo>
                  <a:pt x="3386965" y="31380"/>
                  <a:pt x="3478491" y="-11150"/>
                  <a:pt x="3707557" y="0"/>
                </a:cubicBezTo>
                <a:cubicBezTo>
                  <a:pt x="3936623" y="11150"/>
                  <a:pt x="4293311" y="38671"/>
                  <a:pt x="4537220" y="0"/>
                </a:cubicBezTo>
                <a:cubicBezTo>
                  <a:pt x="4552312" y="84482"/>
                  <a:pt x="4534497" y="242711"/>
                  <a:pt x="4537220" y="307777"/>
                </a:cubicBezTo>
                <a:cubicBezTo>
                  <a:pt x="4327713" y="294420"/>
                  <a:pt x="4226182" y="337795"/>
                  <a:pt x="3934418" y="307777"/>
                </a:cubicBezTo>
                <a:cubicBezTo>
                  <a:pt x="3642654" y="277759"/>
                  <a:pt x="3533987" y="331764"/>
                  <a:pt x="3422360" y="307777"/>
                </a:cubicBezTo>
                <a:cubicBezTo>
                  <a:pt x="3310733" y="283790"/>
                  <a:pt x="3157965" y="323100"/>
                  <a:pt x="2910303" y="307777"/>
                </a:cubicBezTo>
                <a:cubicBezTo>
                  <a:pt x="2662641" y="292454"/>
                  <a:pt x="2393167" y="326907"/>
                  <a:pt x="2262128" y="307777"/>
                </a:cubicBezTo>
                <a:cubicBezTo>
                  <a:pt x="2131089" y="288647"/>
                  <a:pt x="1970727" y="288718"/>
                  <a:pt x="1704698" y="307777"/>
                </a:cubicBezTo>
                <a:cubicBezTo>
                  <a:pt x="1438669" y="326837"/>
                  <a:pt x="1291507" y="290414"/>
                  <a:pt x="1147268" y="307777"/>
                </a:cubicBezTo>
                <a:cubicBezTo>
                  <a:pt x="1003029" y="325141"/>
                  <a:pt x="377455" y="342515"/>
                  <a:pt x="0" y="307777"/>
                </a:cubicBezTo>
                <a:cubicBezTo>
                  <a:pt x="11037" y="228161"/>
                  <a:pt x="2352" y="98082"/>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Actions of ‘Sir’ Francis Drake</a:t>
            </a:r>
            <a:endParaRPr/>
          </a:p>
        </p:txBody>
      </p:sp>
      <p:sp>
        <p:nvSpPr>
          <p:cNvPr id="443" name="Google Shape;443;g2cdea3c4307_0_117"/>
          <p:cNvSpPr txBox="1"/>
          <p:nvPr/>
        </p:nvSpPr>
        <p:spPr>
          <a:xfrm>
            <a:off x="4237407" y="1470616"/>
            <a:ext cx="4537200" cy="4617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Francis Drake </a:t>
            </a:r>
            <a:r>
              <a:rPr lang="en-GB" sz="1050">
                <a:solidFill>
                  <a:schemeClr val="dk1"/>
                </a:solidFill>
                <a:latin typeface="Calibri"/>
                <a:ea typeface="Calibri"/>
                <a:cs typeface="Calibri"/>
                <a:sym typeface="Calibri"/>
              </a:rPr>
              <a:t>was a famous Elizabethan </a:t>
            </a:r>
            <a:r>
              <a:rPr b="1" lang="en-GB" sz="1050">
                <a:solidFill>
                  <a:schemeClr val="dk1"/>
                </a:solidFill>
                <a:latin typeface="Calibri"/>
                <a:ea typeface="Calibri"/>
                <a:cs typeface="Calibri"/>
                <a:sym typeface="Calibri"/>
              </a:rPr>
              <a:t>explorer, privateer</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merchant </a:t>
            </a:r>
            <a:r>
              <a:rPr lang="en-GB" sz="1050">
                <a:solidFill>
                  <a:schemeClr val="dk1"/>
                </a:solidFill>
                <a:latin typeface="Calibri"/>
                <a:ea typeface="Calibri"/>
                <a:cs typeface="Calibri"/>
                <a:sym typeface="Calibri"/>
              </a:rPr>
              <a:t>(a person who traded goods from abroad). He was keen to find goods in the </a:t>
            </a:r>
            <a:r>
              <a:rPr b="1" lang="en-GB" sz="1050">
                <a:solidFill>
                  <a:schemeClr val="dk1"/>
                </a:solidFill>
                <a:latin typeface="Calibri"/>
                <a:ea typeface="Calibri"/>
                <a:cs typeface="Calibri"/>
                <a:sym typeface="Calibri"/>
              </a:rPr>
              <a:t>New World </a:t>
            </a:r>
            <a:r>
              <a:rPr lang="en-GB" sz="1050">
                <a:solidFill>
                  <a:schemeClr val="dk1"/>
                </a:solidFill>
                <a:latin typeface="Calibri"/>
                <a:ea typeface="Calibri"/>
                <a:cs typeface="Calibri"/>
                <a:sym typeface="Calibri"/>
              </a:rPr>
              <a:t>to bring back to England and eager to </a:t>
            </a:r>
            <a:r>
              <a:rPr b="1" lang="en-GB" sz="1050">
                <a:solidFill>
                  <a:schemeClr val="dk1"/>
                </a:solidFill>
                <a:latin typeface="Calibri"/>
                <a:ea typeface="Calibri"/>
                <a:cs typeface="Calibri"/>
                <a:sym typeface="Calibri"/>
              </a:rPr>
              <a:t>impress</a:t>
            </a:r>
            <a:r>
              <a:rPr lang="en-GB" sz="1050">
                <a:solidFill>
                  <a:schemeClr val="dk1"/>
                </a:solidFill>
                <a:latin typeface="Calibri"/>
                <a:ea typeface="Calibri"/>
                <a:cs typeface="Calibri"/>
                <a:sym typeface="Calibri"/>
              </a:rPr>
              <a:t> Elizabeth.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was very popular with Elizabeth as his goods made huge sums of money for her and anyone else who </a:t>
            </a:r>
            <a:r>
              <a:rPr b="1" lang="en-GB" sz="1050">
                <a:solidFill>
                  <a:schemeClr val="dk1"/>
                </a:solidFill>
                <a:latin typeface="Calibri"/>
                <a:ea typeface="Calibri"/>
                <a:cs typeface="Calibri"/>
                <a:sym typeface="Calibri"/>
              </a:rPr>
              <a:t>invested</a:t>
            </a:r>
            <a:r>
              <a:rPr lang="en-GB" sz="1050">
                <a:solidFill>
                  <a:schemeClr val="dk1"/>
                </a:solidFill>
                <a:latin typeface="Calibri"/>
                <a:ea typeface="Calibri"/>
                <a:cs typeface="Calibri"/>
                <a:sym typeface="Calibri"/>
              </a:rPr>
              <a:t> in his voyages.  She saw him as a grand ‘</a:t>
            </a:r>
            <a:r>
              <a:rPr b="1" lang="en-GB" sz="1050">
                <a:solidFill>
                  <a:schemeClr val="dk1"/>
                </a:solidFill>
                <a:latin typeface="Calibri"/>
                <a:ea typeface="Calibri"/>
                <a:cs typeface="Calibri"/>
                <a:sym typeface="Calibri"/>
              </a:rPr>
              <a:t>Privateer</a:t>
            </a:r>
            <a:r>
              <a:rPr lang="en-GB" sz="1050">
                <a:solidFill>
                  <a:schemeClr val="dk1"/>
                </a:solidFill>
                <a:latin typeface="Calibri"/>
                <a:ea typeface="Calibri"/>
                <a:cs typeface="Calibri"/>
                <a:sym typeface="Calibri"/>
              </a:rPr>
              <a:t>’ - a sailor who was given permission from the government to trade and make money for England.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the Spanish had little respect for Drake and a very different opinion of him.  They saw him as a simple ‘</a:t>
            </a:r>
            <a:r>
              <a:rPr b="1" lang="en-GB" sz="1050">
                <a:solidFill>
                  <a:schemeClr val="dk1"/>
                </a:solidFill>
                <a:latin typeface="Calibri"/>
                <a:ea typeface="Calibri"/>
                <a:cs typeface="Calibri"/>
                <a:sym typeface="Calibri"/>
              </a:rPr>
              <a:t>pirate</a:t>
            </a:r>
            <a:r>
              <a:rPr lang="en-GB" sz="1050">
                <a:solidFill>
                  <a:schemeClr val="dk1"/>
                </a:solidFill>
                <a:latin typeface="Calibri"/>
                <a:ea typeface="Calibri"/>
                <a:cs typeface="Calibri"/>
                <a:sym typeface="Calibri"/>
              </a:rPr>
              <a:t>’ who stole from their ships.  </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1570</a:t>
            </a:r>
            <a:r>
              <a:rPr lang="en-GB" sz="1050">
                <a:solidFill>
                  <a:schemeClr val="dk1"/>
                </a:solidFill>
                <a:latin typeface="Calibri"/>
                <a:ea typeface="Calibri"/>
                <a:cs typeface="Calibri"/>
                <a:sym typeface="Calibri"/>
              </a:rPr>
              <a:t> he captured Spanish ships in the New World and stole their goods.  He returned to England with a cargo of </a:t>
            </a:r>
            <a:r>
              <a:rPr b="1" lang="en-GB" sz="1050">
                <a:solidFill>
                  <a:schemeClr val="dk1"/>
                </a:solidFill>
                <a:latin typeface="Calibri"/>
                <a:ea typeface="Calibri"/>
                <a:cs typeface="Calibri"/>
                <a:sym typeface="Calibri"/>
              </a:rPr>
              <a:t>Spanish treasures</a:t>
            </a:r>
            <a:r>
              <a:rPr lang="en-GB" sz="1050">
                <a:solidFill>
                  <a:schemeClr val="dk1"/>
                </a:solidFill>
                <a:latin typeface="Calibri"/>
                <a:ea typeface="Calibri"/>
                <a:cs typeface="Calibri"/>
                <a:sym typeface="Calibri"/>
              </a:rPr>
              <a:t>.  </a:t>
            </a:r>
            <a:endParaRPr/>
          </a:p>
          <a:p>
            <a:pPr indent="-182562" lvl="0" marL="182562"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1572</a:t>
            </a:r>
            <a:r>
              <a:rPr lang="en-GB" sz="1050">
                <a:solidFill>
                  <a:schemeClr val="dk1"/>
                </a:solidFill>
                <a:latin typeface="Calibri"/>
                <a:ea typeface="Calibri"/>
                <a:cs typeface="Calibri"/>
                <a:sym typeface="Calibri"/>
              </a:rPr>
              <a:t>, he captured </a:t>
            </a:r>
            <a:r>
              <a:rPr b="1" lang="en-GB" sz="1050">
                <a:solidFill>
                  <a:schemeClr val="dk1"/>
                </a:solidFill>
                <a:latin typeface="Calibri"/>
                <a:ea typeface="Calibri"/>
                <a:cs typeface="Calibri"/>
                <a:sym typeface="Calibri"/>
              </a:rPr>
              <a:t>£40,000 </a:t>
            </a:r>
            <a:r>
              <a:rPr lang="en-GB" sz="1050">
                <a:solidFill>
                  <a:schemeClr val="dk1"/>
                </a:solidFill>
                <a:latin typeface="Calibri"/>
                <a:ea typeface="Calibri"/>
                <a:cs typeface="Calibri"/>
                <a:sym typeface="Calibri"/>
              </a:rPr>
              <a:t>worth of </a:t>
            </a:r>
            <a:r>
              <a:rPr b="1" lang="en-GB" sz="1050">
                <a:solidFill>
                  <a:schemeClr val="dk1"/>
                </a:solidFill>
                <a:latin typeface="Calibri"/>
                <a:ea typeface="Calibri"/>
                <a:cs typeface="Calibri"/>
                <a:sym typeface="Calibri"/>
              </a:rPr>
              <a:t>Spanish silver</a:t>
            </a:r>
            <a:r>
              <a:rPr lang="en-GB" sz="1050">
                <a:solidFill>
                  <a:schemeClr val="dk1"/>
                </a:solidFill>
                <a:latin typeface="Calibri"/>
                <a:ea typeface="Calibri"/>
                <a:cs typeface="Calibri"/>
                <a:sym typeface="Calibri"/>
              </a:rPr>
              <a:t>. The simple fact that Elizabeth had supported Drake with this caused even more tension with Spain.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1577</a:t>
            </a:r>
            <a:r>
              <a:rPr lang="en-GB" sz="1050">
                <a:solidFill>
                  <a:schemeClr val="dk1"/>
                </a:solidFill>
                <a:latin typeface="Calibri"/>
                <a:ea typeface="Calibri"/>
                <a:cs typeface="Calibri"/>
                <a:sym typeface="Calibri"/>
              </a:rPr>
              <a:t>, Elizabeth then gave Drake </a:t>
            </a:r>
            <a:r>
              <a:rPr b="1" lang="en-GB" sz="1050">
                <a:solidFill>
                  <a:schemeClr val="dk1"/>
                </a:solidFill>
                <a:latin typeface="Calibri"/>
                <a:ea typeface="Calibri"/>
                <a:cs typeface="Calibri"/>
                <a:sym typeface="Calibri"/>
              </a:rPr>
              <a:t>secret orders </a:t>
            </a:r>
            <a:r>
              <a:rPr lang="en-GB" sz="1050">
                <a:solidFill>
                  <a:schemeClr val="dk1"/>
                </a:solidFill>
                <a:latin typeface="Calibri"/>
                <a:ea typeface="Calibri"/>
                <a:cs typeface="Calibri"/>
                <a:sym typeface="Calibri"/>
              </a:rPr>
              <a:t>to attack Spanish ships and ports and gave him </a:t>
            </a:r>
            <a:r>
              <a:rPr b="1" lang="en-GB" sz="1050">
                <a:solidFill>
                  <a:schemeClr val="dk1"/>
                </a:solidFill>
                <a:latin typeface="Calibri"/>
                <a:ea typeface="Calibri"/>
                <a:cs typeface="Calibri"/>
                <a:sym typeface="Calibri"/>
              </a:rPr>
              <a:t>100,000 crowns </a:t>
            </a:r>
            <a:r>
              <a:rPr lang="en-GB" sz="1050">
                <a:solidFill>
                  <a:schemeClr val="dk1"/>
                </a:solidFill>
                <a:latin typeface="Calibri"/>
                <a:ea typeface="Calibri"/>
                <a:cs typeface="Calibri"/>
                <a:sym typeface="Calibri"/>
              </a:rPr>
              <a:t>to support this.  The Spanish were made to feel weak and humiliated by Drake’s actions as well as angered.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This 1577 voyage also became a famous as Drake became the first sailor to </a:t>
            </a:r>
            <a:r>
              <a:rPr b="1" lang="en-GB" sz="1050">
                <a:solidFill>
                  <a:schemeClr val="dk1"/>
                </a:solidFill>
                <a:latin typeface="Calibri"/>
                <a:ea typeface="Calibri"/>
                <a:cs typeface="Calibri"/>
                <a:sym typeface="Calibri"/>
              </a:rPr>
              <a:t>circumnavigate</a:t>
            </a:r>
            <a:r>
              <a:rPr lang="en-GB" sz="1050">
                <a:solidFill>
                  <a:schemeClr val="dk1"/>
                </a:solidFill>
                <a:latin typeface="Calibri"/>
                <a:ea typeface="Calibri"/>
                <a:cs typeface="Calibri"/>
                <a:sym typeface="Calibri"/>
              </a:rPr>
              <a:t> the world (travel all the way around).  This further humiliated Spain who also saw themselves as a great sea fairing nation.  Drake became a </a:t>
            </a:r>
            <a:r>
              <a:rPr b="1" lang="en-GB" sz="1050">
                <a:solidFill>
                  <a:schemeClr val="dk1"/>
                </a:solidFill>
                <a:latin typeface="Calibri"/>
                <a:ea typeface="Calibri"/>
                <a:cs typeface="Calibri"/>
                <a:sym typeface="Calibri"/>
              </a:rPr>
              <a:t>national hero </a:t>
            </a:r>
            <a:r>
              <a:rPr lang="en-GB" sz="1050">
                <a:solidFill>
                  <a:schemeClr val="dk1"/>
                </a:solidFill>
                <a:latin typeface="Calibri"/>
                <a:ea typeface="Calibri"/>
                <a:cs typeface="Calibri"/>
                <a:sym typeface="Calibri"/>
              </a:rPr>
              <a:t>and showed England’s strength. From this voyage, it is estimated that Drake returned to England in </a:t>
            </a:r>
            <a:r>
              <a:rPr b="1" lang="en-GB" sz="1050">
                <a:solidFill>
                  <a:schemeClr val="dk1"/>
                </a:solidFill>
                <a:latin typeface="Calibri"/>
                <a:ea typeface="Calibri"/>
                <a:cs typeface="Calibri"/>
                <a:sym typeface="Calibri"/>
              </a:rPr>
              <a:t>1580</a:t>
            </a:r>
            <a:r>
              <a:rPr lang="en-GB" sz="1050">
                <a:solidFill>
                  <a:schemeClr val="dk1"/>
                </a:solidFill>
                <a:latin typeface="Calibri"/>
                <a:ea typeface="Calibri"/>
                <a:cs typeface="Calibri"/>
                <a:sym typeface="Calibri"/>
              </a:rPr>
              <a:t> with around </a:t>
            </a:r>
            <a:r>
              <a:rPr b="1" lang="en-GB" sz="1050">
                <a:solidFill>
                  <a:schemeClr val="dk1"/>
                </a:solidFill>
                <a:latin typeface="Calibri"/>
                <a:ea typeface="Calibri"/>
                <a:cs typeface="Calibri"/>
                <a:sym typeface="Calibri"/>
              </a:rPr>
              <a:t>400,000 of Spanish treasure</a:t>
            </a:r>
            <a:r>
              <a:rPr lang="en-GB" sz="105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Spanish were angered even more when Elizabeth rewarded Drake for his raiding expeditions by </a:t>
            </a:r>
            <a:r>
              <a:rPr b="1" lang="en-GB" sz="1050">
                <a:solidFill>
                  <a:schemeClr val="dk1"/>
                </a:solidFill>
                <a:latin typeface="Calibri"/>
                <a:ea typeface="Calibri"/>
                <a:cs typeface="Calibri"/>
                <a:sym typeface="Calibri"/>
              </a:rPr>
              <a:t>knighting</a:t>
            </a:r>
            <a:r>
              <a:rPr lang="en-GB" sz="1050">
                <a:solidFill>
                  <a:schemeClr val="dk1"/>
                </a:solidFill>
                <a:latin typeface="Calibri"/>
                <a:ea typeface="Calibri"/>
                <a:cs typeface="Calibri"/>
                <a:sym typeface="Calibri"/>
              </a:rPr>
              <a:t> him on board his famous ship </a:t>
            </a:r>
            <a:r>
              <a:rPr b="1" lang="en-GB" sz="1050">
                <a:solidFill>
                  <a:schemeClr val="dk1"/>
                </a:solidFill>
                <a:latin typeface="Calibri"/>
                <a:ea typeface="Calibri"/>
                <a:cs typeface="Calibri"/>
                <a:sym typeface="Calibri"/>
              </a:rPr>
              <a:t>The Golden Hind in 1580</a:t>
            </a:r>
            <a:r>
              <a:rPr lang="en-GB" sz="1050">
                <a:solidFill>
                  <a:schemeClr val="dk1"/>
                </a:solidFill>
                <a:latin typeface="Calibri"/>
                <a:ea typeface="Calibri"/>
                <a:cs typeface="Calibri"/>
                <a:sym typeface="Calibri"/>
              </a:rPr>
              <a:t>.  This was a very </a:t>
            </a:r>
            <a:r>
              <a:rPr b="1" lang="en-GB" sz="1050">
                <a:solidFill>
                  <a:schemeClr val="dk1"/>
                </a:solidFill>
                <a:latin typeface="Calibri"/>
                <a:ea typeface="Calibri"/>
                <a:cs typeface="Calibri"/>
                <a:sym typeface="Calibri"/>
              </a:rPr>
              <a:t>public stunt </a:t>
            </a:r>
            <a:r>
              <a:rPr lang="en-GB" sz="1050">
                <a:solidFill>
                  <a:schemeClr val="dk1"/>
                </a:solidFill>
                <a:latin typeface="Calibri"/>
                <a:ea typeface="Calibri"/>
                <a:cs typeface="Calibri"/>
                <a:sym typeface="Calibri"/>
              </a:rPr>
              <a:t>to show Drake’s power and Philip II was outraged by Elizabeth giving him the title Sir Francis Drake in a public ceremony intended to annoy the Spanish.</a:t>
            </a:r>
            <a:endParaRPr/>
          </a:p>
        </p:txBody>
      </p:sp>
      <p:sp>
        <p:nvSpPr>
          <p:cNvPr id="444" name="Google Shape;444;g2cdea3c4307_0_117"/>
          <p:cNvSpPr txBox="1"/>
          <p:nvPr/>
        </p:nvSpPr>
        <p:spPr>
          <a:xfrm>
            <a:off x="64465" y="6164208"/>
            <a:ext cx="8710200" cy="5232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Drake raided Spanish ships throughout the 1570s.  The Spanish labelled him a </a:t>
            </a:r>
            <a:r>
              <a:rPr b="1" lang="en-GB" sz="1400">
                <a:solidFill>
                  <a:schemeClr val="dk1"/>
                </a:solidFill>
                <a:latin typeface="Calibri"/>
                <a:ea typeface="Calibri"/>
                <a:cs typeface="Calibri"/>
                <a:sym typeface="Calibri"/>
              </a:rPr>
              <a:t>pirate</a:t>
            </a:r>
            <a:r>
              <a:rPr lang="en-GB" sz="1400">
                <a:solidFill>
                  <a:schemeClr val="dk1"/>
                </a:solidFill>
                <a:latin typeface="Calibri"/>
                <a:ea typeface="Calibri"/>
                <a:cs typeface="Calibri"/>
                <a:sym typeface="Calibri"/>
              </a:rPr>
              <a:t> and gave him the nickname of ‘</a:t>
            </a:r>
            <a:r>
              <a:rPr b="1" lang="en-GB" sz="1400">
                <a:solidFill>
                  <a:schemeClr val="dk1"/>
                </a:solidFill>
                <a:latin typeface="Calibri"/>
                <a:ea typeface="Calibri"/>
                <a:cs typeface="Calibri"/>
                <a:sym typeface="Calibri"/>
              </a:rPr>
              <a:t>El Draque</a:t>
            </a:r>
            <a:r>
              <a:rPr lang="en-GB" sz="1400">
                <a:solidFill>
                  <a:schemeClr val="dk1"/>
                </a:solidFill>
                <a:latin typeface="Calibri"/>
                <a:ea typeface="Calibri"/>
                <a:cs typeface="Calibri"/>
                <a:sym typeface="Calibri"/>
              </a:rPr>
              <a:t>’ meaning ‘</a:t>
            </a:r>
            <a:r>
              <a:rPr b="1" lang="en-GB" sz="1400">
                <a:solidFill>
                  <a:schemeClr val="dk1"/>
                </a:solidFill>
                <a:latin typeface="Calibri"/>
                <a:ea typeface="Calibri"/>
                <a:cs typeface="Calibri"/>
                <a:sym typeface="Calibri"/>
              </a:rPr>
              <a:t>The Dragon</a:t>
            </a:r>
            <a:r>
              <a:rPr lang="en-GB" sz="1400">
                <a:solidFill>
                  <a:schemeClr val="dk1"/>
                </a:solidFill>
                <a:latin typeface="Calibri"/>
                <a:ea typeface="Calibri"/>
                <a:cs typeface="Calibri"/>
                <a:sym typeface="Calibri"/>
              </a:rPr>
              <a:t>’.  Philip offered a reward of </a:t>
            </a:r>
            <a:r>
              <a:rPr b="1" lang="en-GB" sz="1400">
                <a:solidFill>
                  <a:schemeClr val="dk1"/>
                </a:solidFill>
                <a:latin typeface="Calibri"/>
                <a:ea typeface="Calibri"/>
                <a:cs typeface="Calibri"/>
                <a:sym typeface="Calibri"/>
              </a:rPr>
              <a:t>20,000 ducats </a:t>
            </a:r>
            <a:r>
              <a:rPr lang="en-GB" sz="1400">
                <a:solidFill>
                  <a:schemeClr val="dk1"/>
                </a:solidFill>
                <a:latin typeface="Calibri"/>
                <a:ea typeface="Calibri"/>
                <a:cs typeface="Calibri"/>
                <a:sym typeface="Calibri"/>
              </a:rPr>
              <a:t>(the Spanish currency) for </a:t>
            </a:r>
            <a:r>
              <a:rPr b="1" lang="en-GB" sz="1400">
                <a:solidFill>
                  <a:schemeClr val="dk1"/>
                </a:solidFill>
                <a:latin typeface="Calibri"/>
                <a:ea typeface="Calibri"/>
                <a:cs typeface="Calibri"/>
                <a:sym typeface="Calibri"/>
              </a:rPr>
              <a:t>Drake’s head</a:t>
            </a:r>
            <a:r>
              <a:rPr lang="en-GB" sz="1400">
                <a:solidFill>
                  <a:schemeClr val="dk1"/>
                </a:solidFill>
                <a:latin typeface="Calibri"/>
                <a:ea typeface="Calibri"/>
                <a:cs typeface="Calibri"/>
                <a:sym typeface="Calibri"/>
              </a:rPr>
              <a:t>!</a:t>
            </a:r>
            <a:endParaRPr b="1" sz="1400">
              <a:solidFill>
                <a:schemeClr val="dk1"/>
              </a:solidFill>
              <a:latin typeface="Calibri"/>
              <a:ea typeface="Calibri"/>
              <a:cs typeface="Calibri"/>
              <a:sym typeface="Calibri"/>
            </a:endParaRPr>
          </a:p>
        </p:txBody>
      </p:sp>
      <p:sp>
        <p:nvSpPr>
          <p:cNvPr id="445" name="Google Shape;445;g2cdea3c4307_0_117"/>
          <p:cNvSpPr/>
          <p:nvPr/>
        </p:nvSpPr>
        <p:spPr>
          <a:xfrm>
            <a:off x="8840631" y="1133444"/>
            <a:ext cx="3286900" cy="307777"/>
          </a:xfrm>
          <a:custGeom>
            <a:rect b="b" l="l" r="r" t="t"/>
            <a:pathLst>
              <a:path extrusionOk="0" fill="none" h="307777" w="3286900">
                <a:moveTo>
                  <a:pt x="0" y="0"/>
                </a:moveTo>
                <a:cubicBezTo>
                  <a:pt x="197137" y="12835"/>
                  <a:pt x="526735" y="-34298"/>
                  <a:pt x="723118" y="0"/>
                </a:cubicBezTo>
                <a:cubicBezTo>
                  <a:pt x="919501" y="34298"/>
                  <a:pt x="1092601" y="22918"/>
                  <a:pt x="1347629" y="0"/>
                </a:cubicBezTo>
                <a:cubicBezTo>
                  <a:pt x="1602657" y="-22918"/>
                  <a:pt x="1880488" y="14109"/>
                  <a:pt x="2070747" y="0"/>
                </a:cubicBezTo>
                <a:cubicBezTo>
                  <a:pt x="2261006" y="-14109"/>
                  <a:pt x="2747184" y="52691"/>
                  <a:pt x="3286900" y="0"/>
                </a:cubicBezTo>
                <a:cubicBezTo>
                  <a:pt x="3294583" y="73511"/>
                  <a:pt x="3285346" y="223108"/>
                  <a:pt x="3286900" y="307777"/>
                </a:cubicBezTo>
                <a:cubicBezTo>
                  <a:pt x="3125676" y="308917"/>
                  <a:pt x="2984904" y="310730"/>
                  <a:pt x="2728127" y="307777"/>
                </a:cubicBezTo>
                <a:cubicBezTo>
                  <a:pt x="2471350" y="304824"/>
                  <a:pt x="2353136" y="316812"/>
                  <a:pt x="2136485" y="307777"/>
                </a:cubicBezTo>
                <a:cubicBezTo>
                  <a:pt x="1919834" y="298742"/>
                  <a:pt x="1714824" y="322439"/>
                  <a:pt x="1446236" y="307777"/>
                </a:cubicBezTo>
                <a:cubicBezTo>
                  <a:pt x="1177648" y="293115"/>
                  <a:pt x="1148844" y="312197"/>
                  <a:pt x="887463" y="307777"/>
                </a:cubicBezTo>
                <a:cubicBezTo>
                  <a:pt x="626082" y="303357"/>
                  <a:pt x="327580" y="279074"/>
                  <a:pt x="0" y="307777"/>
                </a:cubicBezTo>
                <a:cubicBezTo>
                  <a:pt x="-11715" y="245907"/>
                  <a:pt x="1653" y="130533"/>
                  <a:pt x="0" y="0"/>
                </a:cubicBezTo>
                <a:close/>
              </a:path>
              <a:path extrusionOk="0" h="307777" w="3286900">
                <a:moveTo>
                  <a:pt x="0" y="0"/>
                </a:moveTo>
                <a:cubicBezTo>
                  <a:pt x="141930" y="13249"/>
                  <a:pt x="324175" y="15553"/>
                  <a:pt x="591642" y="0"/>
                </a:cubicBezTo>
                <a:cubicBezTo>
                  <a:pt x="859109" y="-15553"/>
                  <a:pt x="1026861" y="32274"/>
                  <a:pt x="1249022" y="0"/>
                </a:cubicBezTo>
                <a:cubicBezTo>
                  <a:pt x="1471183" y="-32274"/>
                  <a:pt x="1549233" y="15254"/>
                  <a:pt x="1840664" y="0"/>
                </a:cubicBezTo>
                <a:cubicBezTo>
                  <a:pt x="2132095" y="-15254"/>
                  <a:pt x="2284845" y="22172"/>
                  <a:pt x="2563782" y="0"/>
                </a:cubicBezTo>
                <a:cubicBezTo>
                  <a:pt x="2842719" y="-22172"/>
                  <a:pt x="3137060" y="13034"/>
                  <a:pt x="3286900" y="0"/>
                </a:cubicBezTo>
                <a:cubicBezTo>
                  <a:pt x="3272734" y="125319"/>
                  <a:pt x="3277225" y="173402"/>
                  <a:pt x="3286900" y="307777"/>
                </a:cubicBezTo>
                <a:cubicBezTo>
                  <a:pt x="3071431" y="317187"/>
                  <a:pt x="2854086" y="315458"/>
                  <a:pt x="2695258" y="307777"/>
                </a:cubicBezTo>
                <a:cubicBezTo>
                  <a:pt x="2536430" y="300096"/>
                  <a:pt x="2249717" y="287807"/>
                  <a:pt x="1972140" y="307777"/>
                </a:cubicBezTo>
                <a:cubicBezTo>
                  <a:pt x="1694563" y="327747"/>
                  <a:pt x="1455707" y="307543"/>
                  <a:pt x="1249022" y="307777"/>
                </a:cubicBezTo>
                <a:cubicBezTo>
                  <a:pt x="1042337" y="308011"/>
                  <a:pt x="829833" y="298312"/>
                  <a:pt x="690249" y="307777"/>
                </a:cubicBezTo>
                <a:cubicBezTo>
                  <a:pt x="550665" y="317242"/>
                  <a:pt x="273512" y="305600"/>
                  <a:pt x="0" y="307777"/>
                </a:cubicBezTo>
                <a:cubicBezTo>
                  <a:pt x="-2855" y="221419"/>
                  <a:pt x="6057" y="93648"/>
                  <a:pt x="0" y="0"/>
                </a:cubicBezTo>
                <a:close/>
              </a:path>
            </a:pathLst>
          </a:custGeom>
          <a:solidFill>
            <a:srgbClr val="92D05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Religious Rivalry</a:t>
            </a:r>
            <a:endParaRPr/>
          </a:p>
        </p:txBody>
      </p:sp>
      <p:sp>
        <p:nvSpPr>
          <p:cNvPr id="446" name="Google Shape;446;g2cdea3c4307_0_117"/>
          <p:cNvSpPr txBox="1"/>
          <p:nvPr/>
        </p:nvSpPr>
        <p:spPr>
          <a:xfrm>
            <a:off x="8835803" y="1470616"/>
            <a:ext cx="3286800" cy="5425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Since the </a:t>
            </a:r>
            <a:r>
              <a:rPr b="1" lang="en-GB" sz="1050">
                <a:solidFill>
                  <a:schemeClr val="dk1"/>
                </a:solidFill>
                <a:latin typeface="Calibri"/>
                <a:ea typeface="Calibri"/>
                <a:cs typeface="Calibri"/>
                <a:sym typeface="Calibri"/>
              </a:rPr>
              <a:t>Religious Settlement</a:t>
            </a:r>
            <a:r>
              <a:rPr lang="en-GB" sz="1050">
                <a:solidFill>
                  <a:schemeClr val="dk1"/>
                </a:solidFill>
                <a:latin typeface="Calibri"/>
                <a:ea typeface="Calibri"/>
                <a:cs typeface="Calibri"/>
                <a:sym typeface="Calibri"/>
              </a:rPr>
              <a:t> in 1559, Catholic countries in Europe had demanded a </a:t>
            </a:r>
            <a:r>
              <a:rPr b="1" lang="en-GB" sz="1050">
                <a:solidFill>
                  <a:schemeClr val="dk1"/>
                </a:solidFill>
                <a:latin typeface="Calibri"/>
                <a:ea typeface="Calibri"/>
                <a:cs typeface="Calibri"/>
                <a:sym typeface="Calibri"/>
              </a:rPr>
              <a:t>Counter-Reformation</a:t>
            </a:r>
            <a:r>
              <a:rPr lang="en-GB" sz="1050">
                <a:solidFill>
                  <a:schemeClr val="dk1"/>
                </a:solidFill>
                <a:latin typeface="Calibri"/>
                <a:ea typeface="Calibri"/>
                <a:cs typeface="Calibri"/>
                <a:sym typeface="Calibri"/>
              </a:rPr>
              <a:t> - England to return to the Catholic faith.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Elizabeth had imprisoned her cousin and Catholic figurehead </a:t>
            </a:r>
            <a:r>
              <a:rPr b="1" lang="en-GB" sz="1050">
                <a:solidFill>
                  <a:schemeClr val="dk1"/>
                </a:solidFill>
                <a:latin typeface="Calibri"/>
                <a:ea typeface="Calibri"/>
                <a:cs typeface="Calibri"/>
                <a:sym typeface="Calibri"/>
              </a:rPr>
              <a:t>Mary, Queen of Scots </a:t>
            </a:r>
            <a:r>
              <a:rPr lang="en-GB" sz="1050">
                <a:solidFill>
                  <a:schemeClr val="dk1"/>
                </a:solidFill>
                <a:latin typeface="Calibri"/>
                <a:ea typeface="Calibri"/>
                <a:cs typeface="Calibri"/>
                <a:sym typeface="Calibri"/>
              </a:rPr>
              <a:t>in England.  Spain saw this as a direct threat to the Catholic religion.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Elizabeth increased her attacks </a:t>
            </a:r>
            <a:r>
              <a:rPr b="1" lang="en-GB" sz="1050">
                <a:solidFill>
                  <a:schemeClr val="dk1"/>
                </a:solidFill>
                <a:latin typeface="Calibri"/>
                <a:ea typeface="Calibri"/>
                <a:cs typeface="Calibri"/>
                <a:sym typeface="Calibri"/>
              </a:rPr>
              <a:t>against Catholics </a:t>
            </a:r>
            <a:r>
              <a:rPr lang="en-GB" sz="1050">
                <a:solidFill>
                  <a:schemeClr val="dk1"/>
                </a:solidFill>
                <a:latin typeface="Calibri"/>
                <a:ea typeface="Calibri"/>
                <a:cs typeface="Calibri"/>
                <a:sym typeface="Calibri"/>
              </a:rPr>
              <a:t>in England as a result of the many Catholic plots against her – all of which were supported by Spain.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showed constant support for all of the </a:t>
            </a:r>
            <a:r>
              <a:rPr b="1" lang="en-GB" sz="1050">
                <a:solidFill>
                  <a:schemeClr val="dk1"/>
                </a:solidFill>
                <a:latin typeface="Calibri"/>
                <a:ea typeface="Calibri"/>
                <a:cs typeface="Calibri"/>
                <a:sym typeface="Calibri"/>
              </a:rPr>
              <a:t>major plots </a:t>
            </a:r>
            <a:r>
              <a:rPr lang="en-GB" sz="1050">
                <a:solidFill>
                  <a:schemeClr val="dk1"/>
                </a:solidFill>
                <a:latin typeface="Calibri"/>
                <a:ea typeface="Calibri"/>
                <a:cs typeface="Calibri"/>
                <a:sym typeface="Calibri"/>
              </a:rPr>
              <a:t>against Elizabeth.  </a:t>
            </a:r>
            <a:r>
              <a:rPr b="1" lang="en-GB" sz="1050">
                <a:solidFill>
                  <a:schemeClr val="dk1"/>
                </a:solidFill>
                <a:latin typeface="Calibri"/>
                <a:ea typeface="Calibri"/>
                <a:cs typeface="Calibri"/>
                <a:sym typeface="Calibri"/>
              </a:rPr>
              <a:t>Philip II </a:t>
            </a:r>
            <a:r>
              <a:rPr lang="en-GB" sz="1050">
                <a:solidFill>
                  <a:schemeClr val="dk1"/>
                </a:solidFill>
                <a:latin typeface="Calibri"/>
                <a:ea typeface="Calibri"/>
                <a:cs typeface="Calibri"/>
                <a:sym typeface="Calibri"/>
              </a:rPr>
              <a:t>offered </a:t>
            </a:r>
            <a:r>
              <a:rPr b="1" lang="en-GB" sz="1050">
                <a:solidFill>
                  <a:schemeClr val="dk1"/>
                </a:solidFill>
                <a:latin typeface="Calibri"/>
                <a:ea typeface="Calibri"/>
                <a:cs typeface="Calibri"/>
                <a:sym typeface="Calibri"/>
              </a:rPr>
              <a:t>money</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troops </a:t>
            </a:r>
            <a:r>
              <a:rPr lang="en-GB" sz="1050">
                <a:solidFill>
                  <a:schemeClr val="dk1"/>
                </a:solidFill>
                <a:latin typeface="Calibri"/>
                <a:ea typeface="Calibri"/>
                <a:cs typeface="Calibri"/>
                <a:sym typeface="Calibri"/>
              </a:rPr>
              <a:t>to help the plots such as the Revolt of the Northern Earls, the Ridolfi Plot, the Throckmorton Plot and the Babington Plot.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She also introduced new </a:t>
            </a:r>
            <a:r>
              <a:rPr b="1" lang="en-GB" sz="1050">
                <a:solidFill>
                  <a:schemeClr val="dk1"/>
                </a:solidFill>
                <a:latin typeface="Calibri"/>
                <a:ea typeface="Calibri"/>
                <a:cs typeface="Calibri"/>
                <a:sym typeface="Calibri"/>
              </a:rPr>
              <a:t>anti-Catholic Laws.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strongly believed the Protestant faith should be stamped out and tension grew as Philip gained support from </a:t>
            </a:r>
            <a:r>
              <a:rPr b="1" lang="en-GB" sz="1050">
                <a:solidFill>
                  <a:schemeClr val="dk1"/>
                </a:solidFill>
                <a:latin typeface="Calibri"/>
                <a:ea typeface="Calibri"/>
                <a:cs typeface="Calibri"/>
                <a:sym typeface="Calibri"/>
              </a:rPr>
              <a:t>Pope Pius V</a:t>
            </a:r>
            <a:r>
              <a:rPr lang="en-GB" sz="1050">
                <a:solidFill>
                  <a:schemeClr val="dk1"/>
                </a:solidFill>
                <a:latin typeface="Calibri"/>
                <a:ea typeface="Calibri"/>
                <a:cs typeface="Calibri"/>
                <a:sym typeface="Calibri"/>
              </a:rPr>
              <a:t>.  Pius V </a:t>
            </a:r>
            <a:r>
              <a:rPr b="1" lang="en-GB" sz="1050">
                <a:solidFill>
                  <a:schemeClr val="dk1"/>
                </a:solidFill>
                <a:latin typeface="Calibri"/>
                <a:ea typeface="Calibri"/>
                <a:cs typeface="Calibri"/>
                <a:sym typeface="Calibri"/>
              </a:rPr>
              <a:t>publicly supported </a:t>
            </a:r>
            <a:r>
              <a:rPr lang="en-GB" sz="1050">
                <a:solidFill>
                  <a:schemeClr val="dk1"/>
                </a:solidFill>
                <a:latin typeface="Calibri"/>
                <a:ea typeface="Calibri"/>
                <a:cs typeface="Calibri"/>
                <a:sym typeface="Calibri"/>
              </a:rPr>
              <a:t>any Spanish plans to attack England.  He issued an official religious order called a </a:t>
            </a:r>
            <a:r>
              <a:rPr b="1" lang="en-GB" sz="1050">
                <a:solidFill>
                  <a:schemeClr val="dk1"/>
                </a:solidFill>
                <a:latin typeface="Calibri"/>
                <a:ea typeface="Calibri"/>
                <a:cs typeface="Calibri"/>
                <a:sym typeface="Calibri"/>
              </a:rPr>
              <a:t>Papal Bull </a:t>
            </a:r>
            <a:r>
              <a:rPr lang="en-GB" sz="1050">
                <a:solidFill>
                  <a:schemeClr val="dk1"/>
                </a:solidFill>
                <a:latin typeface="Calibri"/>
                <a:ea typeface="Calibri"/>
                <a:cs typeface="Calibri"/>
                <a:sym typeface="Calibri"/>
              </a:rPr>
              <a:t>which formally ‘</a:t>
            </a:r>
            <a:r>
              <a:rPr b="1" lang="en-GB" sz="1050">
                <a:solidFill>
                  <a:schemeClr val="dk1"/>
                </a:solidFill>
                <a:latin typeface="Calibri"/>
                <a:ea typeface="Calibri"/>
                <a:cs typeface="Calibri"/>
                <a:sym typeface="Calibri"/>
              </a:rPr>
              <a:t>excommunicated</a:t>
            </a:r>
            <a:r>
              <a:rPr lang="en-GB" sz="1050">
                <a:solidFill>
                  <a:schemeClr val="dk1"/>
                </a:solidFill>
                <a:latin typeface="Calibri"/>
                <a:ea typeface="Calibri"/>
                <a:cs typeface="Calibri"/>
                <a:sym typeface="Calibri"/>
              </a:rPr>
              <a:t>’ Elizabeth from the Catholic Church.  This meant that the Catholics in England no longer had to obey her.</a:t>
            </a:r>
            <a:endParaRPr/>
          </a:p>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In 1570, Pope Pius gave a public statement about Elizabeth which said:  </a:t>
            </a:r>
            <a:r>
              <a:rPr lang="en-GB" sz="1050">
                <a:solidFill>
                  <a:schemeClr val="dk1"/>
                </a:solidFill>
                <a:latin typeface="Calibri"/>
                <a:ea typeface="Calibri"/>
                <a:cs typeface="Calibri"/>
                <a:sym typeface="Calibri"/>
              </a:rPr>
              <a:t>‘Elizabeth, Queen of England... is the servant of wickedness... This woman, having seized the kingdom of England has reduced it into a                                  miserable and ruinous condition.’  </a:t>
            </a:r>
            <a:endParaRPr/>
          </a:p>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The Pope now gave full backing to                                Spain for any attack they planned                                         on England which resulted in                                      angering Elizabeth further. </a:t>
            </a:r>
            <a:endParaRPr/>
          </a:p>
        </p:txBody>
      </p:sp>
      <p:pic>
        <p:nvPicPr>
          <p:cNvPr descr="Pope" id="447" name="Google Shape;447;g2cdea3c4307_0_117"/>
          <p:cNvPicPr preferRelativeResize="0"/>
          <p:nvPr/>
        </p:nvPicPr>
        <p:blipFill rotWithShape="1">
          <a:blip r:embed="rId3">
            <a:alphaModFix/>
          </a:blip>
          <a:srcRect b="29602" l="48915" r="-458" t="0"/>
          <a:stretch/>
        </p:blipFill>
        <p:spPr>
          <a:xfrm>
            <a:off x="11064796" y="5855266"/>
            <a:ext cx="1034840" cy="955005"/>
          </a:xfrm>
          <a:prstGeom prst="rect">
            <a:avLst/>
          </a:prstGeom>
          <a:noFill/>
          <a:ln>
            <a:noFill/>
          </a:ln>
        </p:spPr>
      </p:pic>
      <p:pic>
        <p:nvPicPr>
          <p:cNvPr descr="Spanish national flag" id="448" name="Google Shape;448;g2cdea3c4307_0_117"/>
          <p:cNvPicPr preferRelativeResize="0"/>
          <p:nvPr/>
        </p:nvPicPr>
        <p:blipFill rotWithShape="1">
          <a:blip r:embed="rId4">
            <a:alphaModFix/>
          </a:blip>
          <a:srcRect b="25203" l="9585" r="9593" t="15339"/>
          <a:stretch/>
        </p:blipFill>
        <p:spPr>
          <a:xfrm>
            <a:off x="9398000" y="54844"/>
            <a:ext cx="1155700" cy="1023452"/>
          </a:xfrm>
          <a:prstGeom prst="rect">
            <a:avLst/>
          </a:prstGeom>
          <a:noFill/>
          <a:ln>
            <a:noFill/>
          </a:ln>
        </p:spPr>
      </p:pic>
      <p:pic>
        <p:nvPicPr>
          <p:cNvPr descr="England flag image" id="449" name="Google Shape;449;g2cdea3c4307_0_117"/>
          <p:cNvPicPr preferRelativeResize="0"/>
          <p:nvPr/>
        </p:nvPicPr>
        <p:blipFill rotWithShape="1">
          <a:blip r:embed="rId5">
            <a:alphaModFix/>
          </a:blip>
          <a:srcRect b="9732" l="4732" r="5468" t="12598"/>
          <a:stretch/>
        </p:blipFill>
        <p:spPr>
          <a:xfrm>
            <a:off x="10635988" y="124404"/>
            <a:ext cx="1363908" cy="93236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cdea3c4307_0_132"/>
          <p:cNvSpPr txBox="1"/>
          <p:nvPr/>
        </p:nvSpPr>
        <p:spPr>
          <a:xfrm>
            <a:off x="75833" y="90392"/>
            <a:ext cx="120507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LESSONS 16</a:t>
            </a:r>
            <a:r>
              <a:rPr b="1" lang="en-GB" sz="1600">
                <a:solidFill>
                  <a:schemeClr val="dk1"/>
                </a:solidFill>
                <a:latin typeface="Calibri"/>
                <a:ea typeface="Calibri"/>
                <a:cs typeface="Calibri"/>
                <a:sym typeface="Calibri"/>
              </a:rPr>
              <a:t>:</a:t>
            </a:r>
            <a:r>
              <a:rPr lang="en-GB" sz="1600">
                <a:solidFill>
                  <a:schemeClr val="dk1"/>
                </a:solidFill>
                <a:latin typeface="Calibri"/>
                <a:ea typeface="Calibri"/>
                <a:cs typeface="Calibri"/>
                <a:sym typeface="Calibri"/>
              </a:rPr>
              <a:t> To explain why Elizabeth’s involvement in the </a:t>
            </a:r>
            <a:r>
              <a:rPr b="1" lang="en-GB" sz="1800" u="sng">
                <a:solidFill>
                  <a:schemeClr val="dk1"/>
                </a:solidFill>
                <a:latin typeface="Calibri"/>
                <a:ea typeface="Calibri"/>
                <a:cs typeface="Calibri"/>
                <a:sym typeface="Calibri"/>
              </a:rPr>
              <a:t>Netherlands</a:t>
            </a:r>
            <a:r>
              <a:rPr lang="en-GB" sz="1600">
                <a:solidFill>
                  <a:schemeClr val="dk1"/>
                </a:solidFill>
                <a:latin typeface="Calibri"/>
                <a:ea typeface="Calibri"/>
                <a:cs typeface="Calibri"/>
                <a:sym typeface="Calibri"/>
              </a:rPr>
              <a:t> caused tension with Spain after 1585.</a:t>
            </a:r>
            <a:endParaRPr/>
          </a:p>
        </p:txBody>
      </p:sp>
      <p:sp>
        <p:nvSpPr>
          <p:cNvPr id="456" name="Google Shape;456;g2cdea3c4307_0_132"/>
          <p:cNvSpPr txBox="1"/>
          <p:nvPr/>
        </p:nvSpPr>
        <p:spPr>
          <a:xfrm>
            <a:off x="70126" y="4523713"/>
            <a:ext cx="3286500" cy="11544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Drake still active in the New World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also sent </a:t>
            </a:r>
            <a:r>
              <a:rPr b="1" lang="en-GB" sz="1100">
                <a:solidFill>
                  <a:schemeClr val="dk1"/>
                </a:solidFill>
                <a:latin typeface="Calibri"/>
                <a:ea typeface="Calibri"/>
                <a:cs typeface="Calibri"/>
                <a:sym typeface="Calibri"/>
              </a:rPr>
              <a:t>Sir Francis Drake </a:t>
            </a:r>
            <a:r>
              <a:rPr lang="en-GB" sz="1100">
                <a:solidFill>
                  <a:schemeClr val="dk1"/>
                </a:solidFill>
                <a:latin typeface="Calibri"/>
                <a:ea typeface="Calibri"/>
                <a:cs typeface="Calibri"/>
                <a:sym typeface="Calibri"/>
              </a:rPr>
              <a:t>to raid more Spanish ships in the New World.  The aim was to </a:t>
            </a:r>
            <a:r>
              <a:rPr b="1" lang="en-GB" sz="1100">
                <a:solidFill>
                  <a:schemeClr val="dk1"/>
                </a:solidFill>
                <a:latin typeface="Calibri"/>
                <a:ea typeface="Calibri"/>
                <a:cs typeface="Calibri"/>
                <a:sym typeface="Calibri"/>
              </a:rPr>
              <a:t>disrupt Spanish wealth and trade</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angered Philip so much that he told the </a:t>
            </a:r>
            <a:r>
              <a:rPr b="1" lang="en-GB" sz="1100">
                <a:solidFill>
                  <a:schemeClr val="dk1"/>
                </a:solidFill>
                <a:latin typeface="Calibri"/>
                <a:ea typeface="Calibri"/>
                <a:cs typeface="Calibri"/>
                <a:sym typeface="Calibri"/>
              </a:rPr>
              <a:t>Pope </a:t>
            </a:r>
            <a:r>
              <a:rPr lang="en-GB" sz="1100">
                <a:solidFill>
                  <a:schemeClr val="dk1"/>
                </a:solidFill>
                <a:latin typeface="Calibri"/>
                <a:ea typeface="Calibri"/>
                <a:cs typeface="Calibri"/>
                <a:sym typeface="Calibri"/>
              </a:rPr>
              <a:t>in </a:t>
            </a:r>
            <a:r>
              <a:rPr b="1" lang="en-GB" sz="1100">
                <a:solidFill>
                  <a:schemeClr val="dk1"/>
                </a:solidFill>
                <a:latin typeface="Calibri"/>
                <a:ea typeface="Calibri"/>
                <a:cs typeface="Calibri"/>
                <a:sym typeface="Calibri"/>
              </a:rPr>
              <a:t>1585</a:t>
            </a:r>
            <a:r>
              <a:rPr lang="en-GB" sz="1100">
                <a:solidFill>
                  <a:schemeClr val="dk1"/>
                </a:solidFill>
                <a:latin typeface="Calibri"/>
                <a:ea typeface="Calibri"/>
                <a:cs typeface="Calibri"/>
                <a:sym typeface="Calibri"/>
              </a:rPr>
              <a:t> that he </a:t>
            </a:r>
            <a:r>
              <a:rPr b="1" lang="en-GB" sz="1100">
                <a:solidFill>
                  <a:schemeClr val="dk1"/>
                </a:solidFill>
                <a:latin typeface="Calibri"/>
                <a:ea typeface="Calibri"/>
                <a:cs typeface="Calibri"/>
                <a:sym typeface="Calibri"/>
              </a:rPr>
              <a:t>planned to invade England.</a:t>
            </a:r>
            <a:r>
              <a:rPr b="1" lang="en-GB" sz="1050">
                <a:solidFill>
                  <a:schemeClr val="dk1"/>
                </a:solidFill>
                <a:latin typeface="Calibri"/>
                <a:ea typeface="Calibri"/>
                <a:cs typeface="Calibri"/>
                <a:sym typeface="Calibri"/>
              </a:rPr>
              <a:t> </a:t>
            </a:r>
            <a:endParaRPr/>
          </a:p>
        </p:txBody>
      </p:sp>
      <p:sp>
        <p:nvSpPr>
          <p:cNvPr id="457" name="Google Shape;457;g2cdea3c4307_0_132"/>
          <p:cNvSpPr txBox="1"/>
          <p:nvPr/>
        </p:nvSpPr>
        <p:spPr>
          <a:xfrm>
            <a:off x="75833" y="533262"/>
            <a:ext cx="12050700" cy="10158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Until 1585, Elizabeth had been only </a:t>
            </a:r>
            <a:r>
              <a:rPr b="1" lang="en-GB" sz="1200">
                <a:solidFill>
                  <a:schemeClr val="dk1"/>
                </a:solidFill>
                <a:latin typeface="Calibri"/>
                <a:ea typeface="Calibri"/>
                <a:cs typeface="Calibri"/>
                <a:sym typeface="Calibri"/>
              </a:rPr>
              <a:t>indirectly</a:t>
            </a:r>
            <a:r>
              <a:rPr lang="en-GB" sz="1200">
                <a:solidFill>
                  <a:schemeClr val="dk1"/>
                </a:solidFill>
                <a:latin typeface="Calibri"/>
                <a:ea typeface="Calibri"/>
                <a:cs typeface="Calibri"/>
                <a:sym typeface="Calibri"/>
              </a:rPr>
              <a:t> supporting the Protestant rebels in the Netherlands who were trying to defeat the Spanish.  She had provided support with </a:t>
            </a:r>
            <a:r>
              <a:rPr b="1" lang="en-GB" sz="1200">
                <a:solidFill>
                  <a:schemeClr val="dk1"/>
                </a:solidFill>
                <a:latin typeface="Calibri"/>
                <a:ea typeface="Calibri"/>
                <a:cs typeface="Calibri"/>
                <a:sym typeface="Calibri"/>
              </a:rPr>
              <a:t>money</a:t>
            </a:r>
            <a:r>
              <a:rPr lang="en-GB" sz="1200">
                <a:solidFill>
                  <a:schemeClr val="dk1"/>
                </a:solidFill>
                <a:latin typeface="Calibri"/>
                <a:ea typeface="Calibri"/>
                <a:cs typeface="Calibri"/>
                <a:sym typeface="Calibri"/>
              </a:rPr>
              <a:t>, protected Protestant fighters called the ‘Sea Beggars’ in English ports. Elizabeth had also supported </a:t>
            </a:r>
            <a:r>
              <a:rPr b="1" lang="en-GB" sz="1200">
                <a:solidFill>
                  <a:schemeClr val="dk1"/>
                </a:solidFill>
                <a:latin typeface="Calibri"/>
                <a:ea typeface="Calibri"/>
                <a:cs typeface="Calibri"/>
                <a:sym typeface="Calibri"/>
              </a:rPr>
              <a:t>privateers</a:t>
            </a:r>
            <a:r>
              <a:rPr lang="en-GB" sz="1200">
                <a:solidFill>
                  <a:schemeClr val="dk1"/>
                </a:solidFill>
                <a:latin typeface="Calibri"/>
                <a:ea typeface="Calibri"/>
                <a:cs typeface="Calibri"/>
                <a:sym typeface="Calibri"/>
              </a:rPr>
              <a:t> such as </a:t>
            </a:r>
            <a:r>
              <a:rPr b="1" lang="en-GB" sz="1200">
                <a:solidFill>
                  <a:schemeClr val="dk1"/>
                </a:solidFill>
                <a:latin typeface="Calibri"/>
                <a:ea typeface="Calibri"/>
                <a:cs typeface="Calibri"/>
                <a:sym typeface="Calibri"/>
              </a:rPr>
              <a:t>Francis Drake </a:t>
            </a:r>
            <a:r>
              <a:rPr lang="en-GB" sz="1200">
                <a:solidFill>
                  <a:schemeClr val="dk1"/>
                </a:solidFill>
                <a:latin typeface="Calibri"/>
                <a:ea typeface="Calibri"/>
                <a:cs typeface="Calibri"/>
                <a:sym typeface="Calibri"/>
              </a:rPr>
              <a:t>to capture Spanish silver and gold in the New World in the hope it would weaken Spain and encourage them to leave the Netherlands.  However, in </a:t>
            </a:r>
            <a:r>
              <a:rPr b="1" lang="en-GB" sz="1200">
                <a:solidFill>
                  <a:schemeClr val="dk1"/>
                </a:solidFill>
                <a:latin typeface="Calibri"/>
                <a:ea typeface="Calibri"/>
                <a:cs typeface="Calibri"/>
                <a:sym typeface="Calibri"/>
              </a:rPr>
              <a:t>1585</a:t>
            </a:r>
            <a:r>
              <a:rPr lang="en-GB" sz="1200">
                <a:solidFill>
                  <a:schemeClr val="dk1"/>
                </a:solidFill>
                <a:latin typeface="Calibri"/>
                <a:ea typeface="Calibri"/>
                <a:cs typeface="Calibri"/>
                <a:sym typeface="Calibri"/>
              </a:rPr>
              <a:t>, Elizabeth decided to </a:t>
            </a:r>
            <a:r>
              <a:rPr b="1" lang="en-GB" sz="1200">
                <a:solidFill>
                  <a:schemeClr val="dk1"/>
                </a:solidFill>
                <a:latin typeface="Calibri"/>
                <a:ea typeface="Calibri"/>
                <a:cs typeface="Calibri"/>
                <a:sym typeface="Calibri"/>
              </a:rPr>
              <a:t>directly support </a:t>
            </a:r>
            <a:r>
              <a:rPr lang="en-GB" sz="1200">
                <a:solidFill>
                  <a:schemeClr val="dk1"/>
                </a:solidFill>
                <a:latin typeface="Calibri"/>
                <a:ea typeface="Calibri"/>
                <a:cs typeface="Calibri"/>
                <a:sym typeface="Calibri"/>
              </a:rPr>
              <a:t>the Protestants in the Netherlands by sending in her own </a:t>
            </a:r>
            <a:r>
              <a:rPr b="1" lang="en-GB" sz="1200">
                <a:solidFill>
                  <a:schemeClr val="dk1"/>
                </a:solidFill>
                <a:latin typeface="Calibri"/>
                <a:ea typeface="Calibri"/>
                <a:cs typeface="Calibri"/>
                <a:sym typeface="Calibri"/>
              </a:rPr>
              <a:t>English troops. </a:t>
            </a:r>
            <a:r>
              <a:rPr lang="en-GB" sz="1200">
                <a:solidFill>
                  <a:schemeClr val="dk1"/>
                </a:solidFill>
                <a:latin typeface="Calibri"/>
                <a:ea typeface="Calibri"/>
                <a:cs typeface="Calibri"/>
                <a:sym typeface="Calibri"/>
              </a:rPr>
              <a:t>This now put England and Spain directly at war with each other.  The aim was to push the Spanish out of the Netherlands to restore the Protestant faith there.  However, this proved very difficult for the man she put in charge - </a:t>
            </a:r>
            <a:r>
              <a:rPr b="1" lang="en-GB" sz="1200">
                <a:solidFill>
                  <a:schemeClr val="dk1"/>
                </a:solidFill>
                <a:latin typeface="Calibri"/>
                <a:ea typeface="Calibri"/>
                <a:cs typeface="Calibri"/>
                <a:sym typeface="Calibri"/>
              </a:rPr>
              <a:t>Robert Dudley</a:t>
            </a:r>
            <a:r>
              <a:rPr lang="en-GB" sz="1200">
                <a:solidFill>
                  <a:schemeClr val="dk1"/>
                </a:solidFill>
                <a:latin typeface="Calibri"/>
                <a:ea typeface="Calibri"/>
                <a:cs typeface="Calibri"/>
                <a:sym typeface="Calibri"/>
              </a:rPr>
              <a:t>.</a:t>
            </a:r>
            <a:endParaRPr b="1" sz="1100">
              <a:solidFill>
                <a:schemeClr val="dk1"/>
              </a:solidFill>
              <a:latin typeface="Calibri"/>
              <a:ea typeface="Calibri"/>
              <a:cs typeface="Calibri"/>
              <a:sym typeface="Calibri"/>
            </a:endParaRPr>
          </a:p>
        </p:txBody>
      </p:sp>
      <p:sp>
        <p:nvSpPr>
          <p:cNvPr id="458" name="Google Shape;458;g2cdea3c4307_0_132"/>
          <p:cNvSpPr txBox="1"/>
          <p:nvPr/>
        </p:nvSpPr>
        <p:spPr>
          <a:xfrm>
            <a:off x="3409387" y="1652324"/>
            <a:ext cx="6245400" cy="2339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England’s Time in the Netherlands was a Failure – WHY?</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did not want to </a:t>
            </a:r>
            <a:r>
              <a:rPr b="1" lang="en-GB" sz="1100">
                <a:solidFill>
                  <a:schemeClr val="dk1"/>
                </a:solidFill>
                <a:latin typeface="Calibri"/>
                <a:ea typeface="Calibri"/>
                <a:cs typeface="Calibri"/>
                <a:sym typeface="Calibri"/>
              </a:rPr>
              <a:t>take charge </a:t>
            </a:r>
            <a:r>
              <a:rPr lang="en-GB" sz="1100">
                <a:solidFill>
                  <a:schemeClr val="dk1"/>
                </a:solidFill>
                <a:latin typeface="Calibri"/>
                <a:ea typeface="Calibri"/>
                <a:cs typeface="Calibri"/>
                <a:sym typeface="Calibri"/>
              </a:rPr>
              <a:t>as she still hoped to </a:t>
            </a:r>
            <a:r>
              <a:rPr b="1" lang="en-GB" sz="1100">
                <a:solidFill>
                  <a:schemeClr val="dk1"/>
                </a:solidFill>
                <a:latin typeface="Calibri"/>
                <a:ea typeface="Calibri"/>
                <a:cs typeface="Calibri"/>
                <a:sym typeface="Calibri"/>
              </a:rPr>
              <a:t>negotiate</a:t>
            </a:r>
            <a:r>
              <a:rPr lang="en-GB" sz="1100">
                <a:solidFill>
                  <a:schemeClr val="dk1"/>
                </a:solidFill>
                <a:latin typeface="Calibri"/>
                <a:ea typeface="Calibri"/>
                <a:cs typeface="Calibri"/>
                <a:sym typeface="Calibri"/>
              </a:rPr>
              <a:t> (talk) with Spain.</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did not give Robert Dudley enough </a:t>
            </a:r>
            <a:r>
              <a:rPr b="1" lang="en-GB" sz="1100">
                <a:solidFill>
                  <a:schemeClr val="dk1"/>
                </a:solidFill>
                <a:latin typeface="Calibri"/>
                <a:ea typeface="Calibri"/>
                <a:cs typeface="Calibri"/>
                <a:sym typeface="Calibri"/>
              </a:rPr>
              <a:t>money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men</a:t>
            </a:r>
            <a:r>
              <a:rPr lang="en-GB" sz="1100">
                <a:solidFill>
                  <a:schemeClr val="dk1"/>
                </a:solidFill>
                <a:latin typeface="Calibri"/>
                <a:ea typeface="Calibri"/>
                <a:cs typeface="Calibri"/>
                <a:sym typeface="Calibri"/>
              </a:rPr>
              <a:t> or  </a:t>
            </a:r>
            <a:r>
              <a:rPr b="1" lang="en-GB" sz="1100">
                <a:solidFill>
                  <a:schemeClr val="dk1"/>
                </a:solidFill>
                <a:latin typeface="Calibri"/>
                <a:ea typeface="Calibri"/>
                <a:cs typeface="Calibri"/>
                <a:sym typeface="Calibri"/>
              </a:rPr>
              <a:t>supplies</a:t>
            </a:r>
            <a:r>
              <a:rPr lang="en-GB" sz="1100">
                <a:solidFill>
                  <a:schemeClr val="dk1"/>
                </a:solidFill>
                <a:latin typeface="Calibri"/>
                <a:ea typeface="Calibri"/>
                <a:cs typeface="Calibri"/>
                <a:sym typeface="Calibri"/>
              </a:rPr>
              <a:t> to fight effectively against the Spanish.</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could </a:t>
            </a:r>
            <a:r>
              <a:rPr b="1" lang="en-GB" sz="1100">
                <a:solidFill>
                  <a:schemeClr val="dk1"/>
                </a:solidFill>
                <a:latin typeface="Calibri"/>
                <a:ea typeface="Calibri"/>
                <a:cs typeface="Calibri"/>
                <a:sym typeface="Calibri"/>
              </a:rPr>
              <a:t>not control Robert Dudley once he was in the Netherlands.                                                   Dudley </a:t>
            </a:r>
            <a:r>
              <a:rPr lang="en-GB" sz="1100">
                <a:solidFill>
                  <a:schemeClr val="dk1"/>
                </a:solidFill>
                <a:latin typeface="Calibri"/>
                <a:ea typeface="Calibri"/>
                <a:cs typeface="Calibri"/>
                <a:sym typeface="Calibri"/>
              </a:rPr>
              <a:t>made a </a:t>
            </a:r>
            <a:r>
              <a:rPr b="1" lang="en-GB" sz="1100">
                <a:solidFill>
                  <a:schemeClr val="dk1"/>
                </a:solidFill>
                <a:latin typeface="Calibri"/>
                <a:ea typeface="Calibri"/>
                <a:cs typeface="Calibri"/>
                <a:sym typeface="Calibri"/>
              </a:rPr>
              <a:t>foolish mistake </a:t>
            </a:r>
            <a:r>
              <a:rPr lang="en-GB" sz="1100">
                <a:solidFill>
                  <a:schemeClr val="dk1"/>
                </a:solidFill>
                <a:latin typeface="Calibri"/>
                <a:ea typeface="Calibri"/>
                <a:cs typeface="Calibri"/>
                <a:sym typeface="Calibri"/>
              </a:rPr>
              <a:t>by accepting the title of ‘</a:t>
            </a:r>
            <a:r>
              <a:rPr b="1" lang="en-GB" sz="1100">
                <a:solidFill>
                  <a:schemeClr val="dk1"/>
                </a:solidFill>
                <a:latin typeface="Calibri"/>
                <a:ea typeface="Calibri"/>
                <a:cs typeface="Calibri"/>
                <a:sym typeface="Calibri"/>
              </a:rPr>
              <a:t>Governor General                                                    of the Netherlands’ without getting Elizabeth’s permission first</a:t>
            </a:r>
            <a:r>
              <a:rPr lang="en-GB" sz="1100">
                <a:solidFill>
                  <a:schemeClr val="dk1"/>
                </a:solidFill>
                <a:latin typeface="Calibri"/>
                <a:ea typeface="Calibri"/>
                <a:cs typeface="Calibri"/>
                <a:sym typeface="Calibri"/>
              </a:rPr>
              <a:t>.  This also                                                   angered Philip II who was meant to be in charge of the Netherlands –  not Dudley. </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One English sea captain, even changed sides and gave a captured port                                                                         in the Netherlands </a:t>
            </a:r>
            <a:r>
              <a:rPr b="1" lang="en-GB" sz="1100">
                <a:solidFill>
                  <a:schemeClr val="dk1"/>
                </a:solidFill>
                <a:latin typeface="Calibri"/>
                <a:ea typeface="Calibri"/>
                <a:cs typeface="Calibri"/>
                <a:sym typeface="Calibri"/>
              </a:rPr>
              <a:t>back to the Spanish</a:t>
            </a:r>
            <a:r>
              <a:rPr lang="en-GB" sz="1100">
                <a:solidFill>
                  <a:schemeClr val="dk1"/>
                </a:solidFill>
                <a:latin typeface="Calibri"/>
                <a:ea typeface="Calibri"/>
                <a:cs typeface="Calibri"/>
                <a:sym typeface="Calibri"/>
              </a:rPr>
              <a:t>. </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Dudley did not defeat the Spanish in the Netherlands or stand up to the                                                                  strong Spanish leader, the </a:t>
            </a:r>
            <a:r>
              <a:rPr b="1" lang="en-GB" sz="1100">
                <a:solidFill>
                  <a:schemeClr val="dk1"/>
                </a:solidFill>
                <a:latin typeface="Calibri"/>
                <a:ea typeface="Calibri"/>
                <a:cs typeface="Calibri"/>
                <a:sym typeface="Calibri"/>
              </a:rPr>
              <a:t>Duke of Parma</a:t>
            </a:r>
            <a:r>
              <a:rPr lang="en-GB" sz="1100">
                <a:solidFill>
                  <a:schemeClr val="dk1"/>
                </a:solidFill>
                <a:latin typeface="Calibri"/>
                <a:ea typeface="Calibri"/>
                <a:cs typeface="Calibri"/>
                <a:sym typeface="Calibri"/>
              </a:rPr>
              <a:t>. </a:t>
            </a:r>
            <a:endParaRPr/>
          </a:p>
          <a:p>
            <a:pPr indent="-285750" lvl="0" marL="2857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had to </a:t>
            </a:r>
            <a:r>
              <a:rPr b="1" lang="en-GB" sz="1100">
                <a:solidFill>
                  <a:schemeClr val="dk1"/>
                </a:solidFill>
                <a:latin typeface="Calibri"/>
                <a:ea typeface="Calibri"/>
                <a:cs typeface="Calibri"/>
                <a:sym typeface="Calibri"/>
              </a:rPr>
              <a:t>call Robert Dudley back </a:t>
            </a:r>
            <a:r>
              <a:rPr lang="en-GB" sz="1100">
                <a:solidFill>
                  <a:schemeClr val="dk1"/>
                </a:solidFill>
                <a:latin typeface="Calibri"/>
                <a:ea typeface="Calibri"/>
                <a:cs typeface="Calibri"/>
                <a:sym typeface="Calibri"/>
              </a:rPr>
              <a:t>from the Netherlands in 1587 because of his poor actions.</a:t>
            </a:r>
            <a:endParaRPr/>
          </a:p>
        </p:txBody>
      </p:sp>
      <p:sp>
        <p:nvSpPr>
          <p:cNvPr id="459" name="Google Shape;459;g2cdea3c4307_0_132"/>
          <p:cNvSpPr txBox="1"/>
          <p:nvPr/>
        </p:nvSpPr>
        <p:spPr>
          <a:xfrm>
            <a:off x="3409387" y="4324167"/>
            <a:ext cx="3210600" cy="2462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Spain was already preparing its invasion of England with an armada (an invasion fleet of ships).</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In March 1587, Elizabeth ordered Francis Drake to attack Spain’s navy.</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In April </a:t>
            </a:r>
            <a:r>
              <a:rPr b="1" lang="en-GB" sz="1100">
                <a:solidFill>
                  <a:schemeClr val="dk1"/>
                </a:solidFill>
                <a:latin typeface="Calibri"/>
                <a:ea typeface="Calibri"/>
                <a:cs typeface="Calibri"/>
                <a:sym typeface="Calibri"/>
              </a:rPr>
              <a:t>1587</a:t>
            </a:r>
            <a:r>
              <a:rPr lang="en-GB" sz="1100">
                <a:solidFill>
                  <a:schemeClr val="dk1"/>
                </a:solidFill>
                <a:latin typeface="Calibri"/>
                <a:ea typeface="Calibri"/>
                <a:cs typeface="Calibri"/>
                <a:sym typeface="Calibri"/>
              </a:rPr>
              <a:t>, he sailed into </a:t>
            </a:r>
            <a:r>
              <a:rPr b="1" lang="en-GB" sz="1100">
                <a:solidFill>
                  <a:schemeClr val="dk1"/>
                </a:solidFill>
                <a:latin typeface="Calibri"/>
                <a:ea typeface="Calibri"/>
                <a:cs typeface="Calibri"/>
                <a:sym typeface="Calibri"/>
              </a:rPr>
              <a:t>Cadiz                                      harbour in southern Spain</a:t>
            </a:r>
            <a:r>
              <a:rPr lang="en-GB" sz="1100">
                <a:solidFill>
                  <a:schemeClr val="dk1"/>
                </a:solidFill>
                <a:latin typeface="Calibri"/>
                <a:ea typeface="Calibri"/>
                <a:cs typeface="Calibri"/>
                <a:sym typeface="Calibri"/>
              </a:rPr>
              <a:t>.  This was                                               Spain’s </a:t>
            </a:r>
            <a:r>
              <a:rPr b="1" lang="en-GB" sz="1100">
                <a:solidFill>
                  <a:schemeClr val="dk1"/>
                </a:solidFill>
                <a:latin typeface="Calibri"/>
                <a:ea typeface="Calibri"/>
                <a:cs typeface="Calibri"/>
                <a:sym typeface="Calibri"/>
              </a:rPr>
              <a:t>most important port</a:t>
            </a:r>
            <a:r>
              <a:rPr lang="en-GB" sz="1100">
                <a:solidFill>
                  <a:schemeClr val="dk1"/>
                </a:solidFill>
                <a:latin typeface="Calibri"/>
                <a:ea typeface="Calibri"/>
                <a:cs typeface="Calibri"/>
                <a:sym typeface="Calibri"/>
              </a:rPr>
              <a:t>.</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Over 3 days, he destroyed </a:t>
            </a:r>
            <a:r>
              <a:rPr b="1" lang="en-GB" sz="1100">
                <a:solidFill>
                  <a:schemeClr val="dk1"/>
                </a:solidFill>
                <a:latin typeface="Calibri"/>
                <a:ea typeface="Calibri"/>
                <a:cs typeface="Calibri"/>
                <a:sym typeface="Calibri"/>
              </a:rPr>
              <a:t>30 ships                                      </a:t>
            </a:r>
            <a:r>
              <a:rPr lang="en-GB" sz="1100">
                <a:solidFill>
                  <a:schemeClr val="dk1"/>
                </a:solidFill>
                <a:latin typeface="Calibri"/>
                <a:ea typeface="Calibri"/>
                <a:cs typeface="Calibri"/>
                <a:sym typeface="Calibri"/>
              </a:rPr>
              <a:t>and most of the ships supplies.</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He then spent the next few weeks                                               attacking the Spanish coast of </a:t>
            </a:r>
            <a:r>
              <a:rPr b="1" lang="en-GB" sz="1100">
                <a:solidFill>
                  <a:schemeClr val="dk1"/>
                </a:solidFill>
                <a:latin typeface="Calibri"/>
                <a:ea typeface="Calibri"/>
                <a:cs typeface="Calibri"/>
                <a:sym typeface="Calibri"/>
              </a:rPr>
              <a:t>Portugal</a:t>
            </a:r>
            <a:r>
              <a:rPr lang="en-GB" sz="1100">
                <a:solidFill>
                  <a:schemeClr val="dk1"/>
                </a:solidFill>
                <a:latin typeface="Calibri"/>
                <a:ea typeface="Calibri"/>
                <a:cs typeface="Calibri"/>
                <a:sym typeface="Calibri"/>
              </a:rPr>
              <a:t>.</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Drake’s attack was known as the ‘</a:t>
            </a:r>
            <a:r>
              <a:rPr b="1" lang="en-GB" sz="1100">
                <a:solidFill>
                  <a:schemeClr val="dk1"/>
                </a:solidFill>
                <a:latin typeface="Calibri"/>
                <a:ea typeface="Calibri"/>
                <a:cs typeface="Calibri"/>
                <a:sym typeface="Calibri"/>
              </a:rPr>
              <a:t>Singeing of the King of Spain’s beard</a:t>
            </a:r>
            <a:r>
              <a:rPr lang="en-GB" sz="1100">
                <a:solidFill>
                  <a:schemeClr val="dk1"/>
                </a:solidFill>
                <a:latin typeface="Calibri"/>
                <a:ea typeface="Calibri"/>
                <a:cs typeface="Calibri"/>
                <a:sym typeface="Calibri"/>
              </a:rPr>
              <a:t>’ because of how </a:t>
            </a:r>
            <a:r>
              <a:rPr b="1" lang="en-GB" sz="1100">
                <a:solidFill>
                  <a:schemeClr val="dk1"/>
                </a:solidFill>
                <a:latin typeface="Calibri"/>
                <a:ea typeface="Calibri"/>
                <a:cs typeface="Calibri"/>
                <a:sym typeface="Calibri"/>
              </a:rPr>
              <a:t>humiliating</a:t>
            </a:r>
            <a:r>
              <a:rPr lang="en-GB" sz="1100">
                <a:solidFill>
                  <a:schemeClr val="dk1"/>
                </a:solidFill>
                <a:latin typeface="Calibri"/>
                <a:ea typeface="Calibri"/>
                <a:cs typeface="Calibri"/>
                <a:sym typeface="Calibri"/>
              </a:rPr>
              <a:t> it was for the Spanish and their king.</a:t>
            </a:r>
            <a:endParaRPr sz="1000">
              <a:solidFill>
                <a:schemeClr val="dk1"/>
              </a:solidFill>
              <a:latin typeface="Calibri"/>
              <a:ea typeface="Calibri"/>
              <a:cs typeface="Calibri"/>
              <a:sym typeface="Calibri"/>
            </a:endParaRPr>
          </a:p>
        </p:txBody>
      </p:sp>
      <p:sp>
        <p:nvSpPr>
          <p:cNvPr id="460" name="Google Shape;460;g2cdea3c4307_0_132"/>
          <p:cNvSpPr txBox="1"/>
          <p:nvPr/>
        </p:nvSpPr>
        <p:spPr>
          <a:xfrm>
            <a:off x="6735351" y="4324167"/>
            <a:ext cx="2799300" cy="2478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Consequences of Drake’s attack on Cadiz</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Spain were not able to </a:t>
            </a:r>
            <a:r>
              <a:rPr b="1" lang="en-GB" sz="1200">
                <a:solidFill>
                  <a:schemeClr val="dk1"/>
                </a:solidFill>
                <a:latin typeface="Calibri"/>
                <a:ea typeface="Calibri"/>
                <a:cs typeface="Calibri"/>
                <a:sym typeface="Calibri"/>
              </a:rPr>
              <a:t>build</a:t>
            </a:r>
            <a:r>
              <a:rPr lang="en-GB" sz="1200">
                <a:solidFill>
                  <a:schemeClr val="dk1"/>
                </a:solidFill>
                <a:latin typeface="Calibri"/>
                <a:ea typeface="Calibri"/>
                <a:cs typeface="Calibri"/>
                <a:sym typeface="Calibri"/>
              </a:rPr>
              <a:t> the invading armada while the attack was in progress.</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disruption to Cadiz put the Spanish invasion back </a:t>
            </a:r>
            <a:r>
              <a:rPr b="1" lang="en-GB" sz="1200">
                <a:solidFill>
                  <a:schemeClr val="dk1"/>
                </a:solidFill>
                <a:latin typeface="Calibri"/>
                <a:ea typeface="Calibri"/>
                <a:cs typeface="Calibri"/>
                <a:sym typeface="Calibri"/>
              </a:rPr>
              <a:t>a year </a:t>
            </a:r>
            <a:r>
              <a:rPr lang="en-GB" sz="1200">
                <a:solidFill>
                  <a:schemeClr val="dk1"/>
                </a:solidFill>
                <a:latin typeface="Calibri"/>
                <a:ea typeface="Calibri"/>
                <a:cs typeface="Calibri"/>
                <a:sym typeface="Calibri"/>
              </a:rPr>
              <a:t>to give Elizabeth </a:t>
            </a:r>
            <a:r>
              <a:rPr b="1" lang="en-GB" sz="1200">
                <a:solidFill>
                  <a:schemeClr val="dk1"/>
                </a:solidFill>
                <a:latin typeface="Calibri"/>
                <a:ea typeface="Calibri"/>
                <a:cs typeface="Calibri"/>
                <a:sym typeface="Calibri"/>
              </a:rPr>
              <a:t>time to plan</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It meant that Spain did not attempt an invasion until </a:t>
            </a:r>
            <a:r>
              <a:rPr b="1" lang="en-GB" sz="1200">
                <a:solidFill>
                  <a:schemeClr val="dk1"/>
                </a:solidFill>
                <a:latin typeface="Calibri"/>
                <a:ea typeface="Calibri"/>
                <a:cs typeface="Calibri"/>
                <a:sym typeface="Calibri"/>
              </a:rPr>
              <a:t>1588</a:t>
            </a:r>
            <a:r>
              <a:rPr lang="en-GB" sz="1200">
                <a:solidFill>
                  <a:schemeClr val="dk1"/>
                </a:solidFill>
                <a:latin typeface="Calibri"/>
                <a:ea typeface="Calibri"/>
                <a:cs typeface="Calibri"/>
                <a:sym typeface="Calibri"/>
              </a:rPr>
              <a:t>, by which time Elizabeth had </a:t>
            </a:r>
            <a:r>
              <a:rPr b="1" lang="en-GB" sz="1200">
                <a:solidFill>
                  <a:schemeClr val="dk1"/>
                </a:solidFill>
                <a:latin typeface="Calibri"/>
                <a:ea typeface="Calibri"/>
                <a:cs typeface="Calibri"/>
                <a:sym typeface="Calibri"/>
              </a:rPr>
              <a:t>prepared</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It was a </a:t>
            </a:r>
            <a:r>
              <a:rPr b="1" lang="en-GB" sz="1200">
                <a:solidFill>
                  <a:schemeClr val="dk1"/>
                </a:solidFill>
                <a:latin typeface="Calibri"/>
                <a:ea typeface="Calibri"/>
                <a:cs typeface="Calibri"/>
                <a:sym typeface="Calibri"/>
              </a:rPr>
              <a:t>humiliation</a:t>
            </a:r>
            <a:r>
              <a:rPr lang="en-GB" sz="1200">
                <a:solidFill>
                  <a:schemeClr val="dk1"/>
                </a:solidFill>
                <a:latin typeface="Calibri"/>
                <a:ea typeface="Calibri"/>
                <a:cs typeface="Calibri"/>
                <a:sym typeface="Calibri"/>
              </a:rPr>
              <a:t> for                                Spain and showed the                              strength of the English navy.</a:t>
            </a:r>
            <a:endParaRPr sz="1050">
              <a:solidFill>
                <a:schemeClr val="dk1"/>
              </a:solidFill>
              <a:latin typeface="Calibri"/>
              <a:ea typeface="Calibri"/>
              <a:cs typeface="Calibri"/>
              <a:sym typeface="Calibri"/>
            </a:endParaRPr>
          </a:p>
        </p:txBody>
      </p:sp>
      <p:sp>
        <p:nvSpPr>
          <p:cNvPr id="461" name="Google Shape;461;g2cdea3c4307_0_132"/>
          <p:cNvSpPr txBox="1"/>
          <p:nvPr/>
        </p:nvSpPr>
        <p:spPr>
          <a:xfrm>
            <a:off x="3409387" y="4037593"/>
            <a:ext cx="8717100" cy="3078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lt1"/>
                </a:solidFill>
                <a:latin typeface="Calibri"/>
                <a:ea typeface="Calibri"/>
                <a:cs typeface="Calibri"/>
                <a:sym typeface="Calibri"/>
              </a:rPr>
              <a:t>Drake’s attack on Cadiz ‘The singeing of the King of Spain’s beard’ in 1587.</a:t>
            </a:r>
            <a:endParaRPr/>
          </a:p>
        </p:txBody>
      </p:sp>
      <p:sp>
        <p:nvSpPr>
          <p:cNvPr id="462" name="Google Shape;462;g2cdea3c4307_0_132"/>
          <p:cNvSpPr txBox="1"/>
          <p:nvPr/>
        </p:nvSpPr>
        <p:spPr>
          <a:xfrm>
            <a:off x="75849" y="1650004"/>
            <a:ext cx="3280800" cy="14931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Elizabeth takes action!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 </a:t>
            </a:r>
            <a:r>
              <a:rPr b="1" lang="en-GB" sz="1100">
                <a:solidFill>
                  <a:schemeClr val="dk1"/>
                </a:solidFill>
                <a:latin typeface="Calibri"/>
                <a:ea typeface="Calibri"/>
                <a:cs typeface="Calibri"/>
                <a:sym typeface="Calibri"/>
              </a:rPr>
              <a:t>1585</a:t>
            </a:r>
            <a:r>
              <a:rPr lang="en-GB" sz="1100">
                <a:solidFill>
                  <a:schemeClr val="dk1"/>
                </a:solidFill>
                <a:latin typeface="Calibri"/>
                <a:ea typeface="Calibri"/>
                <a:cs typeface="Calibri"/>
                <a:sym typeface="Calibri"/>
              </a:rPr>
              <a:t>, Protestants from the Netherlands came to England to offer Elizabeth the chance to become </a:t>
            </a:r>
            <a:r>
              <a:rPr b="1" lang="en-GB" sz="1100">
                <a:solidFill>
                  <a:schemeClr val="dk1"/>
                </a:solidFill>
                <a:latin typeface="Calibri"/>
                <a:ea typeface="Calibri"/>
                <a:cs typeface="Calibri"/>
                <a:sym typeface="Calibri"/>
              </a:rPr>
              <a:t>Queen of the Netherlands</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However, it was </a:t>
            </a:r>
            <a:r>
              <a:rPr b="1" lang="en-GB" sz="1100">
                <a:solidFill>
                  <a:schemeClr val="dk1"/>
                </a:solidFill>
                <a:latin typeface="Calibri"/>
                <a:ea typeface="Calibri"/>
                <a:cs typeface="Calibri"/>
                <a:sym typeface="Calibri"/>
              </a:rPr>
              <a:t>too risky </a:t>
            </a:r>
            <a:r>
              <a:rPr lang="en-GB" sz="1100">
                <a:solidFill>
                  <a:schemeClr val="dk1"/>
                </a:solidFill>
                <a:latin typeface="Calibri"/>
                <a:ea typeface="Calibri"/>
                <a:cs typeface="Calibri"/>
                <a:sym typeface="Calibri"/>
              </a:rPr>
              <a:t>to accept this offer. it would mean removing the King of Spain, Philip II from his control of the Netherlands.  Elizabeth did not want to risk a war.</a:t>
            </a:r>
            <a:endParaRPr/>
          </a:p>
        </p:txBody>
      </p:sp>
      <p:sp>
        <p:nvSpPr>
          <p:cNvPr id="463" name="Google Shape;463;g2cdea3c4307_0_132"/>
          <p:cNvSpPr txBox="1"/>
          <p:nvPr/>
        </p:nvSpPr>
        <p:spPr>
          <a:xfrm>
            <a:off x="70126" y="3254255"/>
            <a:ext cx="3283800" cy="11544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Treaty of Nonsuch 1585</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Instead, Elizabeth decided to </a:t>
            </a:r>
            <a:r>
              <a:rPr b="1" lang="en-GB" sz="1100">
                <a:solidFill>
                  <a:schemeClr val="dk1"/>
                </a:solidFill>
                <a:latin typeface="Calibri"/>
                <a:ea typeface="Calibri"/>
                <a:cs typeface="Calibri"/>
                <a:sym typeface="Calibri"/>
              </a:rPr>
              <a:t>sign an agreement </a:t>
            </a:r>
            <a:r>
              <a:rPr lang="en-GB" sz="1100">
                <a:solidFill>
                  <a:schemeClr val="dk1"/>
                </a:solidFill>
                <a:latin typeface="Calibri"/>
                <a:ea typeface="Calibri"/>
                <a:cs typeface="Calibri"/>
                <a:sym typeface="Calibri"/>
              </a:rPr>
              <a:t>with the Netherlands called the </a:t>
            </a:r>
            <a:r>
              <a:rPr b="1" lang="en-GB" sz="1100">
                <a:solidFill>
                  <a:schemeClr val="dk1"/>
                </a:solidFill>
                <a:latin typeface="Calibri"/>
                <a:ea typeface="Calibri"/>
                <a:cs typeface="Calibri"/>
                <a:sym typeface="Calibri"/>
              </a:rPr>
              <a:t>Treaty of Nonsuch</a:t>
            </a:r>
            <a:r>
              <a:rPr lang="en-GB" sz="1100">
                <a:solidFill>
                  <a:schemeClr val="dk1"/>
                </a:solidFill>
                <a:latin typeface="Calibri"/>
                <a:ea typeface="Calibri"/>
                <a:cs typeface="Calibri"/>
                <a:sym typeface="Calibri"/>
              </a:rPr>
              <a:t>. This made the Netherlands and England </a:t>
            </a:r>
            <a:r>
              <a:rPr b="1" lang="en-GB" sz="1100">
                <a:solidFill>
                  <a:schemeClr val="dk1"/>
                </a:solidFill>
                <a:latin typeface="Calibri"/>
                <a:ea typeface="Calibri"/>
                <a:cs typeface="Calibri"/>
                <a:sym typeface="Calibri"/>
              </a:rPr>
              <a:t>allies</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It was a response to Spain and France signing a similar treaty, the </a:t>
            </a:r>
            <a:r>
              <a:rPr b="1" lang="en-GB" sz="1100">
                <a:solidFill>
                  <a:schemeClr val="dk1"/>
                </a:solidFill>
                <a:latin typeface="Calibri"/>
                <a:ea typeface="Calibri"/>
                <a:cs typeface="Calibri"/>
                <a:sym typeface="Calibri"/>
              </a:rPr>
              <a:t>Treaty of Joinville </a:t>
            </a:r>
            <a:r>
              <a:rPr lang="en-GB" sz="1100">
                <a:solidFill>
                  <a:schemeClr val="dk1"/>
                </a:solidFill>
                <a:latin typeface="Calibri"/>
                <a:ea typeface="Calibri"/>
                <a:cs typeface="Calibri"/>
                <a:sym typeface="Calibri"/>
              </a:rPr>
              <a:t>a year earlier.  </a:t>
            </a:r>
            <a:endParaRPr/>
          </a:p>
        </p:txBody>
      </p:sp>
      <p:sp>
        <p:nvSpPr>
          <p:cNvPr id="464" name="Google Shape;464;g2cdea3c4307_0_132"/>
          <p:cNvSpPr txBox="1"/>
          <p:nvPr/>
        </p:nvSpPr>
        <p:spPr>
          <a:xfrm>
            <a:off x="72940" y="5787187"/>
            <a:ext cx="3286500" cy="985200"/>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Elizabeth’s Action in the Netherlands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paid for an army of </a:t>
            </a:r>
            <a:r>
              <a:rPr b="1" lang="en-GB" sz="1100">
                <a:solidFill>
                  <a:schemeClr val="dk1"/>
                </a:solidFill>
                <a:latin typeface="Calibri"/>
                <a:ea typeface="Calibri"/>
                <a:cs typeface="Calibri"/>
                <a:sym typeface="Calibri"/>
              </a:rPr>
              <a:t>7,400 English troops </a:t>
            </a:r>
            <a:r>
              <a:rPr lang="en-GB" sz="1100">
                <a:solidFill>
                  <a:schemeClr val="dk1"/>
                </a:solidFill>
                <a:latin typeface="Calibri"/>
                <a:ea typeface="Calibri"/>
                <a:cs typeface="Calibri"/>
                <a:sym typeface="Calibri"/>
              </a:rPr>
              <a:t>to help the Netherlands fight the Spanish.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leader she put in charge of these troops was to be her close advisor, </a:t>
            </a:r>
            <a:r>
              <a:rPr b="1" lang="en-GB" sz="1100">
                <a:solidFill>
                  <a:schemeClr val="dk1"/>
                </a:solidFill>
                <a:latin typeface="Calibri"/>
                <a:ea typeface="Calibri"/>
                <a:cs typeface="Calibri"/>
                <a:sym typeface="Calibri"/>
              </a:rPr>
              <a:t>Robert Dudley</a:t>
            </a:r>
            <a:r>
              <a:rPr lang="en-GB" sz="1100">
                <a:solidFill>
                  <a:schemeClr val="dk1"/>
                </a:solidFill>
                <a:latin typeface="Calibri"/>
                <a:ea typeface="Calibri"/>
                <a:cs typeface="Calibri"/>
                <a:sym typeface="Calibri"/>
              </a:rPr>
              <a:t>.</a:t>
            </a:r>
            <a:endParaRPr/>
          </a:p>
        </p:txBody>
      </p:sp>
      <p:sp>
        <p:nvSpPr>
          <p:cNvPr id="465" name="Google Shape;465;g2cdea3c4307_0_132"/>
          <p:cNvSpPr/>
          <p:nvPr/>
        </p:nvSpPr>
        <p:spPr>
          <a:xfrm>
            <a:off x="72940" y="3144657"/>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g2cdea3c4307_0_132"/>
          <p:cNvSpPr/>
          <p:nvPr/>
        </p:nvSpPr>
        <p:spPr>
          <a:xfrm>
            <a:off x="72940" y="4408417"/>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g2cdea3c4307_0_132"/>
          <p:cNvSpPr/>
          <p:nvPr/>
        </p:nvSpPr>
        <p:spPr>
          <a:xfrm>
            <a:off x="82924" y="5672177"/>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g2cdea3c4307_0_132"/>
          <p:cNvSpPr txBox="1"/>
          <p:nvPr/>
        </p:nvSpPr>
        <p:spPr>
          <a:xfrm>
            <a:off x="9767052" y="1650004"/>
            <a:ext cx="2359500" cy="2339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Robert Dudley’s main success</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Dudley did managed to stop the Spanish </a:t>
            </a:r>
            <a:r>
              <a:rPr b="1" lang="en-GB" sz="1200">
                <a:solidFill>
                  <a:schemeClr val="dk1"/>
                </a:solidFill>
                <a:latin typeface="Calibri"/>
                <a:ea typeface="Calibri"/>
                <a:cs typeface="Calibri"/>
                <a:sym typeface="Calibri"/>
              </a:rPr>
              <a:t>Duke of Parma </a:t>
            </a:r>
            <a:r>
              <a:rPr lang="en-GB" sz="1200">
                <a:solidFill>
                  <a:schemeClr val="dk1"/>
                </a:solidFill>
                <a:latin typeface="Calibri"/>
                <a:ea typeface="Calibri"/>
                <a:cs typeface="Calibri"/>
                <a:sym typeface="Calibri"/>
              </a:rPr>
              <a:t>from taking a key </a:t>
            </a:r>
            <a:r>
              <a:rPr b="1" lang="en-GB" sz="1200">
                <a:solidFill>
                  <a:schemeClr val="dk1"/>
                </a:solidFill>
                <a:latin typeface="Calibri"/>
                <a:ea typeface="Calibri"/>
                <a:cs typeface="Calibri"/>
                <a:sym typeface="Calibri"/>
              </a:rPr>
              <a:t>deep water port </a:t>
            </a:r>
            <a:r>
              <a:rPr lang="en-GB" sz="1200">
                <a:solidFill>
                  <a:schemeClr val="dk1"/>
                </a:solidFill>
                <a:latin typeface="Calibri"/>
                <a:ea typeface="Calibri"/>
                <a:cs typeface="Calibri"/>
                <a:sym typeface="Calibri"/>
              </a:rPr>
              <a:t>in the Netherlands called </a:t>
            </a:r>
            <a:r>
              <a:rPr b="1" lang="en-GB" sz="1200">
                <a:solidFill>
                  <a:schemeClr val="dk1"/>
                </a:solidFill>
                <a:latin typeface="Calibri"/>
                <a:ea typeface="Calibri"/>
                <a:cs typeface="Calibri"/>
                <a:sym typeface="Calibri"/>
              </a:rPr>
              <a:t>Ostend</a:t>
            </a:r>
            <a:r>
              <a:rPr lang="en-GB" sz="1200">
                <a:solidFill>
                  <a:schemeClr val="dk1"/>
                </a:solidFill>
                <a:latin typeface="Calibri"/>
                <a:ea typeface="Calibri"/>
                <a:cs typeface="Calibri"/>
                <a:sym typeface="Calibri"/>
              </a:rPr>
              <a:t>.  It was important as the </a:t>
            </a:r>
            <a:r>
              <a:rPr b="1" lang="en-GB" sz="1200">
                <a:solidFill>
                  <a:schemeClr val="dk1"/>
                </a:solidFill>
                <a:latin typeface="Calibri"/>
                <a:ea typeface="Calibri"/>
                <a:cs typeface="Calibri"/>
                <a:sym typeface="Calibri"/>
              </a:rPr>
              <a:t>large ships </a:t>
            </a:r>
            <a:r>
              <a:rPr lang="en-GB" sz="1200">
                <a:solidFill>
                  <a:schemeClr val="dk1"/>
                </a:solidFill>
                <a:latin typeface="Calibri"/>
                <a:ea typeface="Calibri"/>
                <a:cs typeface="Calibri"/>
                <a:sym typeface="Calibri"/>
              </a:rPr>
              <a:t>used for the Spanish invasion of England depended on this deep water port to help re-supply. Not being able to use Ostend, was a key factor in the </a:t>
            </a:r>
            <a:r>
              <a:rPr b="1" lang="en-GB" sz="1200">
                <a:solidFill>
                  <a:schemeClr val="dk1"/>
                </a:solidFill>
                <a:latin typeface="Calibri"/>
                <a:ea typeface="Calibri"/>
                <a:cs typeface="Calibri"/>
                <a:sym typeface="Calibri"/>
              </a:rPr>
              <a:t>defeating the Armada.</a:t>
            </a:r>
            <a:endParaRPr sz="1100">
              <a:solidFill>
                <a:schemeClr val="dk1"/>
              </a:solidFill>
              <a:latin typeface="Calibri"/>
              <a:ea typeface="Calibri"/>
              <a:cs typeface="Calibri"/>
              <a:sym typeface="Calibri"/>
            </a:endParaRPr>
          </a:p>
        </p:txBody>
      </p:sp>
      <p:sp>
        <p:nvSpPr>
          <p:cNvPr id="469" name="Google Shape;469;g2cdea3c4307_0_132"/>
          <p:cNvSpPr/>
          <p:nvPr/>
        </p:nvSpPr>
        <p:spPr>
          <a:xfrm rot="-5400000">
            <a:off x="6561874" y="4430753"/>
            <a:ext cx="229800" cy="2895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ailing Ship Clipart Labor Day - Spanish Armada Fact Sheet , Free  Transparent Clipart - ClipartKey" id="470" name="Google Shape;470;g2cdea3c4307_0_132"/>
          <p:cNvPicPr preferRelativeResize="0"/>
          <p:nvPr/>
        </p:nvPicPr>
        <p:blipFill rotWithShape="1">
          <a:blip r:embed="rId3">
            <a:alphaModFix/>
          </a:blip>
          <a:srcRect b="0" l="0" r="0" t="0"/>
          <a:stretch/>
        </p:blipFill>
        <p:spPr>
          <a:xfrm>
            <a:off x="8519756" y="5961636"/>
            <a:ext cx="1134903" cy="813347"/>
          </a:xfrm>
          <a:prstGeom prst="rect">
            <a:avLst/>
          </a:prstGeom>
          <a:noFill/>
          <a:ln>
            <a:noFill/>
          </a:ln>
        </p:spPr>
      </p:pic>
      <p:pic>
        <p:nvPicPr>
          <p:cNvPr descr="Sunken ships Illustrations and Stock Art. 451 Sunken ships illustration  graphics and vector EPS clip art available to search from thousands of  royalty free clipart providers." id="471" name="Google Shape;471;g2cdea3c4307_0_132"/>
          <p:cNvPicPr preferRelativeResize="0"/>
          <p:nvPr/>
        </p:nvPicPr>
        <p:blipFill rotWithShape="1">
          <a:blip r:embed="rId4">
            <a:alphaModFix/>
          </a:blip>
          <a:srcRect b="8189" l="0" r="10976" t="0"/>
          <a:stretch/>
        </p:blipFill>
        <p:spPr>
          <a:xfrm>
            <a:off x="5666949" y="5327327"/>
            <a:ext cx="858125" cy="673775"/>
          </a:xfrm>
          <a:prstGeom prst="rect">
            <a:avLst/>
          </a:prstGeom>
          <a:noFill/>
          <a:ln>
            <a:noFill/>
          </a:ln>
        </p:spPr>
      </p:pic>
      <p:pic>
        <p:nvPicPr>
          <p:cNvPr descr="Sir Francis Drake. Lithograph by A Maurin. Francis Drake (approximately 1540–1596). Contributors: Antoine Maurin (1793–1860). Work ID: evyq93c9." id="472" name="Google Shape;472;g2cdea3c4307_0_132"/>
          <p:cNvPicPr preferRelativeResize="0"/>
          <p:nvPr/>
        </p:nvPicPr>
        <p:blipFill rotWithShape="1">
          <a:blip r:embed="rId5">
            <a:alphaModFix/>
          </a:blip>
          <a:srcRect b="19526" l="0" r="0" t="11450"/>
          <a:stretch/>
        </p:blipFill>
        <p:spPr>
          <a:xfrm>
            <a:off x="9642059" y="4408416"/>
            <a:ext cx="2461628" cy="2359191"/>
          </a:xfrm>
          <a:prstGeom prst="rect">
            <a:avLst/>
          </a:prstGeom>
          <a:noFill/>
          <a:ln cap="flat" cmpd="sng" w="12700">
            <a:solidFill>
              <a:schemeClr val="dk1"/>
            </a:solidFill>
            <a:prstDash val="solid"/>
            <a:round/>
            <a:headEnd len="sm" w="sm" type="none"/>
            <a:tailEnd len="sm" w="sm" type="none"/>
          </a:ln>
        </p:spPr>
      </p:pic>
      <p:pic>
        <p:nvPicPr>
          <p:cNvPr descr="Robert Dudley, Earl of Leicester | Robert Dudley, 1st Earl o… | Flickr" id="473" name="Google Shape;473;g2cdea3c4307_0_132"/>
          <p:cNvPicPr preferRelativeResize="0"/>
          <p:nvPr/>
        </p:nvPicPr>
        <p:blipFill rotWithShape="1">
          <a:blip r:embed="rId6">
            <a:alphaModFix/>
          </a:blip>
          <a:srcRect b="0" l="0" r="0" t="0"/>
          <a:stretch/>
        </p:blipFill>
        <p:spPr>
          <a:xfrm>
            <a:off x="8620125" y="2303863"/>
            <a:ext cx="1021934" cy="1436681"/>
          </a:xfrm>
          <a:custGeom>
            <a:rect b="b" l="l" r="r" t="t"/>
            <a:pathLst>
              <a:path extrusionOk="0" h="1436681" w="1021934">
                <a:moveTo>
                  <a:pt x="0" y="0"/>
                </a:moveTo>
                <a:cubicBezTo>
                  <a:pt x="237990" y="15433"/>
                  <a:pt x="344641" y="-21812"/>
                  <a:pt x="480309" y="0"/>
                </a:cubicBezTo>
                <a:cubicBezTo>
                  <a:pt x="615977" y="21812"/>
                  <a:pt x="822424" y="-5052"/>
                  <a:pt x="1021934" y="0"/>
                </a:cubicBezTo>
                <a:cubicBezTo>
                  <a:pt x="1040129" y="152044"/>
                  <a:pt x="1020895" y="362687"/>
                  <a:pt x="1021934" y="507627"/>
                </a:cubicBezTo>
                <a:cubicBezTo>
                  <a:pt x="1022973" y="652567"/>
                  <a:pt x="1000171" y="853515"/>
                  <a:pt x="1021934" y="943421"/>
                </a:cubicBezTo>
                <a:cubicBezTo>
                  <a:pt x="1043697" y="1033327"/>
                  <a:pt x="1005464" y="1199567"/>
                  <a:pt x="1021934" y="1436681"/>
                </a:cubicBezTo>
                <a:cubicBezTo>
                  <a:pt x="774628" y="1454763"/>
                  <a:pt x="697311" y="1438384"/>
                  <a:pt x="510967" y="1436681"/>
                </a:cubicBezTo>
                <a:cubicBezTo>
                  <a:pt x="324623" y="1434978"/>
                  <a:pt x="208455" y="1419538"/>
                  <a:pt x="0" y="1436681"/>
                </a:cubicBezTo>
                <a:cubicBezTo>
                  <a:pt x="-23051" y="1282715"/>
                  <a:pt x="-3550" y="1054739"/>
                  <a:pt x="0" y="957787"/>
                </a:cubicBezTo>
                <a:cubicBezTo>
                  <a:pt x="3550" y="860835"/>
                  <a:pt x="9548" y="612529"/>
                  <a:pt x="0" y="478894"/>
                </a:cubicBezTo>
                <a:cubicBezTo>
                  <a:pt x="-9548" y="345259"/>
                  <a:pt x="13082" y="126803"/>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2cdea3c4307_0_155"/>
          <p:cNvSpPr txBox="1"/>
          <p:nvPr/>
        </p:nvSpPr>
        <p:spPr>
          <a:xfrm>
            <a:off x="115900" y="490950"/>
            <a:ext cx="9393300" cy="78510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You may be asked a question which simply asks you to ‘</a:t>
            </a:r>
            <a:r>
              <a:rPr b="1" lang="en-GB" sz="1100">
                <a:solidFill>
                  <a:schemeClr val="dk1"/>
                </a:solidFill>
                <a:latin typeface="Calibri"/>
                <a:ea typeface="Calibri"/>
                <a:cs typeface="Calibri"/>
                <a:sym typeface="Calibri"/>
              </a:rPr>
              <a:t>describe the features</a:t>
            </a:r>
            <a:r>
              <a:rPr lang="en-GB" sz="1100">
                <a:solidFill>
                  <a:schemeClr val="dk1"/>
                </a:solidFill>
                <a:latin typeface="Calibri"/>
                <a:ea typeface="Calibri"/>
                <a:cs typeface="Calibri"/>
                <a:sym typeface="Calibri"/>
              </a:rPr>
              <a:t>’ of Spain’s invasion plan of England in 1588. For this, it will be useful to remember specific historical facts such as names, dates, places, people, and statistics.  However, you may also be asked to EXPLAIN the reasons for the Spanish invasion in 1588.  Here, you MUST remember to use phrases such as ‘</a:t>
            </a:r>
            <a:r>
              <a:rPr b="1" lang="en-GB" sz="1100">
                <a:solidFill>
                  <a:schemeClr val="dk1"/>
                </a:solidFill>
                <a:latin typeface="Calibri"/>
                <a:ea typeface="Calibri"/>
                <a:cs typeface="Calibri"/>
                <a:sym typeface="Calibri"/>
              </a:rPr>
              <a:t>This caused the invasion because</a:t>
            </a:r>
            <a:r>
              <a:rPr lang="en-GB" sz="1100">
                <a:solidFill>
                  <a:schemeClr val="dk1"/>
                </a:solidFill>
                <a:latin typeface="Calibri"/>
                <a:ea typeface="Calibri"/>
                <a:cs typeface="Calibri"/>
                <a:sym typeface="Calibri"/>
              </a:rPr>
              <a:t>’ or ‘</a:t>
            </a:r>
            <a:r>
              <a:rPr b="1" lang="en-GB" sz="1100">
                <a:solidFill>
                  <a:schemeClr val="dk1"/>
                </a:solidFill>
                <a:latin typeface="Calibri"/>
                <a:ea typeface="Calibri"/>
                <a:cs typeface="Calibri"/>
                <a:sym typeface="Calibri"/>
              </a:rPr>
              <a:t>This meant Philip launched an attack as</a:t>
            </a:r>
            <a:r>
              <a:rPr lang="en-GB" sz="1100">
                <a:solidFill>
                  <a:schemeClr val="dk1"/>
                </a:solidFill>
                <a:latin typeface="Calibri"/>
                <a:ea typeface="Calibri"/>
                <a:cs typeface="Calibri"/>
                <a:sym typeface="Calibri"/>
              </a:rPr>
              <a:t>’.</a:t>
            </a:r>
            <a:endParaRPr b="1" sz="1050">
              <a:solidFill>
                <a:schemeClr val="dk1"/>
              </a:solidFill>
              <a:latin typeface="Calibri"/>
              <a:ea typeface="Calibri"/>
              <a:cs typeface="Calibri"/>
              <a:sym typeface="Calibri"/>
            </a:endParaRPr>
          </a:p>
        </p:txBody>
      </p:sp>
      <p:sp>
        <p:nvSpPr>
          <p:cNvPr id="480" name="Google Shape;480;g2cdea3c4307_0_155"/>
          <p:cNvSpPr txBox="1"/>
          <p:nvPr/>
        </p:nvSpPr>
        <p:spPr>
          <a:xfrm>
            <a:off x="467634" y="1281799"/>
            <a:ext cx="49617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Reasons for the Spanish invasion of England in 1588</a:t>
            </a:r>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81" name="Google Shape;481;g2cdea3c4307_0_155"/>
          <p:cNvSpPr/>
          <p:nvPr/>
        </p:nvSpPr>
        <p:spPr>
          <a:xfrm>
            <a:off x="115908" y="1275907"/>
            <a:ext cx="5418600" cy="5492400"/>
          </a:xfrm>
          <a:prstGeom prst="roundRect">
            <a:avLst>
              <a:gd fmla="val 5442" name="adj"/>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g2cdea3c4307_0_155"/>
          <p:cNvSpPr/>
          <p:nvPr/>
        </p:nvSpPr>
        <p:spPr>
          <a:xfrm>
            <a:off x="5604115" y="1275907"/>
            <a:ext cx="3905100" cy="5492400"/>
          </a:xfrm>
          <a:prstGeom prst="roundRect">
            <a:avLst>
              <a:gd fmla="val 5442" name="adj"/>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g2cdea3c4307_0_155"/>
          <p:cNvSpPr/>
          <p:nvPr/>
        </p:nvSpPr>
        <p:spPr>
          <a:xfrm>
            <a:off x="230087" y="1598048"/>
            <a:ext cx="25083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RELIGION</a:t>
            </a:r>
            <a:endParaRPr/>
          </a:p>
        </p:txBody>
      </p:sp>
      <p:sp>
        <p:nvSpPr>
          <p:cNvPr id="484" name="Google Shape;484;g2cdea3c4307_0_155"/>
          <p:cNvSpPr/>
          <p:nvPr/>
        </p:nvSpPr>
        <p:spPr>
          <a:xfrm>
            <a:off x="2875384" y="1601477"/>
            <a:ext cx="26238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POLITICS</a:t>
            </a:r>
            <a:endParaRPr/>
          </a:p>
        </p:txBody>
      </p:sp>
      <p:sp>
        <p:nvSpPr>
          <p:cNvPr id="485" name="Google Shape;485;g2cdea3c4307_0_155"/>
          <p:cNvSpPr/>
          <p:nvPr/>
        </p:nvSpPr>
        <p:spPr>
          <a:xfrm>
            <a:off x="2798751" y="5230620"/>
            <a:ext cx="27159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ECONOMIC</a:t>
            </a:r>
            <a:endParaRPr/>
          </a:p>
        </p:txBody>
      </p:sp>
      <p:sp>
        <p:nvSpPr>
          <p:cNvPr id="486" name="Google Shape;486;g2cdea3c4307_0_155"/>
          <p:cNvSpPr/>
          <p:nvPr/>
        </p:nvSpPr>
        <p:spPr>
          <a:xfrm>
            <a:off x="208786" y="4801261"/>
            <a:ext cx="2477400" cy="252900"/>
          </a:xfrm>
          <a:prstGeom prst="roundRect">
            <a:avLst>
              <a:gd fmla="val 16667" name="adj"/>
            </a:avLst>
          </a:prstGeom>
          <a:solidFill>
            <a:srgbClr val="0C0C0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GEOGRAPHICAL</a:t>
            </a:r>
            <a:endParaRPr/>
          </a:p>
        </p:txBody>
      </p:sp>
      <p:sp>
        <p:nvSpPr>
          <p:cNvPr id="487" name="Google Shape;487;g2cdea3c4307_0_155"/>
          <p:cNvSpPr txBox="1"/>
          <p:nvPr/>
        </p:nvSpPr>
        <p:spPr>
          <a:xfrm>
            <a:off x="152888" y="1895319"/>
            <a:ext cx="2769900" cy="2801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determined to make England a </a:t>
            </a:r>
            <a:r>
              <a:rPr b="1" lang="en-GB" sz="1100">
                <a:solidFill>
                  <a:schemeClr val="dk1"/>
                </a:solidFill>
                <a:latin typeface="Calibri"/>
                <a:ea typeface="Calibri"/>
                <a:cs typeface="Calibri"/>
                <a:sym typeface="Calibri"/>
              </a:rPr>
              <a:t>Catholic</a:t>
            </a:r>
            <a:r>
              <a:rPr lang="en-GB" sz="1100">
                <a:solidFill>
                  <a:schemeClr val="dk1"/>
                </a:solidFill>
                <a:latin typeface="Calibri"/>
                <a:ea typeface="Calibri"/>
                <a:cs typeface="Calibri"/>
                <a:sym typeface="Calibri"/>
              </a:rPr>
              <a:t> country again.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a:t>
            </a:r>
            <a:r>
              <a:rPr b="1" lang="en-GB" sz="1100">
                <a:solidFill>
                  <a:schemeClr val="dk1"/>
                </a:solidFill>
                <a:latin typeface="Calibri"/>
                <a:ea typeface="Calibri"/>
                <a:cs typeface="Calibri"/>
                <a:sym typeface="Calibri"/>
              </a:rPr>
              <a:t>angered </a:t>
            </a:r>
            <a:r>
              <a:rPr lang="en-GB" sz="1100">
                <a:solidFill>
                  <a:schemeClr val="dk1"/>
                </a:solidFill>
                <a:latin typeface="Calibri"/>
                <a:ea typeface="Calibri"/>
                <a:cs typeface="Calibri"/>
                <a:sym typeface="Calibri"/>
              </a:rPr>
              <a:t>at the increasing tough laws on Catholics in England after Elizabeth’s Religious Settlement.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influenced by the support and encouragement of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Pope had promised to </a:t>
            </a:r>
            <a:r>
              <a:rPr b="1" lang="en-GB" sz="1100">
                <a:solidFill>
                  <a:schemeClr val="dk1"/>
                </a:solidFill>
                <a:latin typeface="Calibri"/>
                <a:ea typeface="Calibri"/>
                <a:cs typeface="Calibri"/>
                <a:sym typeface="Calibri"/>
              </a:rPr>
              <a:t>forgive the sins </a:t>
            </a:r>
            <a:r>
              <a:rPr lang="en-GB" sz="1100">
                <a:solidFill>
                  <a:schemeClr val="dk1"/>
                </a:solidFill>
                <a:latin typeface="Calibri"/>
                <a:ea typeface="Calibri"/>
                <a:cs typeface="Calibri"/>
                <a:sym typeface="Calibri"/>
              </a:rPr>
              <a:t>of all those who took part in the armada.</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Pope offered Philip a </a:t>
            </a:r>
            <a:r>
              <a:rPr b="1" lang="en-GB" sz="1100">
                <a:solidFill>
                  <a:schemeClr val="dk1"/>
                </a:solidFill>
                <a:latin typeface="Calibri"/>
                <a:ea typeface="Calibri"/>
                <a:cs typeface="Calibri"/>
                <a:sym typeface="Calibri"/>
              </a:rPr>
              <a:t>reward</a:t>
            </a:r>
            <a:r>
              <a:rPr lang="en-GB" sz="1100">
                <a:solidFill>
                  <a:schemeClr val="dk1"/>
                </a:solidFill>
                <a:latin typeface="Calibri"/>
                <a:ea typeface="Calibri"/>
                <a:cs typeface="Calibri"/>
                <a:sym typeface="Calibri"/>
              </a:rPr>
              <a:t> if he was successful.</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Spain had already supported </a:t>
            </a:r>
            <a:r>
              <a:rPr b="1" lang="en-GB" sz="1100">
                <a:solidFill>
                  <a:schemeClr val="dk1"/>
                </a:solidFill>
                <a:latin typeface="Calibri"/>
                <a:ea typeface="Calibri"/>
                <a:cs typeface="Calibri"/>
                <a:sym typeface="Calibri"/>
              </a:rPr>
              <a:t>plots</a:t>
            </a:r>
            <a:r>
              <a:rPr lang="en-GB" sz="1100">
                <a:solidFill>
                  <a:schemeClr val="dk1"/>
                </a:solidFill>
                <a:latin typeface="Calibri"/>
                <a:ea typeface="Calibri"/>
                <a:cs typeface="Calibri"/>
                <a:sym typeface="Calibri"/>
              </a:rPr>
              <a:t> to remove Elizabeth but they had failed.  This was another more direct opportunity.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had been helping the </a:t>
            </a:r>
            <a:r>
              <a:rPr b="1" lang="en-GB" sz="1100">
                <a:solidFill>
                  <a:schemeClr val="dk1"/>
                </a:solidFill>
                <a:latin typeface="Calibri"/>
                <a:ea typeface="Calibri"/>
                <a:cs typeface="Calibri"/>
                <a:sym typeface="Calibri"/>
              </a:rPr>
              <a:t>Dutch Protestants </a:t>
            </a:r>
            <a:r>
              <a:rPr lang="en-GB" sz="1100">
                <a:solidFill>
                  <a:schemeClr val="dk1"/>
                </a:solidFill>
                <a:latin typeface="Calibri"/>
                <a:ea typeface="Calibri"/>
                <a:cs typeface="Calibri"/>
                <a:sym typeface="Calibri"/>
              </a:rPr>
              <a:t>in the Netherlands.</a:t>
            </a:r>
            <a:endParaRPr/>
          </a:p>
        </p:txBody>
      </p:sp>
      <p:sp>
        <p:nvSpPr>
          <p:cNvPr id="488" name="Google Shape;488;g2cdea3c4307_0_155"/>
          <p:cNvSpPr txBox="1"/>
          <p:nvPr/>
        </p:nvSpPr>
        <p:spPr>
          <a:xfrm>
            <a:off x="2779109" y="1810441"/>
            <a:ext cx="2766900" cy="34785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Spain now had the support of </a:t>
            </a:r>
            <a:r>
              <a:rPr b="1" lang="en-GB" sz="1100">
                <a:solidFill>
                  <a:schemeClr val="dk1"/>
                </a:solidFill>
                <a:latin typeface="Calibri"/>
                <a:ea typeface="Calibri"/>
                <a:cs typeface="Calibri"/>
                <a:sym typeface="Calibri"/>
              </a:rPr>
              <a:t>France </a:t>
            </a:r>
            <a:r>
              <a:rPr lang="en-GB" sz="1100">
                <a:solidFill>
                  <a:schemeClr val="dk1"/>
                </a:solidFill>
                <a:latin typeface="Calibri"/>
                <a:ea typeface="Calibri"/>
                <a:cs typeface="Calibri"/>
                <a:sym typeface="Calibri"/>
              </a:rPr>
              <a:t>for the invasion after they became allies with the </a:t>
            </a:r>
            <a:r>
              <a:rPr b="1" lang="en-GB" sz="1100">
                <a:solidFill>
                  <a:schemeClr val="dk1"/>
                </a:solidFill>
                <a:latin typeface="Calibri"/>
                <a:ea typeface="Calibri"/>
                <a:cs typeface="Calibri"/>
                <a:sym typeface="Calibri"/>
              </a:rPr>
              <a:t>Treaty of Joinville</a:t>
            </a:r>
            <a:r>
              <a:rPr lang="en-GB" sz="1100">
                <a:solidFill>
                  <a:schemeClr val="dk1"/>
                </a:solidFill>
                <a:latin typeface="Calibri"/>
                <a:ea typeface="Calibri"/>
                <a:cs typeface="Calibri"/>
                <a:sym typeface="Calibri"/>
              </a:rPr>
              <a:t> in 1584. Spain could use ports in France such as Calais to take on more supplies.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Philip was angered when Elizabeth signed the </a:t>
            </a:r>
            <a:r>
              <a:rPr b="1" lang="en-GB" sz="1100">
                <a:solidFill>
                  <a:schemeClr val="dk1"/>
                </a:solidFill>
                <a:latin typeface="Calibri"/>
                <a:ea typeface="Calibri"/>
                <a:cs typeface="Calibri"/>
                <a:sym typeface="Calibri"/>
              </a:rPr>
              <a:t>Treaty of Nonsuch</a:t>
            </a:r>
            <a:r>
              <a:rPr lang="en-GB" sz="1100">
                <a:solidFill>
                  <a:schemeClr val="dk1"/>
                </a:solidFill>
                <a:latin typeface="Calibri"/>
                <a:ea typeface="Calibri"/>
                <a:cs typeface="Calibri"/>
                <a:sym typeface="Calibri"/>
              </a:rPr>
              <a:t> with the Netherlands in 1585 which effectively made the two countries enemies.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Successfully invading England would give Spain even more power with a bigger empire.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Despite time </a:t>
            </a:r>
            <a:r>
              <a:rPr b="1" lang="en-GB" sz="1100">
                <a:solidFill>
                  <a:schemeClr val="dk1"/>
                </a:solidFill>
                <a:latin typeface="Calibri"/>
                <a:ea typeface="Calibri"/>
                <a:cs typeface="Calibri"/>
                <a:sym typeface="Calibri"/>
              </a:rPr>
              <a:t>to compromise</a:t>
            </a:r>
            <a:r>
              <a:rPr lang="en-GB" sz="1100">
                <a:solidFill>
                  <a:schemeClr val="dk1"/>
                </a:solidFill>
                <a:latin typeface="Calibri"/>
                <a:ea typeface="Calibri"/>
                <a:cs typeface="Calibri"/>
                <a:sym typeface="Calibri"/>
              </a:rPr>
              <a:t>, it was clear that neither side were willing to back down peacefully. War seemed the only option left.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always hesitated to fully support the Dutch Protestants.  This showed weakness &amp; gave the Spanish more confidence of victory.</a:t>
            </a:r>
            <a:endParaRPr/>
          </a:p>
        </p:txBody>
      </p:sp>
      <p:sp>
        <p:nvSpPr>
          <p:cNvPr id="489" name="Google Shape;489;g2cdea3c4307_0_155"/>
          <p:cNvSpPr txBox="1"/>
          <p:nvPr/>
        </p:nvSpPr>
        <p:spPr>
          <a:xfrm>
            <a:off x="2790834" y="5455973"/>
            <a:ext cx="2671200" cy="1277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Drake’s attacks </a:t>
            </a:r>
            <a:r>
              <a:rPr lang="en-GB" sz="1100">
                <a:solidFill>
                  <a:schemeClr val="dk1"/>
                </a:solidFill>
                <a:latin typeface="Calibri"/>
                <a:ea typeface="Calibri"/>
                <a:cs typeface="Calibri"/>
                <a:sym typeface="Calibri"/>
              </a:rPr>
              <a:t>on Spanish ships in the </a:t>
            </a:r>
            <a:r>
              <a:rPr b="1" lang="en-GB" sz="1100">
                <a:solidFill>
                  <a:schemeClr val="dk1"/>
                </a:solidFill>
                <a:latin typeface="Calibri"/>
                <a:ea typeface="Calibri"/>
                <a:cs typeface="Calibri"/>
                <a:sym typeface="Calibri"/>
              </a:rPr>
              <a:t>New World </a:t>
            </a:r>
            <a:r>
              <a:rPr lang="en-GB" sz="1100">
                <a:solidFill>
                  <a:schemeClr val="dk1"/>
                </a:solidFill>
                <a:latin typeface="Calibri"/>
                <a:ea typeface="Calibri"/>
                <a:cs typeface="Calibri"/>
                <a:sym typeface="Calibri"/>
              </a:rPr>
              <a:t>left Spain without their supplies of silver and gold.  This angered Philip greatly.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Drake’s attack on </a:t>
            </a:r>
            <a:r>
              <a:rPr b="1" lang="en-GB" sz="1100">
                <a:solidFill>
                  <a:schemeClr val="dk1"/>
                </a:solidFill>
                <a:latin typeface="Calibri"/>
                <a:ea typeface="Calibri"/>
                <a:cs typeface="Calibri"/>
                <a:sym typeface="Calibri"/>
              </a:rPr>
              <a:t>Cadiz</a:t>
            </a:r>
            <a:r>
              <a:rPr lang="en-GB" sz="1100">
                <a:solidFill>
                  <a:schemeClr val="dk1"/>
                </a:solidFill>
                <a:latin typeface="Calibri"/>
                <a:ea typeface="Calibri"/>
                <a:cs typeface="Calibri"/>
                <a:sym typeface="Calibri"/>
              </a:rPr>
              <a:t> also caused the loss of Spanish treasure as well as being a huge humiliation for Philip.</a:t>
            </a:r>
            <a:endParaRPr/>
          </a:p>
        </p:txBody>
      </p:sp>
      <p:sp>
        <p:nvSpPr>
          <p:cNvPr id="490" name="Google Shape;490;g2cdea3c4307_0_155"/>
          <p:cNvSpPr txBox="1"/>
          <p:nvPr/>
        </p:nvSpPr>
        <p:spPr>
          <a:xfrm>
            <a:off x="152888" y="5100925"/>
            <a:ext cx="2606400" cy="16161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Spain now had control of </a:t>
            </a:r>
            <a:r>
              <a:rPr b="1" lang="en-GB" sz="1100">
                <a:solidFill>
                  <a:schemeClr val="dk1"/>
                </a:solidFill>
                <a:latin typeface="Calibri"/>
                <a:ea typeface="Calibri"/>
                <a:cs typeface="Calibri"/>
                <a:sym typeface="Calibri"/>
              </a:rPr>
              <a:t>Portugal</a:t>
            </a:r>
            <a:r>
              <a:rPr lang="en-GB" sz="1100">
                <a:solidFill>
                  <a:schemeClr val="dk1"/>
                </a:solidFill>
                <a:latin typeface="Calibri"/>
                <a:ea typeface="Calibri"/>
                <a:cs typeface="Calibri"/>
                <a:sym typeface="Calibri"/>
              </a:rPr>
              <a:t> which gave Philip access to more </a:t>
            </a:r>
            <a:r>
              <a:rPr b="1" lang="en-GB" sz="1100">
                <a:solidFill>
                  <a:schemeClr val="dk1"/>
                </a:solidFill>
                <a:latin typeface="Calibri"/>
                <a:ea typeface="Calibri"/>
                <a:cs typeface="Calibri"/>
                <a:sym typeface="Calibri"/>
              </a:rPr>
              <a:t>ships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ports</a:t>
            </a:r>
            <a:r>
              <a:rPr lang="en-GB" sz="1100">
                <a:solidFill>
                  <a:schemeClr val="dk1"/>
                </a:solidFill>
                <a:latin typeface="Calibri"/>
                <a:ea typeface="Calibri"/>
                <a:cs typeface="Calibri"/>
                <a:sym typeface="Calibri"/>
              </a:rPr>
              <a:t> for an invasion.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Spanish leader, the </a:t>
            </a:r>
            <a:r>
              <a:rPr b="1" lang="en-GB" sz="1100">
                <a:solidFill>
                  <a:schemeClr val="dk1"/>
                </a:solidFill>
                <a:latin typeface="Calibri"/>
                <a:ea typeface="Calibri"/>
                <a:cs typeface="Calibri"/>
                <a:sym typeface="Calibri"/>
              </a:rPr>
              <a:t>Duke of Parma</a:t>
            </a:r>
            <a:r>
              <a:rPr lang="en-GB" sz="1100">
                <a:solidFill>
                  <a:schemeClr val="dk1"/>
                </a:solidFill>
                <a:latin typeface="Calibri"/>
                <a:ea typeface="Calibri"/>
                <a:cs typeface="Calibri"/>
                <a:sym typeface="Calibri"/>
              </a:rPr>
              <a:t> had been successful in the Netherlands.  This gave the Spanish another country they could use in their attack of England as well as more confidence for an invasion.</a:t>
            </a:r>
            <a:endParaRPr/>
          </a:p>
        </p:txBody>
      </p:sp>
      <p:sp>
        <p:nvSpPr>
          <p:cNvPr id="491" name="Google Shape;491;g2cdea3c4307_0_155"/>
          <p:cNvSpPr txBox="1"/>
          <p:nvPr/>
        </p:nvSpPr>
        <p:spPr>
          <a:xfrm>
            <a:off x="5714516" y="1430325"/>
            <a:ext cx="3698400" cy="831000"/>
          </a:xfrm>
          <a:prstGeom prst="rect">
            <a:avLst/>
          </a:prstGeom>
          <a:solidFill>
            <a:srgbClr val="D8D8D8"/>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The main aim of Philip’s invasion</a:t>
            </a:r>
            <a:endParaRPr/>
          </a:p>
          <a:p>
            <a:pPr indent="-179387" lvl="0" marL="179387"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To </a:t>
            </a:r>
            <a:r>
              <a:rPr b="1" lang="en-GB" sz="1200">
                <a:solidFill>
                  <a:schemeClr val="dk1"/>
                </a:solidFill>
                <a:latin typeface="Calibri"/>
                <a:ea typeface="Calibri"/>
                <a:cs typeface="Calibri"/>
                <a:sym typeface="Calibri"/>
              </a:rPr>
              <a:t>remove Elizabeth </a:t>
            </a:r>
            <a:r>
              <a:rPr lang="en-GB" sz="1200">
                <a:solidFill>
                  <a:schemeClr val="dk1"/>
                </a:solidFill>
                <a:latin typeface="Calibri"/>
                <a:ea typeface="Calibri"/>
                <a:cs typeface="Calibri"/>
                <a:sym typeface="Calibri"/>
              </a:rPr>
              <a:t>from the throne of England.</a:t>
            </a:r>
            <a:endParaRPr/>
          </a:p>
          <a:p>
            <a:pPr indent="-179387" lvl="0" marL="179387"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To replace Elizabeth with a </a:t>
            </a:r>
            <a:r>
              <a:rPr b="1" lang="en-GB" sz="1200">
                <a:solidFill>
                  <a:schemeClr val="dk1"/>
                </a:solidFill>
                <a:latin typeface="Calibri"/>
                <a:ea typeface="Calibri"/>
                <a:cs typeface="Calibri"/>
                <a:sym typeface="Calibri"/>
              </a:rPr>
              <a:t>Catholic monarch </a:t>
            </a:r>
            <a:r>
              <a:rPr lang="en-GB" sz="1200">
                <a:solidFill>
                  <a:schemeClr val="dk1"/>
                </a:solidFill>
                <a:latin typeface="Calibri"/>
                <a:ea typeface="Calibri"/>
                <a:cs typeface="Calibri"/>
                <a:sym typeface="Calibri"/>
              </a:rPr>
              <a:t>and restore England to the Catholic faith.</a:t>
            </a:r>
            <a:endParaRPr/>
          </a:p>
        </p:txBody>
      </p:sp>
      <p:sp>
        <p:nvSpPr>
          <p:cNvPr id="492" name="Google Shape;492;g2cdea3c4307_0_155"/>
          <p:cNvSpPr txBox="1"/>
          <p:nvPr/>
        </p:nvSpPr>
        <p:spPr>
          <a:xfrm>
            <a:off x="5577077" y="2357419"/>
            <a:ext cx="39600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FEATURES OF THE SPANISH INVASION PLANS</a:t>
            </a:r>
            <a:endParaRPr/>
          </a:p>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93" name="Google Shape;493;g2cdea3c4307_0_155"/>
          <p:cNvSpPr txBox="1"/>
          <p:nvPr/>
        </p:nvSpPr>
        <p:spPr>
          <a:xfrm>
            <a:off x="5719484" y="2889892"/>
            <a:ext cx="11433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Philip ordered </a:t>
            </a:r>
            <a:r>
              <a:rPr b="1" lang="en-GB" sz="1400">
                <a:solidFill>
                  <a:srgbClr val="C00000"/>
                </a:solidFill>
                <a:latin typeface="Calibri"/>
                <a:ea typeface="Calibri"/>
                <a:cs typeface="Calibri"/>
                <a:sym typeface="Calibri"/>
              </a:rPr>
              <a:t>130</a:t>
            </a:r>
            <a:r>
              <a:rPr b="1" lang="en-GB" sz="14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ships.</a:t>
            </a:r>
            <a:endParaRPr/>
          </a:p>
        </p:txBody>
      </p:sp>
      <p:sp>
        <p:nvSpPr>
          <p:cNvPr id="494" name="Google Shape;494;g2cdea3c4307_0_155"/>
          <p:cNvSpPr txBox="1"/>
          <p:nvPr/>
        </p:nvSpPr>
        <p:spPr>
          <a:xfrm>
            <a:off x="8255021" y="2795230"/>
            <a:ext cx="14328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C00000"/>
                </a:solidFill>
                <a:latin typeface="Calibri"/>
                <a:ea typeface="Calibri"/>
                <a:cs typeface="Calibri"/>
                <a:sym typeface="Calibri"/>
              </a:rPr>
              <a:t>2431 </a:t>
            </a:r>
            <a:r>
              <a:rPr b="1" lang="en-GB" sz="1200">
                <a:solidFill>
                  <a:schemeClr val="dk1"/>
                </a:solidFill>
                <a:latin typeface="Calibri"/>
                <a:ea typeface="Calibri"/>
                <a:cs typeface="Calibri"/>
                <a:sym typeface="Calibri"/>
              </a:rPr>
              <a:t>guns on board the ships.</a:t>
            </a:r>
            <a:endParaRPr/>
          </a:p>
        </p:txBody>
      </p:sp>
      <p:sp>
        <p:nvSpPr>
          <p:cNvPr id="495" name="Google Shape;495;g2cdea3c4307_0_155"/>
          <p:cNvSpPr txBox="1"/>
          <p:nvPr/>
        </p:nvSpPr>
        <p:spPr>
          <a:xfrm>
            <a:off x="6977020" y="2653737"/>
            <a:ext cx="13119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C00000"/>
                </a:solidFill>
                <a:latin typeface="Calibri"/>
                <a:ea typeface="Calibri"/>
                <a:cs typeface="Calibri"/>
                <a:sym typeface="Calibri"/>
              </a:rPr>
              <a:t>30,000</a:t>
            </a:r>
            <a:r>
              <a:rPr b="1" lang="en-GB" sz="1200">
                <a:solidFill>
                  <a:schemeClr val="dk1"/>
                </a:solidFill>
                <a:latin typeface="Calibri"/>
                <a:ea typeface="Calibri"/>
                <a:cs typeface="Calibri"/>
                <a:sym typeface="Calibri"/>
              </a:rPr>
              <a:t> men in total to invade.</a:t>
            </a:r>
            <a:endParaRPr/>
          </a:p>
        </p:txBody>
      </p:sp>
      <p:sp>
        <p:nvSpPr>
          <p:cNvPr id="496" name="Google Shape;496;g2cdea3c4307_0_155"/>
          <p:cNvSpPr txBox="1"/>
          <p:nvPr/>
        </p:nvSpPr>
        <p:spPr>
          <a:xfrm>
            <a:off x="5658767" y="3773501"/>
            <a:ext cx="12645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Under the command of </a:t>
            </a:r>
            <a:r>
              <a:rPr b="1" lang="en-GB" sz="1400">
                <a:solidFill>
                  <a:srgbClr val="C00000"/>
                </a:solidFill>
                <a:latin typeface="Calibri"/>
                <a:ea typeface="Calibri"/>
                <a:cs typeface="Calibri"/>
                <a:sym typeface="Calibri"/>
              </a:rPr>
              <a:t>The Duke of Medina Sidonia</a:t>
            </a:r>
            <a:r>
              <a:rPr b="1" lang="en-GB" sz="1400">
                <a:solidFill>
                  <a:schemeClr val="dk1"/>
                </a:solidFill>
                <a:latin typeface="Calibri"/>
                <a:ea typeface="Calibri"/>
                <a:cs typeface="Calibri"/>
                <a:sym typeface="Calibri"/>
              </a:rPr>
              <a:t>.</a:t>
            </a:r>
            <a:endParaRPr/>
          </a:p>
        </p:txBody>
      </p:sp>
      <p:sp>
        <p:nvSpPr>
          <p:cNvPr id="497" name="Google Shape;497;g2cdea3c4307_0_155"/>
          <p:cNvSpPr txBox="1"/>
          <p:nvPr/>
        </p:nvSpPr>
        <p:spPr>
          <a:xfrm>
            <a:off x="5731253" y="5276721"/>
            <a:ext cx="1400700" cy="126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To sail up the English Channel to the Netherlands, meet the </a:t>
            </a:r>
            <a:r>
              <a:rPr b="1" lang="en-GB" sz="1400">
                <a:solidFill>
                  <a:srgbClr val="C00000"/>
                </a:solidFill>
                <a:latin typeface="Calibri"/>
                <a:ea typeface="Calibri"/>
                <a:cs typeface="Calibri"/>
                <a:sym typeface="Calibri"/>
              </a:rPr>
              <a:t>Duke of Parma</a:t>
            </a:r>
            <a:r>
              <a:rPr b="1" lang="en-GB" sz="14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and then sail to London.</a:t>
            </a:r>
            <a:endParaRPr/>
          </a:p>
        </p:txBody>
      </p:sp>
      <p:sp>
        <p:nvSpPr>
          <p:cNvPr id="498" name="Google Shape;498;g2cdea3c4307_0_155"/>
          <p:cNvSpPr txBox="1"/>
          <p:nvPr/>
        </p:nvSpPr>
        <p:spPr>
          <a:xfrm>
            <a:off x="8520602" y="3789941"/>
            <a:ext cx="9966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To </a:t>
            </a:r>
            <a:r>
              <a:rPr b="1" lang="en-GB" sz="1400">
                <a:solidFill>
                  <a:srgbClr val="C00000"/>
                </a:solidFill>
                <a:latin typeface="Calibri"/>
                <a:ea typeface="Calibri"/>
                <a:cs typeface="Calibri"/>
                <a:sym typeface="Calibri"/>
              </a:rPr>
              <a:t>march</a:t>
            </a:r>
            <a:r>
              <a:rPr b="1" lang="en-GB" sz="1200">
                <a:solidFill>
                  <a:schemeClr val="dk1"/>
                </a:solidFill>
                <a:latin typeface="Calibri"/>
                <a:ea typeface="Calibri"/>
                <a:cs typeface="Calibri"/>
                <a:sym typeface="Calibri"/>
              </a:rPr>
              <a:t> on London and remove Elizabeth.</a:t>
            </a:r>
            <a:endParaRPr/>
          </a:p>
        </p:txBody>
      </p:sp>
      <p:sp>
        <p:nvSpPr>
          <p:cNvPr id="499" name="Google Shape;499;g2cdea3c4307_0_155"/>
          <p:cNvSpPr txBox="1"/>
          <p:nvPr/>
        </p:nvSpPr>
        <p:spPr>
          <a:xfrm>
            <a:off x="7185439" y="5907663"/>
            <a:ext cx="16269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To gain more supplies and men in the </a:t>
            </a:r>
            <a:r>
              <a:rPr b="1" lang="en-GB" sz="1400">
                <a:solidFill>
                  <a:srgbClr val="C00000"/>
                </a:solidFill>
                <a:latin typeface="Calibri"/>
                <a:ea typeface="Calibri"/>
                <a:cs typeface="Calibri"/>
                <a:sym typeface="Calibri"/>
              </a:rPr>
              <a:t>Netherlands.</a:t>
            </a:r>
            <a:endParaRPr/>
          </a:p>
        </p:txBody>
      </p:sp>
      <p:sp>
        <p:nvSpPr>
          <p:cNvPr id="500" name="Google Shape;500;g2cdea3c4307_0_155"/>
          <p:cNvSpPr txBox="1"/>
          <p:nvPr/>
        </p:nvSpPr>
        <p:spPr>
          <a:xfrm>
            <a:off x="8088328" y="5160319"/>
            <a:ext cx="1447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rgbClr val="C00000"/>
                </a:solidFill>
                <a:latin typeface="Calibri"/>
                <a:ea typeface="Calibri"/>
                <a:cs typeface="Calibri"/>
                <a:sym typeface="Calibri"/>
              </a:rPr>
              <a:t>27,000</a:t>
            </a:r>
            <a:r>
              <a:rPr b="1" lang="en-GB" sz="1200">
                <a:solidFill>
                  <a:schemeClr val="dk1"/>
                </a:solidFill>
                <a:latin typeface="Calibri"/>
                <a:ea typeface="Calibri"/>
                <a:cs typeface="Calibri"/>
                <a:sym typeface="Calibri"/>
              </a:rPr>
              <a:t> troops to land in England and march to London.</a:t>
            </a:r>
            <a:endParaRPr/>
          </a:p>
        </p:txBody>
      </p:sp>
      <p:cxnSp>
        <p:nvCxnSpPr>
          <p:cNvPr id="501" name="Google Shape;501;g2cdea3c4307_0_155"/>
          <p:cNvCxnSpPr/>
          <p:nvPr/>
        </p:nvCxnSpPr>
        <p:spPr>
          <a:xfrm>
            <a:off x="7677290" y="5054126"/>
            <a:ext cx="59100" cy="822900"/>
          </a:xfrm>
          <a:prstGeom prst="straightConnector1">
            <a:avLst/>
          </a:prstGeom>
          <a:noFill/>
          <a:ln cap="flat" cmpd="sng" w="38100">
            <a:solidFill>
              <a:schemeClr val="dk1"/>
            </a:solidFill>
            <a:prstDash val="solid"/>
            <a:miter lim="800000"/>
            <a:headEnd len="sm" w="sm" type="none"/>
            <a:tailEnd len="med" w="med" type="triangle"/>
          </a:ln>
        </p:spPr>
      </p:cxnSp>
      <p:cxnSp>
        <p:nvCxnSpPr>
          <p:cNvPr id="502" name="Google Shape;502;g2cdea3c4307_0_155"/>
          <p:cNvCxnSpPr/>
          <p:nvPr/>
        </p:nvCxnSpPr>
        <p:spPr>
          <a:xfrm>
            <a:off x="8019854" y="4987681"/>
            <a:ext cx="235200" cy="183600"/>
          </a:xfrm>
          <a:prstGeom prst="straightConnector1">
            <a:avLst/>
          </a:prstGeom>
          <a:noFill/>
          <a:ln cap="flat" cmpd="sng" w="38100">
            <a:solidFill>
              <a:schemeClr val="dk1"/>
            </a:solidFill>
            <a:prstDash val="solid"/>
            <a:miter lim="800000"/>
            <a:headEnd len="sm" w="sm" type="none"/>
            <a:tailEnd len="med" w="med" type="triangle"/>
          </a:ln>
        </p:spPr>
      </p:cxnSp>
      <p:cxnSp>
        <p:nvCxnSpPr>
          <p:cNvPr id="503" name="Google Shape;503;g2cdea3c4307_0_155"/>
          <p:cNvCxnSpPr>
            <a:endCxn id="498" idx="1"/>
          </p:cNvCxnSpPr>
          <p:nvPr/>
        </p:nvCxnSpPr>
        <p:spPr>
          <a:xfrm>
            <a:off x="8148902" y="4172891"/>
            <a:ext cx="371700" cy="48000"/>
          </a:xfrm>
          <a:prstGeom prst="straightConnector1">
            <a:avLst/>
          </a:prstGeom>
          <a:noFill/>
          <a:ln cap="flat" cmpd="sng" w="38100">
            <a:solidFill>
              <a:schemeClr val="dk1"/>
            </a:solidFill>
            <a:prstDash val="solid"/>
            <a:miter lim="800000"/>
            <a:headEnd len="sm" w="sm" type="none"/>
            <a:tailEnd len="med" w="med" type="triangle"/>
          </a:ln>
        </p:spPr>
      </p:cxnSp>
      <p:cxnSp>
        <p:nvCxnSpPr>
          <p:cNvPr id="504" name="Google Shape;504;g2cdea3c4307_0_155"/>
          <p:cNvCxnSpPr/>
          <p:nvPr/>
        </p:nvCxnSpPr>
        <p:spPr>
          <a:xfrm flipH="1" rot="10800000">
            <a:off x="8197598" y="3314989"/>
            <a:ext cx="350100" cy="579600"/>
          </a:xfrm>
          <a:prstGeom prst="straightConnector1">
            <a:avLst/>
          </a:prstGeom>
          <a:noFill/>
          <a:ln cap="flat" cmpd="sng" w="38100">
            <a:solidFill>
              <a:schemeClr val="dk1"/>
            </a:solidFill>
            <a:prstDash val="solid"/>
            <a:miter lim="800000"/>
            <a:headEnd len="sm" w="sm" type="none"/>
            <a:tailEnd len="med" w="med" type="triangle"/>
          </a:ln>
        </p:spPr>
      </p:cxnSp>
      <p:cxnSp>
        <p:nvCxnSpPr>
          <p:cNvPr id="505" name="Google Shape;505;g2cdea3c4307_0_155"/>
          <p:cNvCxnSpPr>
            <a:endCxn id="495" idx="2"/>
          </p:cNvCxnSpPr>
          <p:nvPr/>
        </p:nvCxnSpPr>
        <p:spPr>
          <a:xfrm flipH="1" rot="10800000">
            <a:off x="7556770" y="3146337"/>
            <a:ext cx="76200" cy="335100"/>
          </a:xfrm>
          <a:prstGeom prst="straightConnector1">
            <a:avLst/>
          </a:prstGeom>
          <a:noFill/>
          <a:ln cap="flat" cmpd="sng" w="38100">
            <a:solidFill>
              <a:schemeClr val="dk1"/>
            </a:solidFill>
            <a:prstDash val="solid"/>
            <a:miter lim="800000"/>
            <a:headEnd len="sm" w="sm" type="none"/>
            <a:tailEnd len="med" w="med" type="triangle"/>
          </a:ln>
        </p:spPr>
      </p:cxnSp>
      <p:cxnSp>
        <p:nvCxnSpPr>
          <p:cNvPr id="506" name="Google Shape;506;g2cdea3c4307_0_155"/>
          <p:cNvCxnSpPr/>
          <p:nvPr/>
        </p:nvCxnSpPr>
        <p:spPr>
          <a:xfrm rot="10800000">
            <a:off x="6584034" y="3222259"/>
            <a:ext cx="459000" cy="531300"/>
          </a:xfrm>
          <a:prstGeom prst="straightConnector1">
            <a:avLst/>
          </a:prstGeom>
          <a:noFill/>
          <a:ln cap="flat" cmpd="sng" w="38100">
            <a:solidFill>
              <a:schemeClr val="dk1"/>
            </a:solidFill>
            <a:prstDash val="solid"/>
            <a:miter lim="800000"/>
            <a:headEnd len="sm" w="sm" type="none"/>
            <a:tailEnd len="med" w="med" type="triangle"/>
          </a:ln>
        </p:spPr>
      </p:cxnSp>
      <p:cxnSp>
        <p:nvCxnSpPr>
          <p:cNvPr id="507" name="Google Shape;507;g2cdea3c4307_0_155"/>
          <p:cNvCxnSpPr/>
          <p:nvPr/>
        </p:nvCxnSpPr>
        <p:spPr>
          <a:xfrm rot="10800000">
            <a:off x="6468520" y="4456309"/>
            <a:ext cx="508500" cy="124800"/>
          </a:xfrm>
          <a:prstGeom prst="straightConnector1">
            <a:avLst/>
          </a:prstGeom>
          <a:noFill/>
          <a:ln cap="flat" cmpd="sng" w="38100">
            <a:solidFill>
              <a:schemeClr val="dk1"/>
            </a:solidFill>
            <a:prstDash val="solid"/>
            <a:miter lim="800000"/>
            <a:headEnd len="sm" w="sm" type="none"/>
            <a:tailEnd len="med" w="med" type="triangle"/>
          </a:ln>
        </p:spPr>
      </p:cxnSp>
      <p:cxnSp>
        <p:nvCxnSpPr>
          <p:cNvPr id="508" name="Google Shape;508;g2cdea3c4307_0_155"/>
          <p:cNvCxnSpPr/>
          <p:nvPr/>
        </p:nvCxnSpPr>
        <p:spPr>
          <a:xfrm flipH="1">
            <a:off x="6813531" y="4976333"/>
            <a:ext cx="252900" cy="466800"/>
          </a:xfrm>
          <a:prstGeom prst="straightConnector1">
            <a:avLst/>
          </a:prstGeom>
          <a:noFill/>
          <a:ln cap="flat" cmpd="sng" w="38100">
            <a:solidFill>
              <a:schemeClr val="dk1"/>
            </a:solidFill>
            <a:prstDash val="solid"/>
            <a:miter lim="800000"/>
            <a:headEnd len="sm" w="sm" type="none"/>
            <a:tailEnd len="med" w="med" type="triangle"/>
          </a:ln>
        </p:spPr>
      </p:cxnSp>
      <p:sp>
        <p:nvSpPr>
          <p:cNvPr id="509" name="Google Shape;509;g2cdea3c4307_0_155"/>
          <p:cNvSpPr txBox="1"/>
          <p:nvPr/>
        </p:nvSpPr>
        <p:spPr>
          <a:xfrm>
            <a:off x="115909" y="115910"/>
            <a:ext cx="9393300" cy="3693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LESSONS 17</a:t>
            </a:r>
            <a:r>
              <a:rPr b="1" lang="en-GB" sz="1600">
                <a:solidFill>
                  <a:schemeClr val="dk1"/>
                </a:solidFill>
                <a:latin typeface="Calibri"/>
                <a:ea typeface="Calibri"/>
                <a:cs typeface="Calibri"/>
                <a:sym typeface="Calibri"/>
              </a:rPr>
              <a:t>:</a:t>
            </a:r>
            <a:r>
              <a:rPr lang="en-GB" sz="1600">
                <a:solidFill>
                  <a:schemeClr val="dk1"/>
                </a:solidFill>
                <a:latin typeface="Calibri"/>
                <a:ea typeface="Calibri"/>
                <a:cs typeface="Calibri"/>
                <a:sym typeface="Calibri"/>
              </a:rPr>
              <a:t> To explain the causes of the </a:t>
            </a:r>
            <a:r>
              <a:rPr b="1" lang="en-GB" sz="1600" u="sng">
                <a:solidFill>
                  <a:schemeClr val="dk1"/>
                </a:solidFill>
                <a:latin typeface="Calibri"/>
                <a:ea typeface="Calibri"/>
                <a:cs typeface="Calibri"/>
                <a:sym typeface="Calibri"/>
              </a:rPr>
              <a:t>Spanish Armada </a:t>
            </a:r>
            <a:r>
              <a:rPr lang="en-GB" sz="1600">
                <a:solidFill>
                  <a:schemeClr val="dk1"/>
                </a:solidFill>
                <a:latin typeface="Calibri"/>
                <a:ea typeface="Calibri"/>
                <a:cs typeface="Calibri"/>
                <a:sym typeface="Calibri"/>
              </a:rPr>
              <a:t>invasion in </a:t>
            </a:r>
            <a:r>
              <a:rPr b="1" lang="en-GB" sz="1800" u="sng">
                <a:solidFill>
                  <a:schemeClr val="dk1"/>
                </a:solidFill>
                <a:latin typeface="Calibri"/>
                <a:ea typeface="Calibri"/>
                <a:cs typeface="Calibri"/>
                <a:sym typeface="Calibri"/>
              </a:rPr>
              <a:t>1588</a:t>
            </a:r>
            <a:r>
              <a:rPr lang="en-GB" sz="1600">
                <a:solidFill>
                  <a:schemeClr val="dk1"/>
                </a:solidFill>
                <a:latin typeface="Calibri"/>
                <a:ea typeface="Calibri"/>
                <a:cs typeface="Calibri"/>
                <a:sym typeface="Calibri"/>
              </a:rPr>
              <a:t> and the features of the invasion.</a:t>
            </a:r>
            <a:endParaRPr/>
          </a:p>
        </p:txBody>
      </p:sp>
      <p:pic>
        <p:nvPicPr>
          <p:cNvPr id="510" name="Google Shape;510;g2cdea3c4307_0_155"/>
          <p:cNvPicPr preferRelativeResize="0"/>
          <p:nvPr/>
        </p:nvPicPr>
        <p:blipFill rotWithShape="1">
          <a:blip r:embed="rId3">
            <a:alphaModFix/>
          </a:blip>
          <a:srcRect b="0" l="0" r="0" t="0"/>
          <a:stretch/>
        </p:blipFill>
        <p:spPr>
          <a:xfrm>
            <a:off x="9577560" y="89731"/>
            <a:ext cx="2538190" cy="6678538"/>
          </a:xfrm>
          <a:prstGeom prst="rect">
            <a:avLst/>
          </a:prstGeom>
          <a:noFill/>
          <a:ln>
            <a:noFill/>
          </a:ln>
        </p:spPr>
      </p:pic>
      <p:pic>
        <p:nvPicPr>
          <p:cNvPr id="511" name="Google Shape;511;g2cdea3c4307_0_155"/>
          <p:cNvPicPr preferRelativeResize="0"/>
          <p:nvPr/>
        </p:nvPicPr>
        <p:blipFill rotWithShape="1">
          <a:blip r:embed="rId4">
            <a:alphaModFix/>
          </a:blip>
          <a:srcRect b="7732" l="0" r="-10083" t="0"/>
          <a:stretch/>
        </p:blipFill>
        <p:spPr>
          <a:xfrm>
            <a:off x="7010296" y="3737444"/>
            <a:ext cx="1170580" cy="10205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2cdea3c4307_0_192"/>
          <p:cNvSpPr txBox="1"/>
          <p:nvPr/>
        </p:nvSpPr>
        <p:spPr>
          <a:xfrm>
            <a:off x="115910" y="115910"/>
            <a:ext cx="11980500" cy="40020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LESSONS 18</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reasons for the </a:t>
            </a:r>
            <a:r>
              <a:rPr b="1" lang="en-GB" sz="2000" u="sng">
                <a:solidFill>
                  <a:schemeClr val="dk1"/>
                </a:solidFill>
                <a:latin typeface="Calibri"/>
                <a:ea typeface="Calibri"/>
                <a:cs typeface="Calibri"/>
                <a:sym typeface="Calibri"/>
              </a:rPr>
              <a:t>English victory </a:t>
            </a:r>
            <a:r>
              <a:rPr lang="en-GB" sz="1800">
                <a:solidFill>
                  <a:schemeClr val="dk1"/>
                </a:solidFill>
                <a:latin typeface="Calibri"/>
                <a:ea typeface="Calibri"/>
                <a:cs typeface="Calibri"/>
                <a:sym typeface="Calibri"/>
              </a:rPr>
              <a:t>against the Spanish Armada in 1588.</a:t>
            </a:r>
            <a:endParaRPr/>
          </a:p>
        </p:txBody>
      </p:sp>
      <p:sp>
        <p:nvSpPr>
          <p:cNvPr id="517" name="Google Shape;517;g2cdea3c4307_0_192"/>
          <p:cNvSpPr/>
          <p:nvPr/>
        </p:nvSpPr>
        <p:spPr>
          <a:xfrm>
            <a:off x="115900" y="572650"/>
            <a:ext cx="9903688" cy="738664"/>
          </a:xfrm>
          <a:custGeom>
            <a:rect b="b" l="l" r="r" t="t"/>
            <a:pathLst>
              <a:path extrusionOk="0" h="738664" w="9615231">
                <a:moveTo>
                  <a:pt x="0" y="0"/>
                </a:moveTo>
                <a:cubicBezTo>
                  <a:pt x="285846" y="34070"/>
                  <a:pt x="461693" y="-24414"/>
                  <a:pt x="879107" y="0"/>
                </a:cubicBezTo>
                <a:cubicBezTo>
                  <a:pt x="1296521" y="24414"/>
                  <a:pt x="1271942" y="15734"/>
                  <a:pt x="1373604" y="0"/>
                </a:cubicBezTo>
                <a:cubicBezTo>
                  <a:pt x="1475266" y="-15734"/>
                  <a:pt x="1903165" y="4633"/>
                  <a:pt x="2252711" y="0"/>
                </a:cubicBezTo>
                <a:cubicBezTo>
                  <a:pt x="2602257" y="-4633"/>
                  <a:pt x="2684490" y="10061"/>
                  <a:pt x="3035666" y="0"/>
                </a:cubicBezTo>
                <a:cubicBezTo>
                  <a:pt x="3386842" y="-10061"/>
                  <a:pt x="3522961" y="-30386"/>
                  <a:pt x="3722468" y="0"/>
                </a:cubicBezTo>
                <a:cubicBezTo>
                  <a:pt x="3921975" y="30386"/>
                  <a:pt x="3954740" y="-16264"/>
                  <a:pt x="4120813" y="0"/>
                </a:cubicBezTo>
                <a:cubicBezTo>
                  <a:pt x="4286887" y="16264"/>
                  <a:pt x="4530984" y="18832"/>
                  <a:pt x="4711463" y="0"/>
                </a:cubicBezTo>
                <a:cubicBezTo>
                  <a:pt x="4891942" y="-18832"/>
                  <a:pt x="5127816" y="1214"/>
                  <a:pt x="5494418" y="0"/>
                </a:cubicBezTo>
                <a:cubicBezTo>
                  <a:pt x="5861021" y="-1214"/>
                  <a:pt x="5921715" y="-926"/>
                  <a:pt x="6277372" y="0"/>
                </a:cubicBezTo>
                <a:cubicBezTo>
                  <a:pt x="6633029" y="926"/>
                  <a:pt x="6726043" y="-17966"/>
                  <a:pt x="7156479" y="0"/>
                </a:cubicBezTo>
                <a:cubicBezTo>
                  <a:pt x="7586915" y="17966"/>
                  <a:pt x="7411367" y="-8157"/>
                  <a:pt x="7554824" y="0"/>
                </a:cubicBezTo>
                <a:cubicBezTo>
                  <a:pt x="7698281" y="8157"/>
                  <a:pt x="8103810" y="26274"/>
                  <a:pt x="8433931" y="0"/>
                </a:cubicBezTo>
                <a:cubicBezTo>
                  <a:pt x="8764052" y="-26274"/>
                  <a:pt x="8717947" y="-4529"/>
                  <a:pt x="8832276" y="0"/>
                </a:cubicBezTo>
                <a:cubicBezTo>
                  <a:pt x="8946606" y="4529"/>
                  <a:pt x="9299257" y="-6726"/>
                  <a:pt x="9615231" y="0"/>
                </a:cubicBezTo>
                <a:cubicBezTo>
                  <a:pt x="9604231" y="119320"/>
                  <a:pt x="9632513" y="302733"/>
                  <a:pt x="9615231" y="384105"/>
                </a:cubicBezTo>
                <a:cubicBezTo>
                  <a:pt x="9597949" y="465477"/>
                  <a:pt x="9602125" y="587206"/>
                  <a:pt x="9615231" y="738664"/>
                </a:cubicBezTo>
                <a:cubicBezTo>
                  <a:pt x="9482381" y="755338"/>
                  <a:pt x="9233488" y="717399"/>
                  <a:pt x="9120733" y="738664"/>
                </a:cubicBezTo>
                <a:cubicBezTo>
                  <a:pt x="9007978" y="759929"/>
                  <a:pt x="8814767" y="764175"/>
                  <a:pt x="8530084" y="738664"/>
                </a:cubicBezTo>
                <a:cubicBezTo>
                  <a:pt x="8245401" y="713153"/>
                  <a:pt x="8096978" y="766695"/>
                  <a:pt x="7843281" y="738664"/>
                </a:cubicBezTo>
                <a:cubicBezTo>
                  <a:pt x="7589584" y="710633"/>
                  <a:pt x="7498405" y="758519"/>
                  <a:pt x="7252631" y="738664"/>
                </a:cubicBezTo>
                <a:cubicBezTo>
                  <a:pt x="7006857" y="718810"/>
                  <a:pt x="6992023" y="724616"/>
                  <a:pt x="6854286" y="738664"/>
                </a:cubicBezTo>
                <a:cubicBezTo>
                  <a:pt x="6716550" y="752712"/>
                  <a:pt x="6598424" y="726511"/>
                  <a:pt x="6455941" y="738664"/>
                </a:cubicBezTo>
                <a:cubicBezTo>
                  <a:pt x="6313458" y="750817"/>
                  <a:pt x="6186836" y="731594"/>
                  <a:pt x="5961443" y="738664"/>
                </a:cubicBezTo>
                <a:cubicBezTo>
                  <a:pt x="5736050" y="745734"/>
                  <a:pt x="5620684" y="721264"/>
                  <a:pt x="5370793" y="738664"/>
                </a:cubicBezTo>
                <a:cubicBezTo>
                  <a:pt x="5120902" y="756065"/>
                  <a:pt x="4786274" y="743830"/>
                  <a:pt x="4491686" y="738664"/>
                </a:cubicBezTo>
                <a:cubicBezTo>
                  <a:pt x="4197098" y="733498"/>
                  <a:pt x="4181613" y="719065"/>
                  <a:pt x="4093341" y="738664"/>
                </a:cubicBezTo>
                <a:cubicBezTo>
                  <a:pt x="4005069" y="758263"/>
                  <a:pt x="3571710" y="744978"/>
                  <a:pt x="3214234" y="738664"/>
                </a:cubicBezTo>
                <a:cubicBezTo>
                  <a:pt x="2856758" y="732350"/>
                  <a:pt x="2866780" y="714668"/>
                  <a:pt x="2527432" y="738664"/>
                </a:cubicBezTo>
                <a:cubicBezTo>
                  <a:pt x="2188084" y="762660"/>
                  <a:pt x="2252601" y="753586"/>
                  <a:pt x="2129087" y="738664"/>
                </a:cubicBezTo>
                <a:cubicBezTo>
                  <a:pt x="2005574" y="723742"/>
                  <a:pt x="1719433" y="759264"/>
                  <a:pt x="1442285" y="738664"/>
                </a:cubicBezTo>
                <a:cubicBezTo>
                  <a:pt x="1165137" y="718064"/>
                  <a:pt x="450853" y="690727"/>
                  <a:pt x="0" y="738664"/>
                </a:cubicBezTo>
                <a:cubicBezTo>
                  <a:pt x="15863" y="571082"/>
                  <a:pt x="15402" y="536331"/>
                  <a:pt x="0" y="354559"/>
                </a:cubicBezTo>
                <a:cubicBezTo>
                  <a:pt x="-15402" y="172788"/>
                  <a:pt x="-13321" y="108498"/>
                  <a:pt x="0" y="0"/>
                </a:cubicBezTo>
                <a:close/>
              </a:path>
            </a:pathLst>
          </a:cu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Why were the Spanish were defeated in 1588?</a:t>
            </a:r>
            <a:r>
              <a:rPr lang="en-GB" sz="1400">
                <a:solidFill>
                  <a:schemeClr val="dk1"/>
                </a:solidFill>
                <a:latin typeface="Calibri"/>
                <a:ea typeface="Calibri"/>
                <a:cs typeface="Calibri"/>
                <a:sym typeface="Calibri"/>
              </a:rPr>
              <a:t> As always with any question about the causes of an event, make sure you clearly </a:t>
            </a:r>
            <a:r>
              <a:rPr b="1" lang="en-GB" sz="1400">
                <a:solidFill>
                  <a:schemeClr val="dk1"/>
                </a:solidFill>
                <a:latin typeface="Calibri"/>
                <a:ea typeface="Calibri"/>
                <a:cs typeface="Calibri"/>
                <a:sym typeface="Calibri"/>
              </a:rPr>
              <a:t>EXPLAIN </a:t>
            </a:r>
            <a:r>
              <a:rPr lang="en-GB" sz="1400">
                <a:solidFill>
                  <a:schemeClr val="dk1"/>
                </a:solidFill>
                <a:latin typeface="Calibri"/>
                <a:ea typeface="Calibri"/>
                <a:cs typeface="Calibri"/>
                <a:sym typeface="Calibri"/>
              </a:rPr>
              <a:t>your reason.  For a 16 mark question you may have to then think about which factor would have played the biggest role in the English victory against the Spanish Armada.  Can you argue your case strongly in support of the reason you have chosen?</a:t>
            </a:r>
            <a:endParaRPr b="1" sz="1200">
              <a:solidFill>
                <a:schemeClr val="dk1"/>
              </a:solidFill>
              <a:latin typeface="Calibri"/>
              <a:ea typeface="Calibri"/>
              <a:cs typeface="Calibri"/>
              <a:sym typeface="Calibri"/>
            </a:endParaRPr>
          </a:p>
        </p:txBody>
      </p:sp>
      <p:sp>
        <p:nvSpPr>
          <p:cNvPr id="518" name="Google Shape;518;g2cdea3c4307_0_192"/>
          <p:cNvSpPr txBox="1"/>
          <p:nvPr/>
        </p:nvSpPr>
        <p:spPr>
          <a:xfrm>
            <a:off x="106823" y="1373112"/>
            <a:ext cx="35187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Ship Design</a:t>
            </a:r>
            <a:endParaRPr sz="1400">
              <a:solidFill>
                <a:schemeClr val="dk1"/>
              </a:solidFill>
              <a:latin typeface="Calibri"/>
              <a:ea typeface="Calibri"/>
              <a:cs typeface="Calibri"/>
              <a:sym typeface="Calibri"/>
            </a:endParaRPr>
          </a:p>
        </p:txBody>
      </p:sp>
      <p:sp>
        <p:nvSpPr>
          <p:cNvPr id="519" name="Google Shape;519;g2cdea3c4307_0_192"/>
          <p:cNvSpPr txBox="1"/>
          <p:nvPr/>
        </p:nvSpPr>
        <p:spPr>
          <a:xfrm>
            <a:off x="2587500" y="4100933"/>
            <a:ext cx="28509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Communication</a:t>
            </a:r>
            <a:endParaRPr sz="1400">
              <a:solidFill>
                <a:schemeClr val="dk1"/>
              </a:solidFill>
              <a:latin typeface="Calibri"/>
              <a:ea typeface="Calibri"/>
              <a:cs typeface="Calibri"/>
              <a:sym typeface="Calibri"/>
            </a:endParaRPr>
          </a:p>
        </p:txBody>
      </p:sp>
      <p:sp>
        <p:nvSpPr>
          <p:cNvPr id="520" name="Google Shape;520;g2cdea3c4307_0_192"/>
          <p:cNvSpPr txBox="1"/>
          <p:nvPr/>
        </p:nvSpPr>
        <p:spPr>
          <a:xfrm>
            <a:off x="98703" y="4097578"/>
            <a:ext cx="24087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Decision making</a:t>
            </a:r>
            <a:endParaRPr sz="1400">
              <a:solidFill>
                <a:schemeClr val="dk1"/>
              </a:solidFill>
              <a:latin typeface="Calibri"/>
              <a:ea typeface="Calibri"/>
              <a:cs typeface="Calibri"/>
              <a:sym typeface="Calibri"/>
            </a:endParaRPr>
          </a:p>
        </p:txBody>
      </p:sp>
      <p:sp>
        <p:nvSpPr>
          <p:cNvPr id="521" name="Google Shape;521;g2cdea3c4307_0_192"/>
          <p:cNvSpPr txBox="1"/>
          <p:nvPr/>
        </p:nvSpPr>
        <p:spPr>
          <a:xfrm>
            <a:off x="5518290" y="4097577"/>
            <a:ext cx="28383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weather….luck!</a:t>
            </a:r>
            <a:endParaRPr sz="1400">
              <a:solidFill>
                <a:schemeClr val="dk1"/>
              </a:solidFill>
              <a:latin typeface="Calibri"/>
              <a:ea typeface="Calibri"/>
              <a:cs typeface="Calibri"/>
              <a:sym typeface="Calibri"/>
            </a:endParaRPr>
          </a:p>
        </p:txBody>
      </p:sp>
      <p:sp>
        <p:nvSpPr>
          <p:cNvPr id="522" name="Google Shape;522;g2cdea3c4307_0_192"/>
          <p:cNvSpPr txBox="1"/>
          <p:nvPr/>
        </p:nvSpPr>
        <p:spPr>
          <a:xfrm>
            <a:off x="8218913" y="1380943"/>
            <a:ext cx="38961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Tactics</a:t>
            </a:r>
            <a:endParaRPr sz="1400">
              <a:solidFill>
                <a:schemeClr val="dk1"/>
              </a:solidFill>
              <a:latin typeface="Calibri"/>
              <a:ea typeface="Calibri"/>
              <a:cs typeface="Calibri"/>
              <a:sym typeface="Calibri"/>
            </a:endParaRPr>
          </a:p>
        </p:txBody>
      </p:sp>
      <p:sp>
        <p:nvSpPr>
          <p:cNvPr id="523" name="Google Shape;523;g2cdea3c4307_0_192"/>
          <p:cNvSpPr txBox="1"/>
          <p:nvPr/>
        </p:nvSpPr>
        <p:spPr>
          <a:xfrm>
            <a:off x="10074448" y="4097577"/>
            <a:ext cx="20406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Leadership at Sea</a:t>
            </a:r>
            <a:endParaRPr sz="1400">
              <a:solidFill>
                <a:schemeClr val="dk1"/>
              </a:solidFill>
              <a:latin typeface="Calibri"/>
              <a:ea typeface="Calibri"/>
              <a:cs typeface="Calibri"/>
              <a:sym typeface="Calibri"/>
            </a:endParaRPr>
          </a:p>
        </p:txBody>
      </p:sp>
      <p:sp>
        <p:nvSpPr>
          <p:cNvPr id="524" name="Google Shape;524;g2cdea3c4307_0_192"/>
          <p:cNvSpPr txBox="1"/>
          <p:nvPr/>
        </p:nvSpPr>
        <p:spPr>
          <a:xfrm>
            <a:off x="8418739" y="4097577"/>
            <a:ext cx="15948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Weapons</a:t>
            </a:r>
            <a:endParaRPr sz="1400">
              <a:solidFill>
                <a:schemeClr val="dk1"/>
              </a:solidFill>
              <a:latin typeface="Calibri"/>
              <a:ea typeface="Calibri"/>
              <a:cs typeface="Calibri"/>
              <a:sym typeface="Calibri"/>
            </a:endParaRPr>
          </a:p>
        </p:txBody>
      </p:sp>
      <p:sp>
        <p:nvSpPr>
          <p:cNvPr id="525" name="Google Shape;525;g2cdea3c4307_0_192"/>
          <p:cNvSpPr txBox="1"/>
          <p:nvPr/>
        </p:nvSpPr>
        <p:spPr>
          <a:xfrm>
            <a:off x="3672536" y="1380943"/>
            <a:ext cx="4499400" cy="307800"/>
          </a:xfrm>
          <a:prstGeom prst="rect">
            <a:avLst/>
          </a:prstGeom>
          <a:solidFill>
            <a:srgbClr val="92D050"/>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Planning for invasion</a:t>
            </a:r>
            <a:endParaRPr sz="1400">
              <a:solidFill>
                <a:schemeClr val="dk1"/>
              </a:solidFill>
              <a:latin typeface="Calibri"/>
              <a:ea typeface="Calibri"/>
              <a:cs typeface="Calibri"/>
              <a:sym typeface="Calibri"/>
            </a:endParaRPr>
          </a:p>
        </p:txBody>
      </p:sp>
      <p:sp>
        <p:nvSpPr>
          <p:cNvPr id="526" name="Google Shape;526;g2cdea3c4307_0_192"/>
          <p:cNvSpPr txBox="1"/>
          <p:nvPr/>
        </p:nvSpPr>
        <p:spPr>
          <a:xfrm>
            <a:off x="115910" y="1736749"/>
            <a:ext cx="35187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85725" lvl="0" marL="85725"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a:t>
            </a:r>
            <a:r>
              <a:rPr b="1" lang="en-GB" sz="1200">
                <a:solidFill>
                  <a:schemeClr val="dk1"/>
                </a:solidFill>
                <a:latin typeface="Calibri"/>
                <a:ea typeface="Calibri"/>
                <a:cs typeface="Calibri"/>
                <a:sym typeface="Calibri"/>
              </a:rPr>
              <a:t>ships</a:t>
            </a:r>
            <a:r>
              <a:rPr lang="en-GB" sz="1200">
                <a:solidFill>
                  <a:schemeClr val="dk1"/>
                </a:solidFill>
                <a:latin typeface="Calibri"/>
                <a:ea typeface="Calibri"/>
                <a:cs typeface="Calibri"/>
                <a:sym typeface="Calibri"/>
              </a:rPr>
              <a:t> were </a:t>
            </a:r>
            <a:r>
              <a:rPr b="1" lang="en-GB" sz="1200">
                <a:solidFill>
                  <a:schemeClr val="dk1"/>
                </a:solidFill>
                <a:latin typeface="Calibri"/>
                <a:ea typeface="Calibri"/>
                <a:cs typeface="Calibri"/>
                <a:sym typeface="Calibri"/>
              </a:rPr>
              <a:t>slower </a:t>
            </a:r>
            <a:r>
              <a:rPr lang="en-GB" sz="1200">
                <a:solidFill>
                  <a:schemeClr val="dk1"/>
                </a:solidFill>
                <a:latin typeface="Calibri"/>
                <a:ea typeface="Calibri"/>
                <a:cs typeface="Calibri"/>
                <a:sym typeface="Calibri"/>
              </a:rPr>
              <a:t>to turn.</a:t>
            </a:r>
            <a:endParaRPr/>
          </a:p>
          <a:p>
            <a:pPr indent="-85725" lvl="0" marL="85725"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Loading </a:t>
            </a:r>
            <a:r>
              <a:rPr b="1" lang="en-GB" sz="1200">
                <a:solidFill>
                  <a:schemeClr val="dk1"/>
                </a:solidFill>
                <a:latin typeface="Calibri"/>
                <a:ea typeface="Calibri"/>
                <a:cs typeface="Calibri"/>
                <a:sym typeface="Calibri"/>
              </a:rPr>
              <a:t>cannons</a:t>
            </a:r>
            <a:r>
              <a:rPr lang="en-GB" sz="1200">
                <a:solidFill>
                  <a:schemeClr val="dk1"/>
                </a:solidFill>
                <a:latin typeface="Calibri"/>
                <a:ea typeface="Calibri"/>
                <a:cs typeface="Calibri"/>
                <a:sym typeface="Calibri"/>
              </a:rPr>
              <a:t> was slow due to                                         little space on deck.</a:t>
            </a:r>
            <a:r>
              <a:rPr b="1" lang="en-GB"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Elizabeth ordered </a:t>
            </a:r>
            <a:r>
              <a:rPr b="1" lang="en-GB" sz="1200">
                <a:solidFill>
                  <a:schemeClr val="dk1"/>
                </a:solidFill>
                <a:latin typeface="Calibri"/>
                <a:ea typeface="Calibri"/>
                <a:cs typeface="Calibri"/>
                <a:sym typeface="Calibri"/>
              </a:rPr>
              <a:t>new ships </a:t>
            </a:r>
            <a:r>
              <a:rPr lang="en-GB" sz="1200">
                <a:solidFill>
                  <a:schemeClr val="dk1"/>
                </a:solidFill>
                <a:latin typeface="Calibri"/>
                <a:ea typeface="Calibri"/>
                <a:cs typeface="Calibri"/>
                <a:sym typeface="Calibri"/>
              </a:rPr>
              <a:t>to be                                         built that were bigger and faster.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built new ships called </a:t>
            </a:r>
            <a:r>
              <a:rPr b="1" lang="en-GB" sz="1200">
                <a:solidFill>
                  <a:schemeClr val="dk1"/>
                </a:solidFill>
                <a:latin typeface="Calibri"/>
                <a:ea typeface="Calibri"/>
                <a:cs typeface="Calibri"/>
                <a:sym typeface="Calibri"/>
              </a:rPr>
              <a:t>galleons.</a:t>
            </a:r>
            <a:r>
              <a:rPr lang="en-GB" sz="1200">
                <a:solidFill>
                  <a:schemeClr val="dk1"/>
                </a:solidFill>
                <a:latin typeface="Calibri"/>
                <a:ea typeface="Calibri"/>
                <a:cs typeface="Calibri"/>
                <a:sym typeface="Calibri"/>
              </a:rPr>
              <a:t>  They were </a:t>
            </a:r>
            <a:r>
              <a:rPr b="1" lang="en-GB" sz="1200">
                <a:solidFill>
                  <a:schemeClr val="dk1"/>
                </a:solidFill>
                <a:latin typeface="Calibri"/>
                <a:ea typeface="Calibri"/>
                <a:cs typeface="Calibri"/>
                <a:sym typeface="Calibri"/>
              </a:rPr>
              <a:t>easier</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faster</a:t>
            </a:r>
            <a:r>
              <a:rPr lang="en-GB" sz="1200">
                <a:solidFill>
                  <a:schemeClr val="dk1"/>
                </a:solidFill>
                <a:latin typeface="Calibri"/>
                <a:ea typeface="Calibri"/>
                <a:cs typeface="Calibri"/>
                <a:sym typeface="Calibri"/>
              </a:rPr>
              <a:t> to turn in battle.</a:t>
            </a:r>
            <a:endParaRPr/>
          </a:p>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English canons </a:t>
            </a:r>
            <a:r>
              <a:rPr lang="en-GB" sz="1200">
                <a:solidFill>
                  <a:schemeClr val="dk1"/>
                </a:solidFill>
                <a:latin typeface="Calibri"/>
                <a:ea typeface="Calibri"/>
                <a:cs typeface="Calibri"/>
                <a:sym typeface="Calibri"/>
              </a:rPr>
              <a:t>could be quickly re-loaded could fire more cannonballs.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canons could </a:t>
            </a:r>
            <a:r>
              <a:rPr b="1" lang="en-GB" sz="1200">
                <a:solidFill>
                  <a:schemeClr val="dk1"/>
                </a:solidFill>
                <a:latin typeface="Calibri"/>
                <a:ea typeface="Calibri"/>
                <a:cs typeface="Calibri"/>
                <a:sym typeface="Calibri"/>
              </a:rPr>
              <a:t>fire further.</a:t>
            </a:r>
            <a:endParaRPr sz="1200">
              <a:solidFill>
                <a:schemeClr val="dk1"/>
              </a:solidFill>
              <a:latin typeface="Calibri"/>
              <a:ea typeface="Calibri"/>
              <a:cs typeface="Calibri"/>
              <a:sym typeface="Calibri"/>
            </a:endParaRPr>
          </a:p>
        </p:txBody>
      </p:sp>
      <p:sp>
        <p:nvSpPr>
          <p:cNvPr id="527" name="Google Shape;527;g2cdea3c4307_0_192"/>
          <p:cNvSpPr txBox="1"/>
          <p:nvPr/>
        </p:nvSpPr>
        <p:spPr>
          <a:xfrm>
            <a:off x="95460" y="4456446"/>
            <a:ext cx="2408700" cy="21240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Philip</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Philip </a:t>
            </a:r>
            <a:r>
              <a:rPr b="1" lang="en-GB" sz="1200">
                <a:solidFill>
                  <a:schemeClr val="dk1"/>
                </a:solidFill>
                <a:latin typeface="Calibri"/>
                <a:ea typeface="Calibri"/>
                <a:cs typeface="Calibri"/>
                <a:sym typeface="Calibri"/>
              </a:rPr>
              <a:t>ignore the advice </a:t>
            </a:r>
            <a:r>
              <a:rPr lang="en-GB" sz="1200">
                <a:solidFill>
                  <a:schemeClr val="dk1"/>
                </a:solidFill>
                <a:latin typeface="Calibri"/>
                <a:ea typeface="Calibri"/>
                <a:cs typeface="Calibri"/>
                <a:sym typeface="Calibri"/>
              </a:rPr>
              <a:t>he was given from his commanders.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Elizabeth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Elizabeth</a:t>
            </a:r>
            <a:r>
              <a:rPr b="1" lang="en-GB" sz="1200">
                <a:solidFill>
                  <a:schemeClr val="dk1"/>
                </a:solidFill>
                <a:latin typeface="Calibri"/>
                <a:ea typeface="Calibri"/>
                <a:cs typeface="Calibri"/>
                <a:sym typeface="Calibri"/>
              </a:rPr>
              <a:t> listened to her naval experts</a:t>
            </a:r>
            <a:r>
              <a:rPr lang="en-GB" sz="12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She put Francis Drake in charge &amp; trusted his decisions rather than trying to take charge of the invasion plans herself.</a:t>
            </a:r>
            <a:endParaRPr/>
          </a:p>
        </p:txBody>
      </p:sp>
      <p:sp>
        <p:nvSpPr>
          <p:cNvPr id="528" name="Google Shape;528;g2cdea3c4307_0_192"/>
          <p:cNvSpPr txBox="1"/>
          <p:nvPr/>
        </p:nvSpPr>
        <p:spPr>
          <a:xfrm>
            <a:off x="3672536" y="1736749"/>
            <a:ext cx="44994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Food was stored in barrels made of </a:t>
            </a:r>
            <a:r>
              <a:rPr b="1" lang="en-GB" sz="1200">
                <a:solidFill>
                  <a:schemeClr val="dk1"/>
                </a:solidFill>
                <a:latin typeface="Calibri"/>
                <a:ea typeface="Calibri"/>
                <a:cs typeface="Calibri"/>
                <a:sym typeface="Calibri"/>
              </a:rPr>
              <a:t>poor quality wood</a:t>
            </a:r>
            <a:r>
              <a:rPr lang="en-GB" sz="1200">
                <a:solidFill>
                  <a:schemeClr val="dk1"/>
                </a:solidFill>
                <a:latin typeface="Calibri"/>
                <a:ea typeface="Calibri"/>
                <a:cs typeface="Calibri"/>
                <a:sym typeface="Calibri"/>
              </a:rPr>
              <a:t>.  Food supplies rotted quickly. </a:t>
            </a:r>
            <a:endParaRPr/>
          </a:p>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Drake’s raid on Cadiz</a:t>
            </a:r>
            <a:r>
              <a:rPr lang="en-GB" sz="1200">
                <a:solidFill>
                  <a:schemeClr val="dk1"/>
                </a:solidFill>
                <a:latin typeface="Calibri"/>
                <a:ea typeface="Calibri"/>
                <a:cs typeface="Calibri"/>
                <a:sym typeface="Calibri"/>
              </a:rPr>
              <a:t> put the planning for the invasion back a year.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wanted to meet with the Duke of Parma in the </a:t>
            </a:r>
            <a:r>
              <a:rPr b="1" lang="en-GB" sz="1200">
                <a:solidFill>
                  <a:schemeClr val="dk1"/>
                </a:solidFill>
                <a:latin typeface="Calibri"/>
                <a:ea typeface="Calibri"/>
                <a:cs typeface="Calibri"/>
                <a:sym typeface="Calibri"/>
              </a:rPr>
              <a:t>Netherlands</a:t>
            </a:r>
            <a:r>
              <a:rPr lang="en-GB" sz="1200">
                <a:solidFill>
                  <a:schemeClr val="dk1"/>
                </a:solidFill>
                <a:latin typeface="Calibri"/>
                <a:ea typeface="Calibri"/>
                <a:cs typeface="Calibri"/>
                <a:sym typeface="Calibri"/>
              </a:rPr>
              <a:t> but this did not happen.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It took </a:t>
            </a:r>
            <a:r>
              <a:rPr b="1" lang="en-GB" sz="1200">
                <a:solidFill>
                  <a:schemeClr val="dk1"/>
                </a:solidFill>
                <a:latin typeface="Calibri"/>
                <a:ea typeface="Calibri"/>
                <a:cs typeface="Calibri"/>
                <a:sym typeface="Calibri"/>
              </a:rPr>
              <a:t>2 days </a:t>
            </a:r>
            <a:r>
              <a:rPr lang="en-GB" sz="1200">
                <a:solidFill>
                  <a:schemeClr val="dk1"/>
                </a:solidFill>
                <a:latin typeface="Calibri"/>
                <a:ea typeface="Calibri"/>
                <a:cs typeface="Calibri"/>
                <a:sym typeface="Calibri"/>
              </a:rPr>
              <a:t>for supplies to be taken on board the Spanish ships from smaller boats in the Netherlands.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There were over </a:t>
            </a:r>
            <a:r>
              <a:rPr b="1" lang="en-GB" sz="1200">
                <a:solidFill>
                  <a:schemeClr val="dk1"/>
                </a:solidFill>
                <a:latin typeface="Calibri"/>
                <a:ea typeface="Calibri"/>
                <a:cs typeface="Calibri"/>
                <a:sym typeface="Calibri"/>
              </a:rPr>
              <a:t>118 Spanish Catholic priests </a:t>
            </a:r>
            <a:r>
              <a:rPr lang="en-GB" sz="1200">
                <a:solidFill>
                  <a:schemeClr val="dk1"/>
                </a:solidFill>
                <a:latin typeface="Calibri"/>
                <a:ea typeface="Calibri"/>
                <a:cs typeface="Calibri"/>
                <a:sym typeface="Calibri"/>
              </a:rPr>
              <a:t>on board the ships with little experience of fighting.</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had been at sea for </a:t>
            </a:r>
            <a:r>
              <a:rPr b="1" lang="en-GB" sz="1200">
                <a:solidFill>
                  <a:schemeClr val="dk1"/>
                </a:solidFill>
                <a:latin typeface="Calibri"/>
                <a:ea typeface="Calibri"/>
                <a:cs typeface="Calibri"/>
                <a:sym typeface="Calibri"/>
              </a:rPr>
              <a:t>10 weeks </a:t>
            </a:r>
            <a:r>
              <a:rPr lang="en-GB" sz="1200">
                <a:solidFill>
                  <a:schemeClr val="dk1"/>
                </a:solidFill>
                <a:latin typeface="Calibri"/>
                <a:ea typeface="Calibri"/>
                <a:cs typeface="Calibri"/>
                <a:sym typeface="Calibri"/>
              </a:rPr>
              <a:t>before they reached the English Channel.  They were low on energy and </a:t>
            </a:r>
            <a:r>
              <a:rPr b="1" lang="en-GB" sz="1200">
                <a:solidFill>
                  <a:schemeClr val="dk1"/>
                </a:solidFill>
                <a:latin typeface="Calibri"/>
                <a:ea typeface="Calibri"/>
                <a:cs typeface="Calibri"/>
                <a:sym typeface="Calibri"/>
              </a:rPr>
              <a:t>morale</a:t>
            </a:r>
            <a:r>
              <a:rPr lang="en-GB" sz="1200">
                <a:solidFill>
                  <a:schemeClr val="dk1"/>
                </a:solidFill>
                <a:latin typeface="Calibri"/>
                <a:ea typeface="Calibri"/>
                <a:cs typeface="Calibri"/>
                <a:sym typeface="Calibri"/>
              </a:rPr>
              <a:t>.</a:t>
            </a:r>
            <a:endParaRPr/>
          </a:p>
        </p:txBody>
      </p:sp>
      <p:sp>
        <p:nvSpPr>
          <p:cNvPr id="529" name="Google Shape;529;g2cdea3c4307_0_192"/>
          <p:cNvSpPr txBox="1"/>
          <p:nvPr/>
        </p:nvSpPr>
        <p:spPr>
          <a:xfrm>
            <a:off x="8433971" y="4455396"/>
            <a:ext cx="15783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87312" lvl="0" marL="87312"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had </a:t>
            </a:r>
            <a:r>
              <a:rPr b="1" lang="en-GB" sz="1200">
                <a:solidFill>
                  <a:schemeClr val="dk1"/>
                </a:solidFill>
                <a:latin typeface="Calibri"/>
                <a:ea typeface="Calibri"/>
                <a:cs typeface="Calibri"/>
                <a:sym typeface="Calibri"/>
              </a:rPr>
              <a:t>poor quality canon balls </a:t>
            </a:r>
            <a:r>
              <a:rPr lang="en-GB" sz="1200">
                <a:solidFill>
                  <a:schemeClr val="dk1"/>
                </a:solidFill>
                <a:latin typeface="Calibri"/>
                <a:ea typeface="Calibri"/>
                <a:cs typeface="Calibri"/>
                <a:sym typeface="Calibri"/>
              </a:rPr>
              <a:t>and </a:t>
            </a:r>
            <a:r>
              <a:rPr b="1" lang="en-GB" sz="1200">
                <a:solidFill>
                  <a:schemeClr val="dk1"/>
                </a:solidFill>
                <a:latin typeface="Calibri"/>
                <a:ea typeface="Calibri"/>
                <a:cs typeface="Calibri"/>
                <a:sym typeface="Calibri"/>
              </a:rPr>
              <a:t>too few </a:t>
            </a:r>
            <a:r>
              <a:rPr lang="en-GB" sz="1200">
                <a:solidFill>
                  <a:schemeClr val="dk1"/>
                </a:solidFill>
                <a:latin typeface="Calibri"/>
                <a:ea typeface="Calibri"/>
                <a:cs typeface="Calibri"/>
                <a:sym typeface="Calibri"/>
              </a:rPr>
              <a:t>of them. </a:t>
            </a:r>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87312" lvl="0" marL="87312"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were able to fire </a:t>
            </a:r>
            <a:r>
              <a:rPr b="1" lang="en-GB" sz="1200">
                <a:solidFill>
                  <a:schemeClr val="dk1"/>
                </a:solidFill>
                <a:latin typeface="Calibri"/>
                <a:ea typeface="Calibri"/>
                <a:cs typeface="Calibri"/>
                <a:sym typeface="Calibri"/>
              </a:rPr>
              <a:t>6 times </a:t>
            </a:r>
            <a:r>
              <a:rPr lang="en-GB" sz="1200">
                <a:solidFill>
                  <a:schemeClr val="dk1"/>
                </a:solidFill>
                <a:latin typeface="Calibri"/>
                <a:ea typeface="Calibri"/>
                <a:cs typeface="Calibri"/>
                <a:sym typeface="Calibri"/>
              </a:rPr>
              <a:t>the number of canon balls and from a longer distance.</a:t>
            </a:r>
            <a:endParaRPr/>
          </a:p>
        </p:txBody>
      </p:sp>
      <p:sp>
        <p:nvSpPr>
          <p:cNvPr id="530" name="Google Shape;530;g2cdea3c4307_0_192"/>
          <p:cNvSpPr txBox="1"/>
          <p:nvPr/>
        </p:nvSpPr>
        <p:spPr>
          <a:xfrm>
            <a:off x="2597613" y="4456446"/>
            <a:ext cx="28407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were meant to tell the Duke of Parma when they were about to arrive in the Netherlands.  This </a:t>
            </a:r>
            <a:r>
              <a:rPr b="1" lang="en-GB" sz="1200">
                <a:solidFill>
                  <a:schemeClr val="dk1"/>
                </a:solidFill>
                <a:latin typeface="Calibri"/>
                <a:ea typeface="Calibri"/>
                <a:cs typeface="Calibri"/>
                <a:sym typeface="Calibri"/>
              </a:rPr>
              <a:t>took over a week </a:t>
            </a:r>
            <a:r>
              <a:rPr lang="en-GB" sz="1200">
                <a:solidFill>
                  <a:schemeClr val="dk1"/>
                </a:solidFill>
                <a:latin typeface="Calibri"/>
                <a:ea typeface="Calibri"/>
                <a:cs typeface="Calibri"/>
                <a:sym typeface="Calibri"/>
              </a:rPr>
              <a:t>and gave the English more time to prepare.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set of </a:t>
            </a:r>
            <a:r>
              <a:rPr b="1" lang="en-GB" sz="1200">
                <a:solidFill>
                  <a:schemeClr val="dk1"/>
                </a:solidFill>
                <a:latin typeface="Calibri"/>
                <a:ea typeface="Calibri"/>
                <a:cs typeface="Calibri"/>
                <a:sym typeface="Calibri"/>
              </a:rPr>
              <a:t>fire</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beacons</a:t>
            </a:r>
            <a:r>
              <a:rPr lang="en-GB" sz="1200">
                <a:solidFill>
                  <a:schemeClr val="dk1"/>
                </a:solidFill>
                <a:latin typeface="Calibri"/>
                <a:ea typeface="Calibri"/>
                <a:cs typeface="Calibri"/>
                <a:sym typeface="Calibri"/>
              </a:rPr>
              <a:t> were lit along the coastline of England when the Spanish were first spotted.  This quickly informed Francis Drake in Plymouth that his ships needed to be ready.</a:t>
            </a:r>
            <a:endParaRPr/>
          </a:p>
        </p:txBody>
      </p:sp>
      <p:sp>
        <p:nvSpPr>
          <p:cNvPr id="531" name="Google Shape;531;g2cdea3c4307_0_192"/>
          <p:cNvSpPr txBox="1"/>
          <p:nvPr/>
        </p:nvSpPr>
        <p:spPr>
          <a:xfrm>
            <a:off x="8235359" y="1739211"/>
            <a:ext cx="38961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did not know how to deal with the English fire ships or better canon power.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Many Spanish ships cut their anchors in                                 the storms and were sent off track.</a:t>
            </a:r>
            <a:r>
              <a:rPr b="1" lang="en-GB"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At the famous </a:t>
            </a:r>
            <a:r>
              <a:rPr b="1" lang="en-GB" sz="1200">
                <a:solidFill>
                  <a:schemeClr val="dk1"/>
                </a:solidFill>
                <a:latin typeface="Calibri"/>
                <a:ea typeface="Calibri"/>
                <a:cs typeface="Calibri"/>
                <a:sym typeface="Calibri"/>
              </a:rPr>
              <a:t>Battle of Gravelines</a:t>
            </a:r>
            <a:r>
              <a:rPr lang="en-GB" sz="1200">
                <a:solidFill>
                  <a:schemeClr val="dk1"/>
                </a:solidFill>
                <a:latin typeface="Calibri"/>
                <a:ea typeface="Calibri"/>
                <a:cs typeface="Calibri"/>
                <a:sym typeface="Calibri"/>
              </a:rPr>
              <a:t>,                                      the English sent in </a:t>
            </a:r>
            <a:r>
              <a:rPr b="1" lang="en-GB" sz="1200">
                <a:solidFill>
                  <a:schemeClr val="dk1"/>
                </a:solidFill>
                <a:latin typeface="Calibri"/>
                <a:ea typeface="Calibri"/>
                <a:cs typeface="Calibri"/>
                <a:sym typeface="Calibri"/>
              </a:rPr>
              <a:t>fire ships </a:t>
            </a:r>
            <a:r>
              <a:rPr lang="en-GB" sz="1200">
                <a:solidFill>
                  <a:schemeClr val="dk1"/>
                </a:solidFill>
                <a:latin typeface="Calibri"/>
                <a:ea typeface="Calibri"/>
                <a:cs typeface="Calibri"/>
                <a:sym typeface="Calibri"/>
              </a:rPr>
              <a:t>to                                                       </a:t>
            </a:r>
            <a:r>
              <a:rPr b="1" lang="en-GB" sz="1200">
                <a:solidFill>
                  <a:schemeClr val="dk1"/>
                </a:solidFill>
                <a:latin typeface="Calibri"/>
                <a:ea typeface="Calibri"/>
                <a:cs typeface="Calibri"/>
                <a:sym typeface="Calibri"/>
              </a:rPr>
              <a:t>break up the Spanish </a:t>
            </a:r>
            <a:r>
              <a:rPr lang="en-GB" sz="1200">
                <a:solidFill>
                  <a:schemeClr val="dk1"/>
                </a:solidFill>
                <a:latin typeface="Calibri"/>
                <a:ea typeface="Calibri"/>
                <a:cs typeface="Calibri"/>
                <a:sym typeface="Calibri"/>
              </a:rPr>
              <a:t>fleet.  This                                         tactic created </a:t>
            </a:r>
            <a:r>
              <a:rPr b="1" lang="en-GB" sz="1200">
                <a:solidFill>
                  <a:schemeClr val="dk1"/>
                </a:solidFill>
                <a:latin typeface="Calibri"/>
                <a:ea typeface="Calibri"/>
                <a:cs typeface="Calibri"/>
                <a:sym typeface="Calibri"/>
              </a:rPr>
              <a:t>panic</a:t>
            </a:r>
            <a:r>
              <a:rPr lang="en-GB" sz="1200">
                <a:solidFill>
                  <a:schemeClr val="dk1"/>
                </a:solidFill>
                <a:latin typeface="Calibri"/>
                <a:ea typeface="Calibri"/>
                <a:cs typeface="Calibri"/>
                <a:sym typeface="Calibri"/>
              </a:rPr>
              <a:t> amongst the                                                   Spanish who had to </a:t>
            </a:r>
            <a:r>
              <a:rPr b="1" lang="en-GB" sz="1200">
                <a:solidFill>
                  <a:schemeClr val="dk1"/>
                </a:solidFill>
                <a:latin typeface="Calibri"/>
                <a:ea typeface="Calibri"/>
                <a:cs typeface="Calibri"/>
                <a:sym typeface="Calibri"/>
              </a:rPr>
              <a:t>cut their                                                        anchors </a:t>
            </a:r>
            <a:r>
              <a:rPr lang="en-GB" sz="1200">
                <a:solidFill>
                  <a:schemeClr val="dk1"/>
                </a:solidFill>
                <a:latin typeface="Calibri"/>
                <a:ea typeface="Calibri"/>
                <a:cs typeface="Calibri"/>
                <a:sym typeface="Calibri"/>
              </a:rPr>
              <a:t>and flee.</a:t>
            </a:r>
            <a:endParaRPr/>
          </a:p>
        </p:txBody>
      </p:sp>
      <p:sp>
        <p:nvSpPr>
          <p:cNvPr id="532" name="Google Shape;532;g2cdea3c4307_0_192"/>
          <p:cNvSpPr txBox="1"/>
          <p:nvPr/>
        </p:nvSpPr>
        <p:spPr>
          <a:xfrm>
            <a:off x="5515792" y="4455396"/>
            <a:ext cx="28407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were </a:t>
            </a:r>
            <a:r>
              <a:rPr b="1" lang="en-GB" sz="1200">
                <a:solidFill>
                  <a:schemeClr val="dk1"/>
                </a:solidFill>
                <a:latin typeface="Calibri"/>
                <a:ea typeface="Calibri"/>
                <a:cs typeface="Calibri"/>
                <a:sym typeface="Calibri"/>
              </a:rPr>
              <a:t>not used </a:t>
            </a:r>
            <a:r>
              <a:rPr lang="en-GB" sz="1200">
                <a:solidFill>
                  <a:schemeClr val="dk1"/>
                </a:solidFill>
                <a:latin typeface="Calibri"/>
                <a:ea typeface="Calibri"/>
                <a:cs typeface="Calibri"/>
                <a:sym typeface="Calibri"/>
              </a:rPr>
              <a:t>to                                      the English weather or coastline. </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Spanish struggled in the </a:t>
            </a:r>
            <a:r>
              <a:rPr b="1" lang="en-GB" sz="1200">
                <a:solidFill>
                  <a:schemeClr val="dk1"/>
                </a:solidFill>
                <a:latin typeface="Calibri"/>
                <a:ea typeface="Calibri"/>
                <a:cs typeface="Calibri"/>
                <a:sym typeface="Calibri"/>
              </a:rPr>
              <a:t>storms</a:t>
            </a:r>
            <a:r>
              <a:rPr lang="en-GB" sz="12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strong winds </a:t>
            </a:r>
            <a:r>
              <a:rPr lang="en-GB" sz="1200">
                <a:solidFill>
                  <a:schemeClr val="dk1"/>
                </a:solidFill>
                <a:latin typeface="Calibri"/>
                <a:ea typeface="Calibri"/>
                <a:cs typeface="Calibri"/>
                <a:sym typeface="Calibri"/>
              </a:rPr>
              <a:t>heading towards the Spanish, gave the English to idea of sending out </a:t>
            </a:r>
            <a:r>
              <a:rPr b="1" lang="en-GB" sz="1200">
                <a:solidFill>
                  <a:schemeClr val="dk1"/>
                </a:solidFill>
                <a:latin typeface="Calibri"/>
                <a:ea typeface="Calibri"/>
                <a:cs typeface="Calibri"/>
                <a:sym typeface="Calibri"/>
              </a:rPr>
              <a:t>fire ships </a:t>
            </a:r>
            <a:r>
              <a:rPr lang="en-GB" sz="1200">
                <a:solidFill>
                  <a:schemeClr val="dk1"/>
                </a:solidFill>
                <a:latin typeface="Calibri"/>
                <a:ea typeface="Calibri"/>
                <a:cs typeface="Calibri"/>
                <a:sym typeface="Calibri"/>
              </a:rPr>
              <a:t>(ships on fire)  to break up the Spanish formation.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English were </a:t>
            </a:r>
            <a:r>
              <a:rPr b="1" lang="en-GB" sz="1200">
                <a:solidFill>
                  <a:schemeClr val="dk1"/>
                </a:solidFill>
                <a:latin typeface="Calibri"/>
                <a:ea typeface="Calibri"/>
                <a:cs typeface="Calibri"/>
                <a:sym typeface="Calibri"/>
              </a:rPr>
              <a:t>used to </a:t>
            </a:r>
            <a:r>
              <a:rPr lang="en-GB" sz="1200">
                <a:solidFill>
                  <a:schemeClr val="dk1"/>
                </a:solidFill>
                <a:latin typeface="Calibri"/>
                <a:ea typeface="Calibri"/>
                <a:cs typeface="Calibri"/>
                <a:sym typeface="Calibri"/>
              </a:rPr>
              <a:t>fighting in poor weather conditions and knew the </a:t>
            </a:r>
            <a:r>
              <a:rPr b="1" lang="en-GB" sz="1200">
                <a:solidFill>
                  <a:schemeClr val="dk1"/>
                </a:solidFill>
                <a:latin typeface="Calibri"/>
                <a:ea typeface="Calibri"/>
                <a:cs typeface="Calibri"/>
                <a:sym typeface="Calibri"/>
              </a:rPr>
              <a:t>coastline</a:t>
            </a:r>
            <a:r>
              <a:rPr lang="en-GB" sz="1200">
                <a:solidFill>
                  <a:schemeClr val="dk1"/>
                </a:solidFill>
                <a:latin typeface="Calibri"/>
                <a:ea typeface="Calibri"/>
                <a:cs typeface="Calibri"/>
                <a:sym typeface="Calibri"/>
              </a:rPr>
              <a:t> well.</a:t>
            </a:r>
            <a:endParaRPr/>
          </a:p>
        </p:txBody>
      </p:sp>
      <p:sp>
        <p:nvSpPr>
          <p:cNvPr id="533" name="Google Shape;533;g2cdea3c4307_0_192"/>
          <p:cNvSpPr txBox="1"/>
          <p:nvPr/>
        </p:nvSpPr>
        <p:spPr>
          <a:xfrm>
            <a:off x="10074447" y="4455396"/>
            <a:ext cx="2057100" cy="230880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Spanish</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Duke of Medina Sidonia </a:t>
            </a:r>
            <a:r>
              <a:rPr lang="en-GB" sz="1200">
                <a:solidFill>
                  <a:schemeClr val="dk1"/>
                </a:solidFill>
                <a:latin typeface="Calibri"/>
                <a:ea typeface="Calibri"/>
                <a:cs typeface="Calibri"/>
                <a:sym typeface="Calibri"/>
              </a:rPr>
              <a:t>did not want to lead the invasion.  He had little experience and was </a:t>
            </a:r>
            <a:r>
              <a:rPr b="1" lang="en-GB" sz="1200">
                <a:solidFill>
                  <a:schemeClr val="dk1"/>
                </a:solidFill>
                <a:latin typeface="Calibri"/>
                <a:ea typeface="Calibri"/>
                <a:cs typeface="Calibri"/>
                <a:sym typeface="Calibri"/>
              </a:rPr>
              <a:t>sea sick</a:t>
            </a:r>
            <a:r>
              <a:rPr lang="en-GB" sz="12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The English</a:t>
            </a:r>
            <a:endParaRPr/>
          </a:p>
          <a:p>
            <a:pPr indent="0" lvl="0" marL="0" marR="0" rtl="0" algn="l">
              <a:spcBef>
                <a:spcPts val="0"/>
              </a:spcBef>
              <a:spcAft>
                <a:spcPts val="0"/>
              </a:spcAft>
              <a:buNone/>
            </a:pPr>
            <a:r>
              <a:rPr b="1" lang="en-GB" sz="1200">
                <a:solidFill>
                  <a:schemeClr val="dk1"/>
                </a:solidFill>
                <a:latin typeface="Calibri"/>
                <a:ea typeface="Calibri"/>
                <a:cs typeface="Calibri"/>
                <a:sym typeface="Calibri"/>
              </a:rPr>
              <a:t>Francis Drake </a:t>
            </a:r>
            <a:r>
              <a:rPr lang="en-GB" sz="1200">
                <a:solidFill>
                  <a:schemeClr val="dk1"/>
                </a:solidFill>
                <a:latin typeface="Calibri"/>
                <a:ea typeface="Calibri"/>
                <a:cs typeface="Calibri"/>
                <a:sym typeface="Calibri"/>
              </a:rPr>
              <a:t>and the other commanders were some of the </a:t>
            </a:r>
            <a:r>
              <a:rPr b="1" lang="en-GB" sz="1200">
                <a:solidFill>
                  <a:schemeClr val="dk1"/>
                </a:solidFill>
                <a:latin typeface="Calibri"/>
                <a:ea typeface="Calibri"/>
                <a:cs typeface="Calibri"/>
                <a:sym typeface="Calibri"/>
              </a:rPr>
              <a:t>most experienced and respected </a:t>
            </a:r>
            <a:r>
              <a:rPr lang="en-GB" sz="1200">
                <a:solidFill>
                  <a:schemeClr val="dk1"/>
                </a:solidFill>
                <a:latin typeface="Calibri"/>
                <a:ea typeface="Calibri"/>
                <a:cs typeface="Calibri"/>
                <a:sym typeface="Calibri"/>
              </a:rPr>
              <a:t>in Europe.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descr="Spanish galleon" id="534" name="Google Shape;534;g2cdea3c4307_0_192"/>
          <p:cNvPicPr preferRelativeResize="0"/>
          <p:nvPr/>
        </p:nvPicPr>
        <p:blipFill rotWithShape="1">
          <a:blip r:embed="rId3">
            <a:alphaModFix/>
          </a:blip>
          <a:srcRect b="0" l="0" r="0" t="0"/>
          <a:stretch/>
        </p:blipFill>
        <p:spPr>
          <a:xfrm>
            <a:off x="10678886" y="2329543"/>
            <a:ext cx="1397204" cy="1672399"/>
          </a:xfrm>
          <a:prstGeom prst="rect">
            <a:avLst/>
          </a:prstGeom>
          <a:noFill/>
          <a:ln>
            <a:noFill/>
          </a:ln>
        </p:spPr>
      </p:pic>
      <p:pic>
        <p:nvPicPr>
          <p:cNvPr descr="Cannon drawing" id="535" name="Google Shape;535;g2cdea3c4307_0_192"/>
          <p:cNvPicPr preferRelativeResize="0"/>
          <p:nvPr/>
        </p:nvPicPr>
        <p:blipFill rotWithShape="1">
          <a:blip r:embed="rId4">
            <a:alphaModFix/>
          </a:blip>
          <a:srcRect b="0" l="0" r="0" t="0"/>
          <a:stretch/>
        </p:blipFill>
        <p:spPr>
          <a:xfrm>
            <a:off x="10053401" y="494040"/>
            <a:ext cx="2057100" cy="822836"/>
          </a:xfrm>
          <a:prstGeom prst="rect">
            <a:avLst/>
          </a:prstGeom>
          <a:noFill/>
          <a:ln>
            <a:noFill/>
          </a:ln>
        </p:spPr>
      </p:pic>
      <p:pic>
        <p:nvPicPr>
          <p:cNvPr descr="Vector drawing of sharp anchor" id="536" name="Google Shape;536;g2cdea3c4307_0_192"/>
          <p:cNvPicPr preferRelativeResize="0"/>
          <p:nvPr/>
        </p:nvPicPr>
        <p:blipFill rotWithShape="1">
          <a:blip r:embed="rId5">
            <a:alphaModFix/>
          </a:blip>
          <a:srcRect b="0" l="0" r="0" t="0"/>
          <a:stretch/>
        </p:blipFill>
        <p:spPr>
          <a:xfrm>
            <a:off x="2597613" y="1480358"/>
            <a:ext cx="906000" cy="1466018"/>
          </a:xfrm>
          <a:prstGeom prst="rect">
            <a:avLst/>
          </a:prstGeom>
          <a:noFill/>
          <a:ln>
            <a:noFill/>
          </a:ln>
        </p:spPr>
      </p:pic>
      <p:pic>
        <p:nvPicPr>
          <p:cNvPr descr="Rainy weather" id="537" name="Google Shape;537;g2cdea3c4307_0_192"/>
          <p:cNvPicPr preferRelativeResize="0"/>
          <p:nvPr/>
        </p:nvPicPr>
        <p:blipFill rotWithShape="1">
          <a:blip r:embed="rId6">
            <a:alphaModFix/>
          </a:blip>
          <a:srcRect b="0" l="0" r="0" t="0"/>
          <a:stretch/>
        </p:blipFill>
        <p:spPr>
          <a:xfrm>
            <a:off x="7635126" y="4251465"/>
            <a:ext cx="644081" cy="66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nvSpPr>
        <p:spPr>
          <a:xfrm>
            <a:off x="1415355" y="57264"/>
            <a:ext cx="9283980" cy="369332"/>
          </a:xfrm>
          <a:prstGeom prst="rect">
            <a:avLst/>
          </a:prstGeom>
          <a:solidFill>
            <a:srgbClr val="FFD96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What were the </a:t>
            </a:r>
            <a:r>
              <a:rPr b="1" lang="en-GB" sz="1800" u="sng">
                <a:solidFill>
                  <a:schemeClr val="dk1"/>
                </a:solidFill>
                <a:latin typeface="Calibri"/>
                <a:ea typeface="Calibri"/>
                <a:cs typeface="Calibri"/>
                <a:sym typeface="Calibri"/>
              </a:rPr>
              <a:t>challenges </a:t>
            </a:r>
            <a:r>
              <a:rPr lang="en-GB" sz="1800">
                <a:solidFill>
                  <a:schemeClr val="dk1"/>
                </a:solidFill>
                <a:latin typeface="Calibri"/>
                <a:ea typeface="Calibri"/>
                <a:cs typeface="Calibri"/>
                <a:sym typeface="Calibri"/>
              </a:rPr>
              <a:t>faced by Elizabeth ‘</a:t>
            </a:r>
            <a:r>
              <a:rPr b="1" lang="en-GB" sz="1800" u="sng">
                <a:solidFill>
                  <a:schemeClr val="dk1"/>
                </a:solidFill>
                <a:latin typeface="Calibri"/>
                <a:ea typeface="Calibri"/>
                <a:cs typeface="Calibri"/>
                <a:sym typeface="Calibri"/>
              </a:rPr>
              <a:t>at home’ </a:t>
            </a:r>
            <a:r>
              <a:rPr lang="en-GB" sz="1800">
                <a:solidFill>
                  <a:schemeClr val="dk1"/>
                </a:solidFill>
                <a:latin typeface="Calibri"/>
                <a:ea typeface="Calibri"/>
                <a:cs typeface="Calibri"/>
                <a:sym typeface="Calibri"/>
              </a:rPr>
              <a:t>when she became Queen in </a:t>
            </a:r>
            <a:r>
              <a:rPr b="1" lang="en-GB" sz="1800" u="sng">
                <a:solidFill>
                  <a:schemeClr val="dk1"/>
                </a:solidFill>
                <a:latin typeface="Calibri"/>
                <a:ea typeface="Calibri"/>
                <a:cs typeface="Calibri"/>
                <a:sym typeface="Calibri"/>
              </a:rPr>
              <a:t>1558</a:t>
            </a:r>
            <a:r>
              <a:rPr lang="en-GB" sz="1800">
                <a:solidFill>
                  <a:schemeClr val="dk1"/>
                </a:solidFill>
                <a:latin typeface="Calibri"/>
                <a:ea typeface="Calibri"/>
                <a:cs typeface="Calibri"/>
                <a:sym typeface="Calibri"/>
              </a:rPr>
              <a:t>?</a:t>
            </a:r>
            <a:endParaRPr/>
          </a:p>
        </p:txBody>
      </p:sp>
      <p:sp>
        <p:nvSpPr>
          <p:cNvPr id="113" name="Google Shape;113;p2"/>
          <p:cNvSpPr txBox="1"/>
          <p:nvPr/>
        </p:nvSpPr>
        <p:spPr>
          <a:xfrm>
            <a:off x="115910" y="488327"/>
            <a:ext cx="10583425" cy="1046440"/>
          </a:xfrm>
          <a:prstGeom prst="rect">
            <a:avLst/>
          </a:prstGeom>
          <a:no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people of Tudor England expected their monarch to have certain </a:t>
            </a:r>
            <a:r>
              <a:rPr b="1" lang="en-GB" sz="1200">
                <a:solidFill>
                  <a:schemeClr val="dk1"/>
                </a:solidFill>
                <a:latin typeface="Calibri"/>
                <a:ea typeface="Calibri"/>
                <a:cs typeface="Calibri"/>
                <a:sym typeface="Calibri"/>
              </a:rPr>
              <a:t>strengths</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qualities</a:t>
            </a:r>
            <a:r>
              <a:rPr lang="en-GB" sz="1200">
                <a:solidFill>
                  <a:schemeClr val="dk1"/>
                </a:solidFill>
                <a:latin typeface="Calibri"/>
                <a:ea typeface="Calibri"/>
                <a:cs typeface="Calibri"/>
                <a:sym typeface="Calibri"/>
              </a:rPr>
              <a:t>.  For some, Elizabeth posed a number of problems as the new                             monarch of England in </a:t>
            </a:r>
            <a:r>
              <a:rPr b="1" lang="en-GB" sz="1200">
                <a:solidFill>
                  <a:schemeClr val="dk1"/>
                </a:solidFill>
                <a:latin typeface="Calibri"/>
                <a:ea typeface="Calibri"/>
                <a:cs typeface="Calibri"/>
                <a:sym typeface="Calibri"/>
              </a:rPr>
              <a:t>1558</a:t>
            </a:r>
            <a:r>
              <a:rPr lang="en-GB" sz="1200">
                <a:solidFill>
                  <a:schemeClr val="dk1"/>
                </a:solidFill>
                <a:latin typeface="Calibri"/>
                <a:ea typeface="Calibri"/>
                <a:cs typeface="Calibri"/>
                <a:sym typeface="Calibri"/>
              </a:rPr>
              <a:t>.  Below are the challenges that were faced by Elizabeth when she became Queen of England in 1558.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You should aim to </a:t>
            </a:r>
            <a:r>
              <a:rPr b="1" lang="en-GB" sz="1200">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why each of these issues would have challenged the power and control of Elizabeth when she first became Queen in 1558.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Then, aim to justify which of the challenges would be the </a:t>
            </a:r>
            <a:r>
              <a:rPr b="1" lang="en-GB" sz="1200">
                <a:solidFill>
                  <a:schemeClr val="dk1"/>
                </a:solidFill>
                <a:latin typeface="Calibri"/>
                <a:ea typeface="Calibri"/>
                <a:cs typeface="Calibri"/>
                <a:sym typeface="Calibri"/>
              </a:rPr>
              <a:t>most significant </a:t>
            </a:r>
            <a:r>
              <a:rPr lang="en-GB" sz="1200">
                <a:solidFill>
                  <a:schemeClr val="dk1"/>
                </a:solidFill>
                <a:latin typeface="Calibri"/>
                <a:ea typeface="Calibri"/>
                <a:cs typeface="Calibri"/>
                <a:sym typeface="Calibri"/>
              </a:rPr>
              <a:t>for her and how the various factors </a:t>
            </a:r>
            <a:r>
              <a:rPr b="1" lang="en-GB" sz="1200">
                <a:solidFill>
                  <a:schemeClr val="dk1"/>
                </a:solidFill>
                <a:latin typeface="Calibri"/>
                <a:ea typeface="Calibri"/>
                <a:cs typeface="Calibri"/>
                <a:sym typeface="Calibri"/>
              </a:rPr>
              <a:t>all relate to each </a:t>
            </a:r>
            <a:r>
              <a:rPr lang="en-GB" sz="1200">
                <a:solidFill>
                  <a:schemeClr val="dk1"/>
                </a:solidFill>
                <a:latin typeface="Calibri"/>
                <a:ea typeface="Calibri"/>
                <a:cs typeface="Calibri"/>
                <a:sym typeface="Calibri"/>
              </a:rPr>
              <a:t>other.</a:t>
            </a:r>
            <a:endParaRPr/>
          </a:p>
        </p:txBody>
      </p:sp>
      <p:sp>
        <p:nvSpPr>
          <p:cNvPr id="114" name="Google Shape;114;p2"/>
          <p:cNvSpPr txBox="1"/>
          <p:nvPr/>
        </p:nvSpPr>
        <p:spPr>
          <a:xfrm>
            <a:off x="115910" y="1570452"/>
            <a:ext cx="2888100" cy="26781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Her Legitimacy to the </a:t>
            </a:r>
            <a:r>
              <a:rPr b="1" lang="en-GB">
                <a:solidFill>
                  <a:schemeClr val="dk1"/>
                </a:solidFill>
                <a:latin typeface="Calibri"/>
                <a:ea typeface="Calibri"/>
                <a:cs typeface="Calibri"/>
                <a:sym typeface="Calibri"/>
              </a:rPr>
              <a:t>throne</a:t>
            </a:r>
            <a:r>
              <a:rPr b="1" lang="en-GB" sz="1400">
                <a:solidFill>
                  <a:schemeClr val="dk1"/>
                </a:solidFill>
                <a:latin typeface="Calibri"/>
                <a:ea typeface="Calibri"/>
                <a:cs typeface="Calibri"/>
                <a:sym typeface="Calibri"/>
              </a:rPr>
              <a:t>.</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Being </a:t>
            </a:r>
            <a:r>
              <a:rPr b="1" lang="en-GB" sz="1100">
                <a:solidFill>
                  <a:schemeClr val="dk1"/>
                </a:solidFill>
                <a:latin typeface="Calibri"/>
                <a:ea typeface="Calibri"/>
                <a:cs typeface="Calibri"/>
                <a:sym typeface="Calibri"/>
              </a:rPr>
              <a:t>legitimate</a:t>
            </a:r>
            <a:r>
              <a:rPr lang="en-GB" sz="1100">
                <a:solidFill>
                  <a:schemeClr val="dk1"/>
                </a:solidFill>
                <a:latin typeface="Calibri"/>
                <a:ea typeface="Calibri"/>
                <a:cs typeface="Calibri"/>
                <a:sym typeface="Calibri"/>
              </a:rPr>
              <a:t> means being </a:t>
            </a:r>
            <a:r>
              <a:rPr b="1" lang="en-GB" sz="1100">
                <a:solidFill>
                  <a:schemeClr val="dk1"/>
                </a:solidFill>
                <a:latin typeface="Calibri"/>
                <a:ea typeface="Calibri"/>
                <a:cs typeface="Calibri"/>
                <a:sym typeface="Calibri"/>
              </a:rPr>
              <a:t>legally</a:t>
            </a:r>
            <a:r>
              <a:rPr lang="en-GB" sz="1100">
                <a:solidFill>
                  <a:schemeClr val="dk1"/>
                </a:solidFill>
                <a:latin typeface="Calibri"/>
                <a:ea typeface="Calibri"/>
                <a:cs typeface="Calibri"/>
                <a:sym typeface="Calibri"/>
              </a:rPr>
              <a:t>          able to become a monarch.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Catholics in England and abroad                                      did not support her Father’s                                     (</a:t>
            </a:r>
            <a:r>
              <a:rPr b="1" lang="en-GB" sz="1100">
                <a:solidFill>
                  <a:schemeClr val="dk1"/>
                </a:solidFill>
                <a:latin typeface="Calibri"/>
                <a:ea typeface="Calibri"/>
                <a:cs typeface="Calibri"/>
                <a:sym typeface="Calibri"/>
              </a:rPr>
              <a:t>Henry VIII</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divorce</a:t>
            </a:r>
            <a:r>
              <a:rPr lang="en-GB" sz="1100">
                <a:solidFill>
                  <a:schemeClr val="dk1"/>
                </a:solidFill>
                <a:latin typeface="Calibri"/>
                <a:ea typeface="Calibri"/>
                <a:cs typeface="Calibri"/>
                <a:sym typeface="Calibri"/>
              </a:rPr>
              <a:t> from                                      Catherine of Aragon. This meant                                 they did not see his marriage to                                       his second wife (</a:t>
            </a:r>
            <a:r>
              <a:rPr b="1" lang="en-GB" sz="1100">
                <a:solidFill>
                  <a:schemeClr val="dk1"/>
                </a:solidFill>
                <a:latin typeface="Calibri"/>
                <a:ea typeface="Calibri"/>
                <a:cs typeface="Calibri"/>
                <a:sym typeface="Calibri"/>
              </a:rPr>
              <a:t>Anne Boleyn</a:t>
            </a:r>
            <a:r>
              <a:rPr lang="en-GB" sz="1100">
                <a:solidFill>
                  <a:schemeClr val="dk1"/>
                </a:solidFill>
                <a:latin typeface="Calibri"/>
                <a:ea typeface="Calibri"/>
                <a:cs typeface="Calibri"/>
                <a:sym typeface="Calibri"/>
              </a:rPr>
              <a:t>) and Elizabeth’s mother as legal.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In their eyes Elizabeth was a ‘</a:t>
            </a:r>
            <a:r>
              <a:rPr b="1" lang="en-GB" sz="1100">
                <a:solidFill>
                  <a:schemeClr val="dk1"/>
                </a:solidFill>
                <a:latin typeface="Calibri"/>
                <a:ea typeface="Calibri"/>
                <a:cs typeface="Calibri"/>
                <a:sym typeface="Calibri"/>
              </a:rPr>
              <a:t>bastard child</a:t>
            </a:r>
            <a:r>
              <a:rPr lang="en-GB" sz="1100">
                <a:solidFill>
                  <a:schemeClr val="dk1"/>
                </a:solidFill>
                <a:latin typeface="Calibri"/>
                <a:ea typeface="Calibri"/>
                <a:cs typeface="Calibri"/>
                <a:sym typeface="Calibri"/>
              </a:rPr>
              <a:t>’ (a child born to parents who are not married).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This meant that Elizabeth had </a:t>
            </a:r>
            <a:r>
              <a:rPr b="1" lang="en-GB" sz="1100">
                <a:solidFill>
                  <a:schemeClr val="dk1"/>
                </a:solidFill>
                <a:latin typeface="Calibri"/>
                <a:ea typeface="Calibri"/>
                <a:cs typeface="Calibri"/>
                <a:sym typeface="Calibri"/>
              </a:rPr>
              <a:t>no legal right </a:t>
            </a:r>
            <a:r>
              <a:rPr lang="en-GB" sz="1100">
                <a:solidFill>
                  <a:schemeClr val="dk1"/>
                </a:solidFill>
                <a:latin typeface="Calibri"/>
                <a:ea typeface="Calibri"/>
                <a:cs typeface="Calibri"/>
                <a:sym typeface="Calibri"/>
              </a:rPr>
              <a:t>to become Queen as her mother and father were not legally married when she was born.</a:t>
            </a:r>
            <a:endParaRPr/>
          </a:p>
        </p:txBody>
      </p:sp>
      <p:sp>
        <p:nvSpPr>
          <p:cNvPr id="115" name="Google Shape;115;p2"/>
          <p:cNvSpPr txBox="1"/>
          <p:nvPr/>
        </p:nvSpPr>
        <p:spPr>
          <a:xfrm>
            <a:off x="115910" y="4335885"/>
            <a:ext cx="2888084" cy="233910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Religion</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Catholics in England were already angry with her father </a:t>
            </a:r>
            <a:r>
              <a:rPr b="1" lang="en-GB" sz="1100">
                <a:solidFill>
                  <a:schemeClr val="dk1"/>
                </a:solidFill>
                <a:latin typeface="Calibri"/>
                <a:ea typeface="Calibri"/>
                <a:cs typeface="Calibri"/>
                <a:sym typeface="Calibri"/>
              </a:rPr>
              <a:t>Henry VIII </a:t>
            </a:r>
            <a:r>
              <a:rPr lang="en-GB" sz="1100">
                <a:solidFill>
                  <a:schemeClr val="dk1"/>
                </a:solidFill>
                <a:latin typeface="Calibri"/>
                <a:ea typeface="Calibri"/>
                <a:cs typeface="Calibri"/>
                <a:sym typeface="Calibri"/>
              </a:rPr>
              <a:t>for starting his own ‘</a:t>
            </a:r>
            <a:r>
              <a:rPr b="1" lang="en-GB" sz="1100">
                <a:solidFill>
                  <a:schemeClr val="dk1"/>
                </a:solidFill>
                <a:latin typeface="Calibri"/>
                <a:ea typeface="Calibri"/>
                <a:cs typeface="Calibri"/>
                <a:sym typeface="Calibri"/>
              </a:rPr>
              <a:t>Protestant</a:t>
            </a:r>
            <a:r>
              <a:rPr lang="en-GB" sz="1100">
                <a:solidFill>
                  <a:schemeClr val="dk1"/>
                </a:solidFill>
                <a:latin typeface="Calibri"/>
                <a:ea typeface="Calibri"/>
                <a:cs typeface="Calibri"/>
                <a:sym typeface="Calibri"/>
              </a:rPr>
              <a:t>’ Church of England and the following ‘</a:t>
            </a:r>
            <a:r>
              <a:rPr b="1" lang="en-GB" sz="1100">
                <a:solidFill>
                  <a:schemeClr val="dk1"/>
                </a:solidFill>
                <a:latin typeface="Calibri"/>
                <a:ea typeface="Calibri"/>
                <a:cs typeface="Calibri"/>
                <a:sym typeface="Calibri"/>
              </a:rPr>
              <a:t>Reformation</a:t>
            </a:r>
            <a:r>
              <a:rPr lang="en-GB" sz="1100">
                <a:solidFill>
                  <a:schemeClr val="dk1"/>
                </a:solidFill>
                <a:latin typeface="Calibri"/>
                <a:ea typeface="Calibri"/>
                <a:cs typeface="Calibri"/>
                <a:sym typeface="Calibri"/>
              </a:rPr>
              <a:t>’ which led to England becoming a Protestant country not Catholic.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This brought a challenge from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in particular as Elizabeth wanted to                      continue her father’s Protestant faith                       in England.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The Pope </a:t>
            </a:r>
            <a:r>
              <a:rPr b="1" lang="en-GB" sz="1100">
                <a:solidFill>
                  <a:schemeClr val="dk1"/>
                </a:solidFill>
                <a:latin typeface="Calibri"/>
                <a:ea typeface="Calibri"/>
                <a:cs typeface="Calibri"/>
                <a:sym typeface="Calibri"/>
              </a:rPr>
              <a:t>strongly influenced                                    </a:t>
            </a:r>
            <a:r>
              <a:rPr lang="en-GB" sz="1100">
                <a:solidFill>
                  <a:schemeClr val="dk1"/>
                </a:solidFill>
                <a:latin typeface="Calibri"/>
                <a:ea typeface="Calibri"/>
                <a:cs typeface="Calibri"/>
                <a:sym typeface="Calibri"/>
              </a:rPr>
              <a:t>many English Catholics to challenge Elizabeth’s religious views.</a:t>
            </a:r>
            <a:endParaRPr/>
          </a:p>
        </p:txBody>
      </p:sp>
      <p:sp>
        <p:nvSpPr>
          <p:cNvPr id="116" name="Google Shape;116;p2"/>
          <p:cNvSpPr txBox="1"/>
          <p:nvPr/>
        </p:nvSpPr>
        <p:spPr>
          <a:xfrm>
            <a:off x="3089524" y="4335885"/>
            <a:ext cx="3016666" cy="233910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Gender</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For a Queen to rule rather than a                               King was something very </a:t>
            </a:r>
            <a:r>
              <a:rPr b="1" lang="en-GB" sz="1100">
                <a:solidFill>
                  <a:schemeClr val="dk1"/>
                </a:solidFill>
                <a:latin typeface="Calibri"/>
                <a:ea typeface="Calibri"/>
                <a:cs typeface="Calibri"/>
                <a:sym typeface="Calibri"/>
              </a:rPr>
              <a:t>unusual</a:t>
            </a:r>
            <a:r>
              <a:rPr lang="en-GB" sz="1100">
                <a:solidFill>
                  <a:schemeClr val="dk1"/>
                </a:solidFill>
                <a:latin typeface="Calibri"/>
                <a:ea typeface="Calibri"/>
                <a:cs typeface="Calibri"/>
                <a:sym typeface="Calibri"/>
              </a:rPr>
              <a:t> in                     English history.  Women were seen as                   </a:t>
            </a:r>
            <a:r>
              <a:rPr b="1" lang="en-GB" sz="1100">
                <a:solidFill>
                  <a:schemeClr val="dk1"/>
                </a:solidFill>
                <a:latin typeface="Calibri"/>
                <a:ea typeface="Calibri"/>
                <a:cs typeface="Calibri"/>
                <a:sym typeface="Calibri"/>
              </a:rPr>
              <a:t>inferior </a:t>
            </a:r>
            <a:r>
              <a:rPr lang="en-GB" sz="1100">
                <a:solidFill>
                  <a:schemeClr val="dk1"/>
                </a:solidFill>
                <a:latin typeface="Calibri"/>
                <a:ea typeface="Calibri"/>
                <a:cs typeface="Calibri"/>
                <a:sym typeface="Calibri"/>
              </a:rPr>
              <a:t>to men in all areas of society.  Many had the same </a:t>
            </a:r>
            <a:r>
              <a:rPr b="1" lang="en-GB" sz="1100">
                <a:solidFill>
                  <a:schemeClr val="dk1"/>
                </a:solidFill>
                <a:latin typeface="Calibri"/>
                <a:ea typeface="Calibri"/>
                <a:cs typeface="Calibri"/>
                <a:sym typeface="Calibri"/>
              </a:rPr>
              <a:t>attitude</a:t>
            </a:r>
            <a:r>
              <a:rPr lang="en-GB" sz="1100">
                <a:solidFill>
                  <a:schemeClr val="dk1"/>
                </a:solidFill>
                <a:latin typeface="Calibri"/>
                <a:ea typeface="Calibri"/>
                <a:cs typeface="Calibri"/>
                <a:sym typeface="Calibri"/>
              </a:rPr>
              <a:t> towards Elizabeth.</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It was believed that women should still be under the full control of men.  Some did not trust Elizabeth if she was expected to lead an </a:t>
            </a:r>
            <a:r>
              <a:rPr b="1" lang="en-GB" sz="1100">
                <a:solidFill>
                  <a:schemeClr val="dk1"/>
                </a:solidFill>
                <a:latin typeface="Calibri"/>
                <a:ea typeface="Calibri"/>
                <a:cs typeface="Calibri"/>
                <a:sym typeface="Calibri"/>
              </a:rPr>
              <a:t>army</a:t>
            </a:r>
            <a:r>
              <a:rPr lang="en-GB" sz="1100">
                <a:solidFill>
                  <a:schemeClr val="dk1"/>
                </a:solidFill>
                <a:latin typeface="Calibri"/>
                <a:ea typeface="Calibri"/>
                <a:cs typeface="Calibri"/>
                <a:sym typeface="Calibri"/>
              </a:rPr>
              <a:t> into battle during war.</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Women were not seen as </a:t>
            </a:r>
            <a:r>
              <a:rPr b="1" lang="en-GB" sz="1100">
                <a:solidFill>
                  <a:schemeClr val="dk1"/>
                </a:solidFill>
                <a:latin typeface="Calibri"/>
                <a:ea typeface="Calibri"/>
                <a:cs typeface="Calibri"/>
                <a:sym typeface="Calibri"/>
              </a:rPr>
              <a:t>strong enough</a:t>
            </a:r>
            <a:r>
              <a:rPr lang="en-GB" sz="1100">
                <a:solidFill>
                  <a:schemeClr val="dk1"/>
                </a:solidFill>
                <a:latin typeface="Calibri"/>
                <a:ea typeface="Calibri"/>
                <a:cs typeface="Calibri"/>
                <a:sym typeface="Calibri"/>
              </a:rPr>
              <a:t>, either mentally or physically in order to rule and make decisions about a country.</a:t>
            </a:r>
            <a:endParaRPr/>
          </a:p>
        </p:txBody>
      </p:sp>
      <p:sp>
        <p:nvSpPr>
          <p:cNvPr id="117" name="Google Shape;117;p2"/>
          <p:cNvSpPr txBox="1"/>
          <p:nvPr/>
        </p:nvSpPr>
        <p:spPr>
          <a:xfrm>
            <a:off x="3092763" y="1567558"/>
            <a:ext cx="3817093" cy="267765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Marriage</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It was </a:t>
            </a:r>
            <a:r>
              <a:rPr b="1" lang="en-GB" sz="1100">
                <a:solidFill>
                  <a:schemeClr val="dk1"/>
                </a:solidFill>
                <a:latin typeface="Calibri"/>
                <a:ea typeface="Calibri"/>
                <a:cs typeface="Calibri"/>
                <a:sym typeface="Calibri"/>
              </a:rPr>
              <a:t>expected</a:t>
            </a:r>
            <a:r>
              <a:rPr lang="en-GB" sz="1100">
                <a:solidFill>
                  <a:schemeClr val="dk1"/>
                </a:solidFill>
                <a:latin typeface="Calibri"/>
                <a:ea typeface="Calibri"/>
                <a:cs typeface="Calibri"/>
                <a:sym typeface="Calibri"/>
              </a:rPr>
              <a:t> in society that as Queen,                                  Elizabeth should marry.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could only marry a man from an                                        </a:t>
            </a:r>
            <a:r>
              <a:rPr b="1" lang="en-GB" sz="1100">
                <a:solidFill>
                  <a:schemeClr val="dk1"/>
                </a:solidFill>
                <a:latin typeface="Calibri"/>
                <a:ea typeface="Calibri"/>
                <a:cs typeface="Calibri"/>
                <a:sym typeface="Calibri"/>
              </a:rPr>
              <a:t>equal status </a:t>
            </a:r>
            <a:r>
              <a:rPr lang="en-GB" sz="1100">
                <a:solidFill>
                  <a:schemeClr val="dk1"/>
                </a:solidFill>
                <a:latin typeface="Calibri"/>
                <a:ea typeface="Calibri"/>
                <a:cs typeface="Calibri"/>
                <a:sym typeface="Calibri"/>
              </a:rPr>
              <a:t>which would mean a man who                                       was a prince or king of another country.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however, worried that this would put her under the control of another country and be a threat to her power in England.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even turned down the offer of marriage from Philip II of Spain. She had the belief that she wanted to be ‘</a:t>
            </a:r>
            <a:r>
              <a:rPr b="1" lang="en-GB" sz="1100">
                <a:solidFill>
                  <a:schemeClr val="dk1"/>
                </a:solidFill>
                <a:latin typeface="Calibri"/>
                <a:ea typeface="Calibri"/>
                <a:cs typeface="Calibri"/>
                <a:sym typeface="Calibri"/>
              </a:rPr>
              <a:t>married to her country</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She was under constant </a:t>
            </a:r>
            <a:r>
              <a:rPr b="1" lang="en-GB" sz="1100">
                <a:solidFill>
                  <a:schemeClr val="dk1"/>
                </a:solidFill>
                <a:latin typeface="Calibri"/>
                <a:ea typeface="Calibri"/>
                <a:cs typeface="Calibri"/>
                <a:sym typeface="Calibri"/>
              </a:rPr>
              <a:t>pressure</a:t>
            </a:r>
            <a:r>
              <a:rPr lang="en-GB" sz="1100">
                <a:solidFill>
                  <a:schemeClr val="dk1"/>
                </a:solidFill>
                <a:latin typeface="Calibri"/>
                <a:ea typeface="Calibri"/>
                <a:cs typeface="Calibri"/>
                <a:sym typeface="Calibri"/>
              </a:rPr>
              <a:t> from her Privy Council and Parliament to marry.  They worried that if she did not marry, England was lack stability and face </a:t>
            </a:r>
            <a:r>
              <a:rPr b="1" lang="en-GB" sz="1100">
                <a:solidFill>
                  <a:schemeClr val="dk1"/>
                </a:solidFill>
                <a:latin typeface="Calibri"/>
                <a:ea typeface="Calibri"/>
                <a:cs typeface="Calibri"/>
                <a:sym typeface="Calibri"/>
              </a:rPr>
              <a:t>threats</a:t>
            </a:r>
            <a:r>
              <a:rPr lang="en-GB" sz="1100">
                <a:solidFill>
                  <a:schemeClr val="dk1"/>
                </a:solidFill>
                <a:latin typeface="Calibri"/>
                <a:ea typeface="Calibri"/>
                <a:cs typeface="Calibri"/>
                <a:sym typeface="Calibri"/>
              </a:rPr>
              <a:t> from abroad. </a:t>
            </a:r>
            <a:endParaRPr/>
          </a:p>
        </p:txBody>
      </p:sp>
      <p:sp>
        <p:nvSpPr>
          <p:cNvPr id="118" name="Google Shape;118;p2"/>
          <p:cNvSpPr txBox="1"/>
          <p:nvPr/>
        </p:nvSpPr>
        <p:spPr>
          <a:xfrm>
            <a:off x="6191719" y="4335885"/>
            <a:ext cx="3251454" cy="233910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Children</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also faced a challenge from those who wished her to have </a:t>
            </a:r>
            <a:r>
              <a:rPr b="1" lang="en-GB" sz="1100">
                <a:solidFill>
                  <a:schemeClr val="dk1"/>
                </a:solidFill>
                <a:latin typeface="Calibri"/>
                <a:ea typeface="Calibri"/>
                <a:cs typeface="Calibri"/>
                <a:sym typeface="Calibri"/>
              </a:rPr>
              <a:t>children</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Many believed that if she did not have children, there would be no heir to the throne for the Tudor family and it would also mean she would be more </a:t>
            </a:r>
            <a:r>
              <a:rPr b="1" lang="en-GB" sz="1100">
                <a:solidFill>
                  <a:schemeClr val="dk1"/>
                </a:solidFill>
                <a:latin typeface="Calibri"/>
                <a:ea typeface="Calibri"/>
                <a:cs typeface="Calibri"/>
                <a:sym typeface="Calibri"/>
              </a:rPr>
              <a:t>vulnerable</a:t>
            </a:r>
            <a:r>
              <a:rPr lang="en-GB" sz="1100">
                <a:solidFill>
                  <a:schemeClr val="dk1"/>
                </a:solidFill>
                <a:latin typeface="Calibri"/>
                <a:ea typeface="Calibri"/>
                <a:cs typeface="Calibri"/>
                <a:sym typeface="Calibri"/>
              </a:rPr>
              <a:t> to attack and assassination.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With a child, if anything happened to                            Elizabeth, the child would continue to                              reign of the Tudor monarchy.  Without                             one, the country was very unstable.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Her Privy Council constantly pressured                              her to have children at the start of her reign.</a:t>
            </a:r>
            <a:endParaRPr/>
          </a:p>
        </p:txBody>
      </p:sp>
      <p:sp>
        <p:nvSpPr>
          <p:cNvPr id="119" name="Google Shape;119;p2"/>
          <p:cNvSpPr txBox="1"/>
          <p:nvPr/>
        </p:nvSpPr>
        <p:spPr>
          <a:xfrm>
            <a:off x="9528702" y="4333525"/>
            <a:ext cx="2509157" cy="233910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Previous Tudor Women</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People were worried that                           Elizabeth would be just as                                  evil and strict as a ruler as                                her half sister, </a:t>
            </a:r>
            <a:r>
              <a:rPr b="1" lang="en-GB" sz="1100">
                <a:solidFill>
                  <a:schemeClr val="dk1"/>
                </a:solidFill>
                <a:latin typeface="Calibri"/>
                <a:ea typeface="Calibri"/>
                <a:cs typeface="Calibri"/>
                <a:sym typeface="Calibri"/>
              </a:rPr>
              <a:t>Mary I</a:t>
            </a:r>
            <a:r>
              <a:rPr lang="en-GB" sz="1100">
                <a:solidFill>
                  <a:schemeClr val="dk1"/>
                </a:solidFill>
                <a:latin typeface="Calibri"/>
                <a:ea typeface="Calibri"/>
                <a:cs typeface="Calibri"/>
                <a:sym typeface="Calibri"/>
              </a:rPr>
              <a:t>.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Mary I had executed over                                  300 Protestants for going                            against the Catholic Church.  </a:t>
            </a:r>
            <a:endParaRPr/>
          </a:p>
          <a:p>
            <a:pPr indent="-85725" lvl="0" marL="85725"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Mary had caused </a:t>
            </a:r>
            <a:r>
              <a:rPr b="1" lang="en-GB" sz="1100">
                <a:solidFill>
                  <a:schemeClr val="dk1"/>
                </a:solidFill>
                <a:latin typeface="Calibri"/>
                <a:ea typeface="Calibri"/>
                <a:cs typeface="Calibri"/>
                <a:sym typeface="Calibri"/>
              </a:rPr>
              <a:t>hunger</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poverty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lost a war </a:t>
            </a:r>
            <a:r>
              <a:rPr lang="en-GB" sz="1100">
                <a:solidFill>
                  <a:schemeClr val="dk1"/>
                </a:solidFill>
                <a:latin typeface="Calibri"/>
                <a:ea typeface="Calibri"/>
                <a:cs typeface="Calibri"/>
                <a:sym typeface="Calibri"/>
              </a:rPr>
              <a:t>against France and brought England into </a:t>
            </a:r>
            <a:r>
              <a:rPr b="1" lang="en-GB" sz="1100">
                <a:solidFill>
                  <a:schemeClr val="dk1"/>
                </a:solidFill>
                <a:latin typeface="Calibri"/>
                <a:ea typeface="Calibri"/>
                <a:cs typeface="Calibri"/>
                <a:sym typeface="Calibri"/>
              </a:rPr>
              <a:t>debt</a:t>
            </a:r>
            <a:r>
              <a:rPr lang="en-GB" sz="1100">
                <a:solidFill>
                  <a:schemeClr val="dk1"/>
                </a:solidFill>
                <a:latin typeface="Calibri"/>
                <a:ea typeface="Calibri"/>
                <a:cs typeface="Calibri"/>
                <a:sym typeface="Calibri"/>
              </a:rPr>
              <a:t>. It was a worry that Elizabeth, being a woman, would do the same.</a:t>
            </a:r>
            <a:endParaRPr/>
          </a:p>
        </p:txBody>
      </p:sp>
      <p:sp>
        <p:nvSpPr>
          <p:cNvPr id="120" name="Google Shape;120;p2"/>
          <p:cNvSpPr txBox="1"/>
          <p:nvPr/>
        </p:nvSpPr>
        <p:spPr>
          <a:xfrm>
            <a:off x="9531942" y="1567558"/>
            <a:ext cx="2531449" cy="267765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Her Personality</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was </a:t>
            </a:r>
            <a:r>
              <a:rPr b="1" lang="en-GB" sz="1100">
                <a:solidFill>
                  <a:schemeClr val="dk1"/>
                </a:solidFill>
                <a:latin typeface="Calibri"/>
                <a:ea typeface="Calibri"/>
                <a:cs typeface="Calibri"/>
                <a:sym typeface="Calibri"/>
              </a:rPr>
              <a:t>confident</a:t>
            </a:r>
            <a:r>
              <a:rPr lang="en-GB" sz="1100">
                <a:solidFill>
                  <a:schemeClr val="dk1"/>
                </a:solidFill>
                <a:latin typeface="Calibri"/>
                <a:ea typeface="Calibri"/>
                <a:cs typeface="Calibri"/>
                <a:sym typeface="Calibri"/>
              </a:rPr>
              <a:t>, well </a:t>
            </a:r>
            <a:r>
              <a:rPr b="1" lang="en-GB" sz="1100">
                <a:solidFill>
                  <a:schemeClr val="dk1"/>
                </a:solidFill>
                <a:latin typeface="Calibri"/>
                <a:ea typeface="Calibri"/>
                <a:cs typeface="Calibri"/>
                <a:sym typeface="Calibri"/>
              </a:rPr>
              <a:t>educated</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intelligent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charismatic</a:t>
            </a:r>
            <a:r>
              <a:rPr lang="en-GB" sz="1100">
                <a:solidFill>
                  <a:schemeClr val="dk1"/>
                </a:solidFill>
                <a:latin typeface="Calibri"/>
                <a:ea typeface="Calibri"/>
                <a:cs typeface="Calibri"/>
                <a:sym typeface="Calibri"/>
              </a:rPr>
              <a:t>, able to make </a:t>
            </a:r>
            <a:r>
              <a:rPr b="1" lang="en-GB" sz="1100">
                <a:solidFill>
                  <a:schemeClr val="dk1"/>
                </a:solidFill>
                <a:latin typeface="Calibri"/>
                <a:ea typeface="Calibri"/>
                <a:cs typeface="Calibri"/>
                <a:sym typeface="Calibri"/>
              </a:rPr>
              <a:t>great speeches </a:t>
            </a:r>
            <a:r>
              <a:rPr lang="en-GB" sz="1100">
                <a:solidFill>
                  <a:schemeClr val="dk1"/>
                </a:solidFill>
                <a:latin typeface="Calibri"/>
                <a:ea typeface="Calibri"/>
                <a:cs typeface="Calibri"/>
                <a:sym typeface="Calibri"/>
              </a:rPr>
              <a:t>and win people over.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However, she faced a challenge from those who also knew she took too long to </a:t>
            </a:r>
            <a:r>
              <a:rPr b="1" lang="en-GB" sz="1100">
                <a:solidFill>
                  <a:schemeClr val="dk1"/>
                </a:solidFill>
                <a:latin typeface="Calibri"/>
                <a:ea typeface="Calibri"/>
                <a:cs typeface="Calibri"/>
                <a:sym typeface="Calibri"/>
              </a:rPr>
              <a:t>make decisions</a:t>
            </a:r>
            <a:r>
              <a:rPr lang="en-GB" sz="1100">
                <a:solidFill>
                  <a:schemeClr val="dk1"/>
                </a:solidFill>
                <a:latin typeface="Calibri"/>
                <a:ea typeface="Calibri"/>
                <a:cs typeface="Calibri"/>
                <a:sym typeface="Calibri"/>
              </a:rPr>
              <a:t>.  Her </a:t>
            </a:r>
            <a:r>
              <a:rPr b="1" lang="en-GB" sz="1100">
                <a:solidFill>
                  <a:schemeClr val="dk1"/>
                </a:solidFill>
                <a:latin typeface="Calibri"/>
                <a:ea typeface="Calibri"/>
                <a:cs typeface="Calibri"/>
                <a:sym typeface="Calibri"/>
              </a:rPr>
              <a:t>hesitation</a:t>
            </a:r>
            <a:r>
              <a:rPr lang="en-GB" sz="1100">
                <a:solidFill>
                  <a:schemeClr val="dk1"/>
                </a:solidFill>
                <a:latin typeface="Calibri"/>
                <a:ea typeface="Calibri"/>
                <a:cs typeface="Calibri"/>
                <a:sym typeface="Calibri"/>
              </a:rPr>
              <a:t> with decision making </a:t>
            </a:r>
            <a:r>
              <a:rPr b="1" lang="en-GB" sz="1100">
                <a:solidFill>
                  <a:schemeClr val="dk1"/>
                </a:solidFill>
                <a:latin typeface="Calibri"/>
                <a:ea typeface="Calibri"/>
                <a:cs typeface="Calibri"/>
                <a:sym typeface="Calibri"/>
              </a:rPr>
              <a:t>frustrated                                </a:t>
            </a:r>
            <a:r>
              <a:rPr lang="en-GB" sz="1100">
                <a:solidFill>
                  <a:schemeClr val="dk1"/>
                </a:solidFill>
                <a:latin typeface="Calibri"/>
                <a:ea typeface="Calibri"/>
                <a:cs typeface="Calibri"/>
                <a:sym typeface="Calibri"/>
              </a:rPr>
              <a:t>many in her court , Privy                                Council and Parliament.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It also supported beliefs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about women not                                             being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able to rule.</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21" name="Google Shape;121;p2"/>
          <p:cNvSpPr txBox="1"/>
          <p:nvPr/>
        </p:nvSpPr>
        <p:spPr>
          <a:xfrm>
            <a:off x="6998625" y="1567558"/>
            <a:ext cx="2444548" cy="267765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Economy</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was able to raise money by </a:t>
            </a:r>
            <a:r>
              <a:rPr b="1" lang="en-GB" sz="1100">
                <a:solidFill>
                  <a:schemeClr val="dk1"/>
                </a:solidFill>
                <a:latin typeface="Calibri"/>
                <a:ea typeface="Calibri"/>
                <a:cs typeface="Calibri"/>
                <a:sym typeface="Calibri"/>
              </a:rPr>
              <a:t>taxing </a:t>
            </a:r>
            <a:r>
              <a:rPr lang="en-GB" sz="1100">
                <a:solidFill>
                  <a:schemeClr val="dk1"/>
                </a:solidFill>
                <a:latin typeface="Calibri"/>
                <a:ea typeface="Calibri"/>
                <a:cs typeface="Calibri"/>
                <a:sym typeface="Calibri"/>
              </a:rPr>
              <a:t>her people but this was always </a:t>
            </a:r>
            <a:r>
              <a:rPr b="1" lang="en-GB" sz="1100">
                <a:solidFill>
                  <a:schemeClr val="dk1"/>
                </a:solidFill>
                <a:latin typeface="Calibri"/>
                <a:ea typeface="Calibri"/>
                <a:cs typeface="Calibri"/>
                <a:sym typeface="Calibri"/>
              </a:rPr>
              <a:t>unpopular</a:t>
            </a:r>
            <a:r>
              <a:rPr lang="en-GB" sz="1100">
                <a:solidFill>
                  <a:schemeClr val="dk1"/>
                </a:solidFill>
                <a:latin typeface="Calibri"/>
                <a:ea typeface="Calibri"/>
                <a:cs typeface="Calibri"/>
                <a:sym typeface="Calibri"/>
              </a:rPr>
              <a:t>. She did not want to do this as it would bring even more challenges towards her reign.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She did not have a lot of money because of the costly wars fought before her time.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When she became Queen, England was </a:t>
            </a:r>
            <a:r>
              <a:rPr b="1" lang="en-GB" sz="1100">
                <a:solidFill>
                  <a:schemeClr val="dk1"/>
                </a:solidFill>
                <a:latin typeface="Calibri"/>
                <a:ea typeface="Calibri"/>
                <a:cs typeface="Calibri"/>
                <a:sym typeface="Calibri"/>
              </a:rPr>
              <a:t>£300,000 in debt</a:t>
            </a:r>
            <a:r>
              <a:rPr lang="en-GB" sz="1100">
                <a:solidFill>
                  <a:schemeClr val="dk1"/>
                </a:solidFill>
                <a:latin typeface="Calibri"/>
                <a:ea typeface="Calibri"/>
                <a:cs typeface="Calibri"/>
                <a:sym typeface="Calibri"/>
              </a:rPr>
              <a:t>. The yearly total she would gain in a year was lower than this.  </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To be strong, Elizabeth needed to be wealthy and show her wealth.</a:t>
            </a:r>
            <a:endParaRPr/>
          </a:p>
        </p:txBody>
      </p:sp>
      <p:pic>
        <p:nvPicPr>
          <p:cNvPr id="122" name="Google Shape;122;p2"/>
          <p:cNvPicPr preferRelativeResize="0"/>
          <p:nvPr/>
        </p:nvPicPr>
        <p:blipFill rotWithShape="1">
          <a:blip r:embed="rId3">
            <a:alphaModFix/>
          </a:blip>
          <a:srcRect b="0" l="0" r="0" t="0"/>
          <a:stretch/>
        </p:blipFill>
        <p:spPr>
          <a:xfrm>
            <a:off x="2317300" y="5505436"/>
            <a:ext cx="913802" cy="1169551"/>
          </a:xfrm>
          <a:prstGeom prst="rect">
            <a:avLst/>
          </a:prstGeom>
          <a:noFill/>
          <a:ln>
            <a:noFill/>
          </a:ln>
        </p:spPr>
      </p:pic>
      <p:pic>
        <p:nvPicPr>
          <p:cNvPr id="123" name="Google Shape;123;p2"/>
          <p:cNvPicPr preferRelativeResize="0"/>
          <p:nvPr/>
        </p:nvPicPr>
        <p:blipFill rotWithShape="1">
          <a:blip r:embed="rId4">
            <a:alphaModFix/>
          </a:blip>
          <a:srcRect b="0" l="0" r="0" t="0"/>
          <a:stretch/>
        </p:blipFill>
        <p:spPr>
          <a:xfrm rot="4435244">
            <a:off x="5097288" y="4176253"/>
            <a:ext cx="1240357" cy="992286"/>
          </a:xfrm>
          <a:prstGeom prst="rect">
            <a:avLst/>
          </a:prstGeom>
          <a:noFill/>
          <a:ln>
            <a:noFill/>
          </a:ln>
        </p:spPr>
      </p:pic>
      <p:pic>
        <p:nvPicPr>
          <p:cNvPr id="124" name="Google Shape;124;p2"/>
          <p:cNvPicPr preferRelativeResize="0"/>
          <p:nvPr/>
        </p:nvPicPr>
        <p:blipFill rotWithShape="1">
          <a:blip r:embed="rId5">
            <a:alphaModFix/>
          </a:blip>
          <a:srcRect b="0" l="0" r="0" t="0"/>
          <a:stretch/>
        </p:blipFill>
        <p:spPr>
          <a:xfrm>
            <a:off x="8740136" y="5405728"/>
            <a:ext cx="882428" cy="1097622"/>
          </a:xfrm>
          <a:prstGeom prst="rect">
            <a:avLst/>
          </a:prstGeom>
          <a:noFill/>
          <a:ln>
            <a:noFill/>
          </a:ln>
        </p:spPr>
      </p:pic>
      <p:sp>
        <p:nvSpPr>
          <p:cNvPr id="125" name="Google Shape;125;p2"/>
          <p:cNvSpPr txBox="1"/>
          <p:nvPr/>
        </p:nvSpPr>
        <p:spPr>
          <a:xfrm>
            <a:off x="125160" y="57264"/>
            <a:ext cx="1224355" cy="369332"/>
          </a:xfrm>
          <a:prstGeom prst="rect">
            <a:avLst/>
          </a:prstGeom>
          <a:solidFill>
            <a:srgbClr val="FFD966"/>
          </a:solidFill>
          <a:ln cap="flat" cmpd="sng" w="1905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2</a:t>
            </a:r>
            <a:endParaRPr sz="1800">
              <a:solidFill>
                <a:schemeClr val="dk1"/>
              </a:solidFill>
              <a:latin typeface="Calibri"/>
              <a:ea typeface="Calibri"/>
              <a:cs typeface="Calibri"/>
              <a:sym typeface="Calibri"/>
            </a:endParaRPr>
          </a:p>
        </p:txBody>
      </p:sp>
      <p:pic>
        <p:nvPicPr>
          <p:cNvPr descr="Elizabeth I, Queen of England, A Copy of the Darnley Portr… | Flickr" id="126" name="Google Shape;126;p2"/>
          <p:cNvPicPr preferRelativeResize="0"/>
          <p:nvPr/>
        </p:nvPicPr>
        <p:blipFill rotWithShape="1">
          <a:blip r:embed="rId6">
            <a:alphaModFix/>
          </a:blip>
          <a:srcRect b="68447" l="31215" r="29090" t="0"/>
          <a:stretch/>
        </p:blipFill>
        <p:spPr>
          <a:xfrm flipH="1">
            <a:off x="10914040" y="2867002"/>
            <a:ext cx="1162050" cy="1378212"/>
          </a:xfrm>
          <a:prstGeom prst="rect">
            <a:avLst/>
          </a:prstGeom>
          <a:noFill/>
          <a:ln>
            <a:noFill/>
          </a:ln>
        </p:spPr>
      </p:pic>
      <p:pic>
        <p:nvPicPr>
          <p:cNvPr descr="Wedding Couple (#1) | Free SVG" id="127" name="Google Shape;127;p2"/>
          <p:cNvPicPr preferRelativeResize="0"/>
          <p:nvPr/>
        </p:nvPicPr>
        <p:blipFill rotWithShape="1">
          <a:blip r:embed="rId7">
            <a:alphaModFix/>
          </a:blip>
          <a:srcRect b="58924" l="13999" r="13747" t="0"/>
          <a:stretch/>
        </p:blipFill>
        <p:spPr>
          <a:xfrm>
            <a:off x="5888982" y="1658229"/>
            <a:ext cx="1224561" cy="955769"/>
          </a:xfrm>
          <a:prstGeom prst="rect">
            <a:avLst/>
          </a:prstGeom>
          <a:noFill/>
          <a:ln>
            <a:noFill/>
          </a:ln>
        </p:spPr>
      </p:pic>
      <p:pic>
        <p:nvPicPr>
          <p:cNvPr descr="Law Doc Clipart Stock Illustration | Adobe Stock" id="128" name="Google Shape;128;p2"/>
          <p:cNvPicPr preferRelativeResize="0"/>
          <p:nvPr/>
        </p:nvPicPr>
        <p:blipFill rotWithShape="1">
          <a:blip r:embed="rId8">
            <a:alphaModFix/>
          </a:blip>
          <a:srcRect b="0" l="0" r="0" t="0"/>
          <a:stretch/>
        </p:blipFill>
        <p:spPr>
          <a:xfrm>
            <a:off x="2176840" y="1897727"/>
            <a:ext cx="1054261" cy="1054261"/>
          </a:xfrm>
          <a:prstGeom prst="rect">
            <a:avLst/>
          </a:prstGeom>
          <a:noFill/>
          <a:ln>
            <a:noFill/>
          </a:ln>
        </p:spPr>
      </p:pic>
      <p:pic>
        <p:nvPicPr>
          <p:cNvPr id="129" name="Google Shape;129;p2"/>
          <p:cNvPicPr preferRelativeResize="0"/>
          <p:nvPr/>
        </p:nvPicPr>
        <p:blipFill rotWithShape="1">
          <a:blip r:embed="rId9">
            <a:alphaModFix/>
          </a:blip>
          <a:srcRect b="23962" l="0" r="0" t="0"/>
          <a:stretch/>
        </p:blipFill>
        <p:spPr>
          <a:xfrm>
            <a:off x="10765175" y="57264"/>
            <a:ext cx="1298216" cy="14775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cdea3c4307_1_0"/>
          <p:cNvSpPr/>
          <p:nvPr/>
        </p:nvSpPr>
        <p:spPr>
          <a:xfrm>
            <a:off x="56611" y="508334"/>
            <a:ext cx="9659809" cy="938719"/>
          </a:xfrm>
          <a:custGeom>
            <a:rect b="b" l="l" r="r" t="t"/>
            <a:pathLst>
              <a:path extrusionOk="0" fill="none" h="938719" w="9659809">
                <a:moveTo>
                  <a:pt x="0" y="0"/>
                </a:moveTo>
                <a:cubicBezTo>
                  <a:pt x="127344" y="-24474"/>
                  <a:pt x="359310" y="-20812"/>
                  <a:pt x="593388" y="0"/>
                </a:cubicBezTo>
                <a:cubicBezTo>
                  <a:pt x="827466" y="20812"/>
                  <a:pt x="948459" y="18879"/>
                  <a:pt x="1090178" y="0"/>
                </a:cubicBezTo>
                <a:cubicBezTo>
                  <a:pt x="1231897" y="-18879"/>
                  <a:pt x="1690882" y="23307"/>
                  <a:pt x="1973361" y="0"/>
                </a:cubicBezTo>
                <a:cubicBezTo>
                  <a:pt x="2255840" y="-23307"/>
                  <a:pt x="2409503" y="32892"/>
                  <a:pt x="2759945" y="0"/>
                </a:cubicBezTo>
                <a:cubicBezTo>
                  <a:pt x="3110387" y="-32892"/>
                  <a:pt x="3014109" y="15243"/>
                  <a:pt x="3256736" y="0"/>
                </a:cubicBezTo>
                <a:cubicBezTo>
                  <a:pt x="3499363" y="-15243"/>
                  <a:pt x="3645274" y="10041"/>
                  <a:pt x="3753526" y="0"/>
                </a:cubicBezTo>
                <a:cubicBezTo>
                  <a:pt x="3861778" y="-10041"/>
                  <a:pt x="4229671" y="-7915"/>
                  <a:pt x="4443512" y="0"/>
                </a:cubicBezTo>
                <a:cubicBezTo>
                  <a:pt x="4657353" y="7915"/>
                  <a:pt x="4798119" y="18662"/>
                  <a:pt x="4940302" y="0"/>
                </a:cubicBezTo>
                <a:cubicBezTo>
                  <a:pt x="5082485" y="-18662"/>
                  <a:pt x="5534234" y="18608"/>
                  <a:pt x="5823485" y="0"/>
                </a:cubicBezTo>
                <a:cubicBezTo>
                  <a:pt x="6112736" y="-18608"/>
                  <a:pt x="6101047" y="19841"/>
                  <a:pt x="6320275" y="0"/>
                </a:cubicBezTo>
                <a:cubicBezTo>
                  <a:pt x="6539503" y="-19841"/>
                  <a:pt x="6685041" y="-13532"/>
                  <a:pt x="7010261" y="0"/>
                </a:cubicBezTo>
                <a:cubicBezTo>
                  <a:pt x="7335481" y="13532"/>
                  <a:pt x="7465125" y="11260"/>
                  <a:pt x="7700248" y="0"/>
                </a:cubicBezTo>
                <a:cubicBezTo>
                  <a:pt x="7935371" y="-11260"/>
                  <a:pt x="8180233" y="8087"/>
                  <a:pt x="8390234" y="0"/>
                </a:cubicBezTo>
                <a:cubicBezTo>
                  <a:pt x="8600235" y="-8087"/>
                  <a:pt x="8645585" y="8245"/>
                  <a:pt x="8887024" y="0"/>
                </a:cubicBezTo>
                <a:cubicBezTo>
                  <a:pt x="9128463" y="-8245"/>
                  <a:pt x="9494431" y="-5437"/>
                  <a:pt x="9659809" y="0"/>
                </a:cubicBezTo>
                <a:cubicBezTo>
                  <a:pt x="9681050" y="141429"/>
                  <a:pt x="9673920" y="358040"/>
                  <a:pt x="9659809" y="488134"/>
                </a:cubicBezTo>
                <a:cubicBezTo>
                  <a:pt x="9645698" y="618228"/>
                  <a:pt x="9680761" y="738086"/>
                  <a:pt x="9659809" y="938719"/>
                </a:cubicBezTo>
                <a:cubicBezTo>
                  <a:pt x="9493072" y="931322"/>
                  <a:pt x="9046754" y="965314"/>
                  <a:pt x="8873225" y="938719"/>
                </a:cubicBezTo>
                <a:cubicBezTo>
                  <a:pt x="8699696" y="912124"/>
                  <a:pt x="8599738" y="951503"/>
                  <a:pt x="8473032" y="938719"/>
                </a:cubicBezTo>
                <a:cubicBezTo>
                  <a:pt x="8346326" y="925935"/>
                  <a:pt x="7822278" y="972605"/>
                  <a:pt x="7589850" y="938719"/>
                </a:cubicBezTo>
                <a:cubicBezTo>
                  <a:pt x="7357422" y="904833"/>
                  <a:pt x="7069813" y="943467"/>
                  <a:pt x="6803265" y="938719"/>
                </a:cubicBezTo>
                <a:cubicBezTo>
                  <a:pt x="6536717" y="933971"/>
                  <a:pt x="6416565" y="938803"/>
                  <a:pt x="6306475" y="938719"/>
                </a:cubicBezTo>
                <a:cubicBezTo>
                  <a:pt x="6196385" y="938636"/>
                  <a:pt x="6062101" y="941483"/>
                  <a:pt x="5906283" y="938719"/>
                </a:cubicBezTo>
                <a:cubicBezTo>
                  <a:pt x="5750465" y="935955"/>
                  <a:pt x="5511464" y="911572"/>
                  <a:pt x="5312895" y="938719"/>
                </a:cubicBezTo>
                <a:cubicBezTo>
                  <a:pt x="5114326" y="965866"/>
                  <a:pt x="4821312" y="974644"/>
                  <a:pt x="4526311" y="938719"/>
                </a:cubicBezTo>
                <a:cubicBezTo>
                  <a:pt x="4231310" y="902794"/>
                  <a:pt x="3907286" y="940941"/>
                  <a:pt x="3739726" y="938719"/>
                </a:cubicBezTo>
                <a:cubicBezTo>
                  <a:pt x="3572166" y="936497"/>
                  <a:pt x="3196232" y="952716"/>
                  <a:pt x="2856544" y="938719"/>
                </a:cubicBezTo>
                <a:cubicBezTo>
                  <a:pt x="2516856" y="924722"/>
                  <a:pt x="2207769" y="952972"/>
                  <a:pt x="1973361" y="938719"/>
                </a:cubicBezTo>
                <a:cubicBezTo>
                  <a:pt x="1738953" y="924466"/>
                  <a:pt x="1355138" y="972355"/>
                  <a:pt x="1090178" y="938719"/>
                </a:cubicBezTo>
                <a:cubicBezTo>
                  <a:pt x="825218" y="905083"/>
                  <a:pt x="456654" y="889214"/>
                  <a:pt x="0" y="938719"/>
                </a:cubicBezTo>
                <a:cubicBezTo>
                  <a:pt x="-806" y="807169"/>
                  <a:pt x="21882" y="609294"/>
                  <a:pt x="0" y="488134"/>
                </a:cubicBezTo>
                <a:cubicBezTo>
                  <a:pt x="-21882" y="366975"/>
                  <a:pt x="-5226" y="217181"/>
                  <a:pt x="0" y="0"/>
                </a:cubicBezTo>
                <a:close/>
              </a:path>
              <a:path extrusionOk="0" h="938719" w="9659809">
                <a:moveTo>
                  <a:pt x="0" y="0"/>
                </a:moveTo>
                <a:cubicBezTo>
                  <a:pt x="197528" y="12324"/>
                  <a:pt x="219901" y="2675"/>
                  <a:pt x="400192" y="0"/>
                </a:cubicBezTo>
                <a:cubicBezTo>
                  <a:pt x="580483" y="-2675"/>
                  <a:pt x="680751" y="-21679"/>
                  <a:pt x="896982" y="0"/>
                </a:cubicBezTo>
                <a:cubicBezTo>
                  <a:pt x="1113213" y="21679"/>
                  <a:pt x="1444887" y="22184"/>
                  <a:pt x="1683567" y="0"/>
                </a:cubicBezTo>
                <a:cubicBezTo>
                  <a:pt x="1922248" y="-22184"/>
                  <a:pt x="2100061" y="-5523"/>
                  <a:pt x="2373553" y="0"/>
                </a:cubicBezTo>
                <a:cubicBezTo>
                  <a:pt x="2647045" y="5523"/>
                  <a:pt x="2744816" y="15630"/>
                  <a:pt x="2870343" y="0"/>
                </a:cubicBezTo>
                <a:cubicBezTo>
                  <a:pt x="2995870" y="-15630"/>
                  <a:pt x="3535742" y="11963"/>
                  <a:pt x="3753526" y="0"/>
                </a:cubicBezTo>
                <a:cubicBezTo>
                  <a:pt x="3971310" y="-11963"/>
                  <a:pt x="4450935" y="31266"/>
                  <a:pt x="4636708" y="0"/>
                </a:cubicBezTo>
                <a:cubicBezTo>
                  <a:pt x="4822481" y="-31266"/>
                  <a:pt x="4942550" y="-2153"/>
                  <a:pt x="5036900" y="0"/>
                </a:cubicBezTo>
                <a:cubicBezTo>
                  <a:pt x="5131250" y="2153"/>
                  <a:pt x="5730605" y="-30857"/>
                  <a:pt x="5920083" y="0"/>
                </a:cubicBezTo>
                <a:cubicBezTo>
                  <a:pt x="6109561" y="30857"/>
                  <a:pt x="6198548" y="7235"/>
                  <a:pt x="6416873" y="0"/>
                </a:cubicBezTo>
                <a:cubicBezTo>
                  <a:pt x="6635198" y="-7235"/>
                  <a:pt x="6711920" y="8088"/>
                  <a:pt x="6817065" y="0"/>
                </a:cubicBezTo>
                <a:cubicBezTo>
                  <a:pt x="6922210" y="-8088"/>
                  <a:pt x="7104060" y="-19169"/>
                  <a:pt x="7217257" y="0"/>
                </a:cubicBezTo>
                <a:cubicBezTo>
                  <a:pt x="7330454" y="19169"/>
                  <a:pt x="7561533" y="4652"/>
                  <a:pt x="7810646" y="0"/>
                </a:cubicBezTo>
                <a:cubicBezTo>
                  <a:pt x="8059759" y="-4652"/>
                  <a:pt x="8115114" y="1215"/>
                  <a:pt x="8307436" y="0"/>
                </a:cubicBezTo>
                <a:cubicBezTo>
                  <a:pt x="8499758" y="-1215"/>
                  <a:pt x="8753815" y="-32247"/>
                  <a:pt x="8997422" y="0"/>
                </a:cubicBezTo>
                <a:cubicBezTo>
                  <a:pt x="9241029" y="32247"/>
                  <a:pt x="9498150" y="21928"/>
                  <a:pt x="9659809" y="0"/>
                </a:cubicBezTo>
                <a:cubicBezTo>
                  <a:pt x="9653110" y="149339"/>
                  <a:pt x="9636011" y="246725"/>
                  <a:pt x="9659809" y="478747"/>
                </a:cubicBezTo>
                <a:cubicBezTo>
                  <a:pt x="9683607" y="710769"/>
                  <a:pt x="9658237" y="727011"/>
                  <a:pt x="9659809" y="938719"/>
                </a:cubicBezTo>
                <a:cubicBezTo>
                  <a:pt x="9252961" y="913514"/>
                  <a:pt x="8972173" y="932955"/>
                  <a:pt x="8776626" y="938719"/>
                </a:cubicBezTo>
                <a:cubicBezTo>
                  <a:pt x="8581079" y="944483"/>
                  <a:pt x="8337616" y="926684"/>
                  <a:pt x="8183238" y="938719"/>
                </a:cubicBezTo>
                <a:cubicBezTo>
                  <a:pt x="8028860" y="950754"/>
                  <a:pt x="7892469" y="919248"/>
                  <a:pt x="7783046" y="938719"/>
                </a:cubicBezTo>
                <a:cubicBezTo>
                  <a:pt x="7673623" y="958190"/>
                  <a:pt x="7243023" y="941865"/>
                  <a:pt x="6996462" y="938719"/>
                </a:cubicBezTo>
                <a:cubicBezTo>
                  <a:pt x="6749901" y="935573"/>
                  <a:pt x="6773063" y="944095"/>
                  <a:pt x="6596270" y="938719"/>
                </a:cubicBezTo>
                <a:cubicBezTo>
                  <a:pt x="6419477" y="933343"/>
                  <a:pt x="6358213" y="921076"/>
                  <a:pt x="6196077" y="938719"/>
                </a:cubicBezTo>
                <a:cubicBezTo>
                  <a:pt x="6033941" y="956362"/>
                  <a:pt x="5769146" y="962812"/>
                  <a:pt x="5506091" y="938719"/>
                </a:cubicBezTo>
                <a:cubicBezTo>
                  <a:pt x="5243036" y="914626"/>
                  <a:pt x="5057877" y="910958"/>
                  <a:pt x="4622909" y="938719"/>
                </a:cubicBezTo>
                <a:cubicBezTo>
                  <a:pt x="4187941" y="966480"/>
                  <a:pt x="4210991" y="922398"/>
                  <a:pt x="3932922" y="938719"/>
                </a:cubicBezTo>
                <a:cubicBezTo>
                  <a:pt x="3654853" y="955040"/>
                  <a:pt x="3406021" y="936038"/>
                  <a:pt x="3146338" y="938719"/>
                </a:cubicBezTo>
                <a:cubicBezTo>
                  <a:pt x="2886655" y="941400"/>
                  <a:pt x="2919536" y="929875"/>
                  <a:pt x="2746146" y="938719"/>
                </a:cubicBezTo>
                <a:cubicBezTo>
                  <a:pt x="2572756" y="947563"/>
                  <a:pt x="2421098" y="939788"/>
                  <a:pt x="2152757" y="938719"/>
                </a:cubicBezTo>
                <a:cubicBezTo>
                  <a:pt x="1884416" y="937650"/>
                  <a:pt x="1702357" y="949201"/>
                  <a:pt x="1269575" y="938719"/>
                </a:cubicBezTo>
                <a:cubicBezTo>
                  <a:pt x="836793" y="928237"/>
                  <a:pt x="971642" y="925697"/>
                  <a:pt x="869383" y="938719"/>
                </a:cubicBezTo>
                <a:cubicBezTo>
                  <a:pt x="767124" y="951741"/>
                  <a:pt x="283914" y="929299"/>
                  <a:pt x="0" y="938719"/>
                </a:cubicBezTo>
                <a:cubicBezTo>
                  <a:pt x="-19548" y="739110"/>
                  <a:pt x="-20717" y="706914"/>
                  <a:pt x="0" y="497521"/>
                </a:cubicBezTo>
                <a:cubicBezTo>
                  <a:pt x="20717" y="288128"/>
                  <a:pt x="5344" y="161808"/>
                  <a:pt x="0" y="0"/>
                </a:cubicBezTo>
                <a:close/>
              </a:path>
            </a:pathLst>
          </a:custGeom>
          <a:solidFill>
            <a:srgbClr val="FEE5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During the reign of Elizabeth I, education became </a:t>
            </a:r>
            <a:r>
              <a:rPr b="1" lang="en-GB" sz="1100">
                <a:solidFill>
                  <a:schemeClr val="dk1"/>
                </a:solidFill>
                <a:latin typeface="Calibri"/>
                <a:ea typeface="Calibri"/>
                <a:cs typeface="Calibri"/>
                <a:sym typeface="Calibri"/>
              </a:rPr>
              <a:t>more important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attitudes</a:t>
            </a:r>
            <a:r>
              <a:rPr lang="en-GB" sz="1100">
                <a:solidFill>
                  <a:schemeClr val="dk1"/>
                </a:solidFill>
                <a:latin typeface="Calibri"/>
                <a:ea typeface="Calibri"/>
                <a:cs typeface="Calibri"/>
                <a:sym typeface="Calibri"/>
              </a:rPr>
              <a:t> towards education became more </a:t>
            </a:r>
            <a:r>
              <a:rPr b="1" lang="en-GB" sz="1100">
                <a:solidFill>
                  <a:schemeClr val="dk1"/>
                </a:solidFill>
                <a:latin typeface="Calibri"/>
                <a:ea typeface="Calibri"/>
                <a:cs typeface="Calibri"/>
                <a:sym typeface="Calibri"/>
              </a:rPr>
              <a:t>positive</a:t>
            </a:r>
            <a:r>
              <a:rPr lang="en-GB" sz="1100">
                <a:solidFill>
                  <a:schemeClr val="dk1"/>
                </a:solidFill>
                <a:latin typeface="Calibri"/>
                <a:ea typeface="Calibri"/>
                <a:cs typeface="Calibri"/>
                <a:sym typeface="Calibri"/>
              </a:rPr>
              <a:t>.  The period also saw </a:t>
            </a:r>
            <a:r>
              <a:rPr b="1" lang="en-GB" sz="1100">
                <a:solidFill>
                  <a:schemeClr val="dk1"/>
                </a:solidFill>
                <a:latin typeface="Calibri"/>
                <a:ea typeface="Calibri"/>
                <a:cs typeface="Calibri"/>
                <a:sym typeface="Calibri"/>
              </a:rPr>
              <a:t>key changes</a:t>
            </a:r>
            <a:r>
              <a:rPr lang="en-GB" sz="1100">
                <a:solidFill>
                  <a:schemeClr val="dk1"/>
                </a:solidFill>
                <a:latin typeface="Calibri"/>
                <a:ea typeface="Calibri"/>
                <a:cs typeface="Calibri"/>
                <a:sym typeface="Calibri"/>
              </a:rPr>
              <a:t> to education, especially for the wealthy.   However, the Elizabethan people still lived in a very </a:t>
            </a:r>
            <a:r>
              <a:rPr b="1" lang="en-GB" sz="1100">
                <a:solidFill>
                  <a:schemeClr val="dk1"/>
                </a:solidFill>
                <a:latin typeface="Calibri"/>
                <a:ea typeface="Calibri"/>
                <a:cs typeface="Calibri"/>
                <a:sym typeface="Calibri"/>
              </a:rPr>
              <a:t>strict social hierarchy </a:t>
            </a:r>
            <a:r>
              <a:rPr lang="en-GB" sz="1100">
                <a:solidFill>
                  <a:schemeClr val="dk1"/>
                </a:solidFill>
                <a:latin typeface="Calibri"/>
                <a:ea typeface="Calibri"/>
                <a:cs typeface="Calibri"/>
                <a:sym typeface="Calibri"/>
              </a:rPr>
              <a:t>where everyone had their place.  There was </a:t>
            </a:r>
            <a:r>
              <a:rPr b="1" lang="en-GB" sz="1100">
                <a:solidFill>
                  <a:schemeClr val="dk1"/>
                </a:solidFill>
                <a:latin typeface="Calibri"/>
                <a:ea typeface="Calibri"/>
                <a:cs typeface="Calibri"/>
                <a:sym typeface="Calibri"/>
              </a:rPr>
              <a:t>no social mobility</a:t>
            </a:r>
            <a:r>
              <a:rPr lang="en-GB" sz="1100">
                <a:solidFill>
                  <a:schemeClr val="dk1"/>
                </a:solidFill>
                <a:latin typeface="Calibri"/>
                <a:ea typeface="Calibri"/>
                <a:cs typeface="Calibri"/>
                <a:sym typeface="Calibri"/>
              </a:rPr>
              <a:t>, where a person would be able to move into a higher class if they worked hard enough.  The education a person received simply prepared them for the life they were expected to lead.  For most children, this involved important </a:t>
            </a:r>
            <a:r>
              <a:rPr b="1" lang="en-GB" sz="1100">
                <a:solidFill>
                  <a:schemeClr val="dk1"/>
                </a:solidFill>
                <a:latin typeface="Calibri"/>
                <a:ea typeface="Calibri"/>
                <a:cs typeface="Calibri"/>
                <a:sym typeface="Calibri"/>
              </a:rPr>
              <a:t>practical skills </a:t>
            </a:r>
            <a:r>
              <a:rPr lang="en-GB" sz="1100">
                <a:solidFill>
                  <a:schemeClr val="dk1"/>
                </a:solidFill>
                <a:latin typeface="Calibri"/>
                <a:ea typeface="Calibri"/>
                <a:cs typeface="Calibri"/>
                <a:sym typeface="Calibri"/>
              </a:rPr>
              <a:t>with some basic literacy.  Only a very </a:t>
            </a:r>
            <a:r>
              <a:rPr b="1" lang="en-GB" sz="1100">
                <a:solidFill>
                  <a:schemeClr val="dk1"/>
                </a:solidFill>
                <a:latin typeface="Calibri"/>
                <a:ea typeface="Calibri"/>
                <a:cs typeface="Calibri"/>
                <a:sym typeface="Calibri"/>
              </a:rPr>
              <a:t>small percentage </a:t>
            </a:r>
            <a:r>
              <a:rPr lang="en-GB" sz="1100">
                <a:solidFill>
                  <a:schemeClr val="dk1"/>
                </a:solidFill>
                <a:latin typeface="Calibri"/>
                <a:ea typeface="Calibri"/>
                <a:cs typeface="Calibri"/>
                <a:sym typeface="Calibri"/>
              </a:rPr>
              <a:t>of children and </a:t>
            </a:r>
            <a:r>
              <a:rPr b="1" lang="en-GB" sz="1100">
                <a:solidFill>
                  <a:schemeClr val="dk1"/>
                </a:solidFill>
                <a:latin typeface="Calibri"/>
                <a:ea typeface="Calibri"/>
                <a:cs typeface="Calibri"/>
                <a:sym typeface="Calibri"/>
              </a:rPr>
              <a:t>boys</a:t>
            </a:r>
            <a:r>
              <a:rPr lang="en-GB" sz="1100">
                <a:solidFill>
                  <a:schemeClr val="dk1"/>
                </a:solidFill>
                <a:latin typeface="Calibri"/>
                <a:ea typeface="Calibri"/>
                <a:cs typeface="Calibri"/>
                <a:sym typeface="Calibri"/>
              </a:rPr>
              <a:t> in particular would received a formal education.  </a:t>
            </a:r>
            <a:r>
              <a:rPr b="1" lang="en-GB" sz="1100">
                <a:solidFill>
                  <a:schemeClr val="dk1"/>
                </a:solidFill>
                <a:latin typeface="Calibri"/>
                <a:ea typeface="Calibri"/>
                <a:cs typeface="Calibri"/>
                <a:sym typeface="Calibri"/>
              </a:rPr>
              <a:t>Few girls</a:t>
            </a:r>
            <a:r>
              <a:rPr lang="en-GB" sz="1100">
                <a:solidFill>
                  <a:schemeClr val="dk1"/>
                </a:solidFill>
                <a:latin typeface="Calibri"/>
                <a:ea typeface="Calibri"/>
                <a:cs typeface="Calibri"/>
                <a:sym typeface="Calibri"/>
              </a:rPr>
              <a:t>, even in the more wealthy parts of society received education.</a:t>
            </a:r>
            <a:endParaRPr/>
          </a:p>
        </p:txBody>
      </p:sp>
      <p:sp>
        <p:nvSpPr>
          <p:cNvPr id="544" name="Google Shape;544;g2cdea3c4307_1_0"/>
          <p:cNvSpPr txBox="1"/>
          <p:nvPr/>
        </p:nvSpPr>
        <p:spPr>
          <a:xfrm>
            <a:off x="50892" y="1797205"/>
            <a:ext cx="4441800" cy="1223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HUMANISM</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There was a new and fashionable idea called </a:t>
            </a:r>
            <a:r>
              <a:rPr b="1" lang="en-GB" sz="1050">
                <a:solidFill>
                  <a:schemeClr val="dk1"/>
                </a:solidFill>
                <a:latin typeface="Calibri"/>
                <a:ea typeface="Calibri"/>
                <a:cs typeface="Calibri"/>
                <a:sym typeface="Calibri"/>
              </a:rPr>
              <a:t>Humanism</a:t>
            </a:r>
            <a:r>
              <a:rPr lang="en-GB" sz="1050">
                <a:solidFill>
                  <a:schemeClr val="dk1"/>
                </a:solidFill>
                <a:latin typeface="Calibri"/>
                <a:ea typeface="Calibri"/>
                <a:cs typeface="Calibri"/>
                <a:sym typeface="Calibri"/>
              </a:rPr>
              <a:t>.  These people, called </a:t>
            </a:r>
            <a:r>
              <a:rPr b="1" lang="en-GB" sz="1050">
                <a:solidFill>
                  <a:schemeClr val="dk1"/>
                </a:solidFill>
                <a:latin typeface="Calibri"/>
                <a:ea typeface="Calibri"/>
                <a:cs typeface="Calibri"/>
                <a:sym typeface="Calibri"/>
              </a:rPr>
              <a:t>humanists</a:t>
            </a:r>
            <a:r>
              <a:rPr lang="en-GB" sz="1050">
                <a:solidFill>
                  <a:schemeClr val="dk1"/>
                </a:solidFill>
                <a:latin typeface="Calibri"/>
                <a:ea typeface="Calibri"/>
                <a:cs typeface="Calibri"/>
                <a:sym typeface="Calibri"/>
              </a:rPr>
              <a:t> believed that learning was an important part of life for everyone in society.  They believed that better education would </a:t>
            </a:r>
            <a:r>
              <a:rPr b="1" lang="en-GB" sz="1050">
                <a:solidFill>
                  <a:schemeClr val="dk1"/>
                </a:solidFill>
                <a:latin typeface="Calibri"/>
                <a:ea typeface="Calibri"/>
                <a:cs typeface="Calibri"/>
                <a:sym typeface="Calibri"/>
              </a:rPr>
              <a:t>stop people from being so superstitious</a:t>
            </a:r>
            <a:r>
              <a:rPr lang="en-GB" sz="1050">
                <a:solidFill>
                  <a:schemeClr val="dk1"/>
                </a:solidFill>
                <a:latin typeface="Calibri"/>
                <a:ea typeface="Calibri"/>
                <a:cs typeface="Calibri"/>
                <a:sym typeface="Calibri"/>
              </a:rPr>
              <a:t> (believing in witchcraft and magic) and encouraged people to question and understand the world around them in a more open minded way. Their ideas spread to make education more important.</a:t>
            </a:r>
            <a:endParaRPr/>
          </a:p>
        </p:txBody>
      </p:sp>
      <p:sp>
        <p:nvSpPr>
          <p:cNvPr id="545" name="Google Shape;545;g2cdea3c4307_1_0"/>
          <p:cNvSpPr txBox="1"/>
          <p:nvPr/>
        </p:nvSpPr>
        <p:spPr>
          <a:xfrm>
            <a:off x="49977" y="3064493"/>
            <a:ext cx="4441800" cy="1223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RELIGION</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Elizabeth’s Religious Settlement had made sure the bible was now written in English (not Latin) so that it was easier for people in England to understand it. This motivated more people to learn how to read so that they could read the bible for themselves. Reading the bible in English was also a more Protestant method of worship which would support her Religious Settlement even more and result in less demand for Catholic priests.</a:t>
            </a:r>
            <a:endParaRPr/>
          </a:p>
        </p:txBody>
      </p:sp>
      <p:sp>
        <p:nvSpPr>
          <p:cNvPr id="546" name="Google Shape;546;g2cdea3c4307_1_0"/>
          <p:cNvSpPr txBox="1"/>
          <p:nvPr/>
        </p:nvSpPr>
        <p:spPr>
          <a:xfrm>
            <a:off x="49977" y="4322186"/>
            <a:ext cx="4441800" cy="9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INCREASING TRADE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With </a:t>
            </a:r>
            <a:r>
              <a:rPr b="1" lang="en-GB" sz="1050">
                <a:solidFill>
                  <a:schemeClr val="dk1"/>
                </a:solidFill>
                <a:latin typeface="Calibri"/>
                <a:ea typeface="Calibri"/>
                <a:cs typeface="Calibri"/>
                <a:sym typeface="Calibri"/>
              </a:rPr>
              <a:t>towns</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ports growing</a:t>
            </a:r>
            <a:r>
              <a:rPr lang="en-GB" sz="1050">
                <a:solidFill>
                  <a:schemeClr val="dk1"/>
                </a:solidFill>
                <a:latin typeface="Calibri"/>
                <a:ea typeface="Calibri"/>
                <a:cs typeface="Calibri"/>
                <a:sym typeface="Calibri"/>
              </a:rPr>
              <a:t>, there was a need for more people to be literate and educated in arithmetic (Maths) so they could </a:t>
            </a:r>
            <a:r>
              <a:rPr b="1" lang="en-GB" sz="1050">
                <a:solidFill>
                  <a:schemeClr val="dk1"/>
                </a:solidFill>
                <a:latin typeface="Calibri"/>
                <a:ea typeface="Calibri"/>
                <a:cs typeface="Calibri"/>
                <a:sym typeface="Calibri"/>
              </a:rPr>
              <a:t>trade, </a:t>
            </a:r>
            <a:r>
              <a:rPr lang="en-GB" sz="1050">
                <a:solidFill>
                  <a:schemeClr val="dk1"/>
                </a:solidFill>
                <a:latin typeface="Calibri"/>
                <a:ea typeface="Calibri"/>
                <a:cs typeface="Calibri"/>
                <a:sym typeface="Calibri"/>
              </a:rPr>
              <a:t>run their business and communicate with other businesses.  This encouraged more people to gain an education – especially men.</a:t>
            </a:r>
            <a:endParaRPr b="1" sz="1050">
              <a:solidFill>
                <a:schemeClr val="dk1"/>
              </a:solidFill>
              <a:latin typeface="Calibri"/>
              <a:ea typeface="Calibri"/>
              <a:cs typeface="Calibri"/>
              <a:sym typeface="Calibri"/>
            </a:endParaRPr>
          </a:p>
        </p:txBody>
      </p:sp>
      <p:sp>
        <p:nvSpPr>
          <p:cNvPr id="547" name="Google Shape;547;g2cdea3c4307_1_0"/>
          <p:cNvSpPr txBox="1"/>
          <p:nvPr/>
        </p:nvSpPr>
        <p:spPr>
          <a:xfrm>
            <a:off x="56611" y="5273148"/>
            <a:ext cx="4435200" cy="9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THE PRINTING PRESS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Better </a:t>
            </a:r>
            <a:r>
              <a:rPr b="1" lang="en-GB" sz="1050">
                <a:solidFill>
                  <a:schemeClr val="dk1"/>
                </a:solidFill>
                <a:latin typeface="Calibri"/>
                <a:ea typeface="Calibri"/>
                <a:cs typeface="Calibri"/>
                <a:sym typeface="Calibri"/>
              </a:rPr>
              <a:t>printing press machines </a:t>
            </a:r>
            <a:r>
              <a:rPr lang="en-GB" sz="1050">
                <a:solidFill>
                  <a:schemeClr val="dk1"/>
                </a:solidFill>
                <a:latin typeface="Calibri"/>
                <a:ea typeface="Calibri"/>
                <a:cs typeface="Calibri"/>
                <a:sym typeface="Calibri"/>
              </a:rPr>
              <a:t>were developed to </a:t>
            </a:r>
            <a:r>
              <a:rPr b="1" lang="en-GB" sz="1050">
                <a:solidFill>
                  <a:schemeClr val="dk1"/>
                </a:solidFill>
                <a:latin typeface="Calibri"/>
                <a:ea typeface="Calibri"/>
                <a:cs typeface="Calibri"/>
                <a:sym typeface="Calibri"/>
              </a:rPr>
              <a:t>reproduce books.  </a:t>
            </a:r>
            <a:r>
              <a:rPr lang="en-GB" sz="1050">
                <a:solidFill>
                  <a:schemeClr val="dk1"/>
                </a:solidFill>
                <a:latin typeface="Calibri"/>
                <a:ea typeface="Calibri"/>
                <a:cs typeface="Calibri"/>
                <a:sym typeface="Calibri"/>
              </a:rPr>
              <a:t>This made books a little cheaper and more available to the wealthier classes. Books were printed about a number of subjects such as philosophy, mathematics, religion, medicine &amp; law.  </a:t>
            </a:r>
            <a:endParaRPr b="1" sz="1050">
              <a:solidFill>
                <a:schemeClr val="dk1"/>
              </a:solidFill>
              <a:latin typeface="Calibri"/>
              <a:ea typeface="Calibri"/>
              <a:cs typeface="Calibri"/>
              <a:sym typeface="Calibri"/>
            </a:endParaRPr>
          </a:p>
        </p:txBody>
      </p:sp>
      <p:sp>
        <p:nvSpPr>
          <p:cNvPr id="548" name="Google Shape;548;g2cdea3c4307_1_0"/>
          <p:cNvSpPr txBox="1"/>
          <p:nvPr/>
        </p:nvSpPr>
        <p:spPr>
          <a:xfrm>
            <a:off x="38924" y="39975"/>
            <a:ext cx="96597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19a</a:t>
            </a:r>
            <a:r>
              <a:rPr lang="en-GB" sz="1800">
                <a:solidFill>
                  <a:schemeClr val="dk1"/>
                </a:solidFill>
                <a:latin typeface="Calibri"/>
                <a:ea typeface="Calibri"/>
                <a:cs typeface="Calibri"/>
                <a:sym typeface="Calibri"/>
              </a:rPr>
              <a:t> - </a:t>
            </a:r>
            <a:r>
              <a:rPr b="1" lang="en-GB" sz="1800">
                <a:solidFill>
                  <a:schemeClr val="dk1"/>
                </a:solidFill>
                <a:latin typeface="Calibri"/>
                <a:ea typeface="Calibri"/>
                <a:cs typeface="Calibri"/>
                <a:sym typeface="Calibri"/>
              </a:rPr>
              <a:t>The features of and the attitude towards Education in Elizabethan Society</a:t>
            </a:r>
            <a:endParaRPr sz="1800"/>
          </a:p>
        </p:txBody>
      </p:sp>
      <p:sp>
        <p:nvSpPr>
          <p:cNvPr id="549" name="Google Shape;549;g2cdea3c4307_1_0"/>
          <p:cNvSpPr/>
          <p:nvPr/>
        </p:nvSpPr>
        <p:spPr>
          <a:xfrm>
            <a:off x="49977" y="1501314"/>
            <a:ext cx="4442730" cy="261610"/>
          </a:xfrm>
          <a:custGeom>
            <a:rect b="b" l="l" r="r" t="t"/>
            <a:pathLst>
              <a:path extrusionOk="0" fill="none" h="261610" w="4442730">
                <a:moveTo>
                  <a:pt x="0" y="0"/>
                </a:moveTo>
                <a:cubicBezTo>
                  <a:pt x="213217" y="30338"/>
                  <a:pt x="481286" y="-34212"/>
                  <a:pt x="723530" y="0"/>
                </a:cubicBezTo>
                <a:cubicBezTo>
                  <a:pt x="965774" y="34212"/>
                  <a:pt x="1080595" y="-3501"/>
                  <a:pt x="1358206" y="0"/>
                </a:cubicBezTo>
                <a:cubicBezTo>
                  <a:pt x="1635817" y="3501"/>
                  <a:pt x="1750090" y="-24450"/>
                  <a:pt x="1904027" y="0"/>
                </a:cubicBezTo>
                <a:cubicBezTo>
                  <a:pt x="2057964" y="24450"/>
                  <a:pt x="2410626" y="7460"/>
                  <a:pt x="2538703" y="0"/>
                </a:cubicBezTo>
                <a:cubicBezTo>
                  <a:pt x="2666780" y="-7460"/>
                  <a:pt x="3002333" y="3801"/>
                  <a:pt x="3173379" y="0"/>
                </a:cubicBezTo>
                <a:cubicBezTo>
                  <a:pt x="3344425" y="-3801"/>
                  <a:pt x="3493616" y="-5799"/>
                  <a:pt x="3719200" y="0"/>
                </a:cubicBezTo>
                <a:cubicBezTo>
                  <a:pt x="3944784" y="5799"/>
                  <a:pt x="4220905" y="17518"/>
                  <a:pt x="4442730" y="0"/>
                </a:cubicBezTo>
                <a:cubicBezTo>
                  <a:pt x="4440183" y="121796"/>
                  <a:pt x="4442985" y="142684"/>
                  <a:pt x="4442730" y="261610"/>
                </a:cubicBezTo>
                <a:cubicBezTo>
                  <a:pt x="4331777" y="235242"/>
                  <a:pt x="4087114" y="261181"/>
                  <a:pt x="3896909" y="261610"/>
                </a:cubicBezTo>
                <a:cubicBezTo>
                  <a:pt x="3706704" y="262039"/>
                  <a:pt x="3517193" y="244725"/>
                  <a:pt x="3395515" y="261610"/>
                </a:cubicBezTo>
                <a:cubicBezTo>
                  <a:pt x="3273837" y="278495"/>
                  <a:pt x="2988333" y="241660"/>
                  <a:pt x="2760839" y="261610"/>
                </a:cubicBezTo>
                <a:cubicBezTo>
                  <a:pt x="2533345" y="281560"/>
                  <a:pt x="2412586" y="263791"/>
                  <a:pt x="2170591" y="261610"/>
                </a:cubicBezTo>
                <a:cubicBezTo>
                  <a:pt x="1928596" y="259429"/>
                  <a:pt x="1835029" y="251725"/>
                  <a:pt x="1624770" y="261610"/>
                </a:cubicBezTo>
                <a:cubicBezTo>
                  <a:pt x="1414511" y="271495"/>
                  <a:pt x="1115595" y="244246"/>
                  <a:pt x="901240" y="261610"/>
                </a:cubicBezTo>
                <a:cubicBezTo>
                  <a:pt x="686885" y="278975"/>
                  <a:pt x="234245" y="295399"/>
                  <a:pt x="0" y="261610"/>
                </a:cubicBezTo>
                <a:cubicBezTo>
                  <a:pt x="8552" y="173797"/>
                  <a:pt x="-10686" y="117906"/>
                  <a:pt x="0" y="0"/>
                </a:cubicBezTo>
                <a:close/>
              </a:path>
              <a:path extrusionOk="0" h="261610" w="4442730">
                <a:moveTo>
                  <a:pt x="0" y="0"/>
                </a:moveTo>
                <a:cubicBezTo>
                  <a:pt x="128917" y="3027"/>
                  <a:pt x="289505" y="13190"/>
                  <a:pt x="501394" y="0"/>
                </a:cubicBezTo>
                <a:cubicBezTo>
                  <a:pt x="713283" y="-13190"/>
                  <a:pt x="834252" y="17446"/>
                  <a:pt x="1136070" y="0"/>
                </a:cubicBezTo>
                <a:cubicBezTo>
                  <a:pt x="1437888" y="-17446"/>
                  <a:pt x="1568607" y="-17728"/>
                  <a:pt x="1681891" y="0"/>
                </a:cubicBezTo>
                <a:cubicBezTo>
                  <a:pt x="1795175" y="17728"/>
                  <a:pt x="2013501" y="8756"/>
                  <a:pt x="2183284" y="0"/>
                </a:cubicBezTo>
                <a:cubicBezTo>
                  <a:pt x="2353067" y="-8756"/>
                  <a:pt x="2642776" y="-25569"/>
                  <a:pt x="2773533" y="0"/>
                </a:cubicBezTo>
                <a:cubicBezTo>
                  <a:pt x="2904290" y="25569"/>
                  <a:pt x="3149466" y="-5443"/>
                  <a:pt x="3452636" y="0"/>
                </a:cubicBezTo>
                <a:cubicBezTo>
                  <a:pt x="3755806" y="5443"/>
                  <a:pt x="4237469" y="-2090"/>
                  <a:pt x="4442730" y="0"/>
                </a:cubicBezTo>
                <a:cubicBezTo>
                  <a:pt x="4440364" y="97118"/>
                  <a:pt x="4441279" y="184761"/>
                  <a:pt x="4442730" y="261610"/>
                </a:cubicBezTo>
                <a:cubicBezTo>
                  <a:pt x="4316860" y="283400"/>
                  <a:pt x="4067351" y="263038"/>
                  <a:pt x="3941336" y="261610"/>
                </a:cubicBezTo>
                <a:cubicBezTo>
                  <a:pt x="3815321" y="260182"/>
                  <a:pt x="3547118" y="249849"/>
                  <a:pt x="3439942" y="261610"/>
                </a:cubicBezTo>
                <a:cubicBezTo>
                  <a:pt x="3332766" y="273371"/>
                  <a:pt x="3070977" y="280642"/>
                  <a:pt x="2849694" y="261610"/>
                </a:cubicBezTo>
                <a:cubicBezTo>
                  <a:pt x="2628411" y="242578"/>
                  <a:pt x="2437217" y="232421"/>
                  <a:pt x="2170591" y="261610"/>
                </a:cubicBezTo>
                <a:cubicBezTo>
                  <a:pt x="1903965" y="290799"/>
                  <a:pt x="1729558" y="232560"/>
                  <a:pt x="1447061" y="261610"/>
                </a:cubicBezTo>
                <a:cubicBezTo>
                  <a:pt x="1164564" y="290661"/>
                  <a:pt x="1189580" y="273986"/>
                  <a:pt x="945667" y="261610"/>
                </a:cubicBezTo>
                <a:cubicBezTo>
                  <a:pt x="701754" y="249234"/>
                  <a:pt x="233189" y="218502"/>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Why did Education Change during this time?</a:t>
            </a:r>
            <a:endParaRPr/>
          </a:p>
        </p:txBody>
      </p:sp>
      <p:sp>
        <p:nvSpPr>
          <p:cNvPr id="550" name="Google Shape;550;g2cdea3c4307_1_0"/>
          <p:cNvSpPr txBox="1"/>
          <p:nvPr/>
        </p:nvSpPr>
        <p:spPr>
          <a:xfrm>
            <a:off x="49977" y="6224111"/>
            <a:ext cx="4435200" cy="600300"/>
          </a:xfrm>
          <a:prstGeom prst="rect">
            <a:avLst/>
          </a:pr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It’s important to remember that for most of the poorer parts of society, education was limited.  In rural areas, farming remained a way of life and little changed at all.</a:t>
            </a:r>
            <a:endParaRPr/>
          </a:p>
        </p:txBody>
      </p:sp>
      <p:sp>
        <p:nvSpPr>
          <p:cNvPr id="551" name="Google Shape;551;g2cdea3c4307_1_0"/>
          <p:cNvSpPr txBox="1"/>
          <p:nvPr/>
        </p:nvSpPr>
        <p:spPr>
          <a:xfrm>
            <a:off x="4533906" y="1797205"/>
            <a:ext cx="7607100" cy="1385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Boys and many girls of the nobility were taught in their </a:t>
            </a:r>
            <a:r>
              <a:rPr b="1" lang="en-GB" sz="1050">
                <a:solidFill>
                  <a:schemeClr val="dk1"/>
                </a:solidFill>
                <a:latin typeface="Calibri"/>
                <a:ea typeface="Calibri"/>
                <a:cs typeface="Calibri"/>
                <a:sym typeface="Calibri"/>
              </a:rPr>
              <a:t>home</a:t>
            </a:r>
            <a:r>
              <a:rPr lang="en-GB" sz="1050">
                <a:solidFill>
                  <a:schemeClr val="dk1"/>
                </a:solidFill>
                <a:latin typeface="Calibri"/>
                <a:ea typeface="Calibri"/>
                <a:cs typeface="Calibri"/>
                <a:sym typeface="Calibri"/>
              </a:rPr>
              <a:t> or the homes of other wealthy families by a </a:t>
            </a:r>
            <a:r>
              <a:rPr b="1" lang="en-GB" sz="1050">
                <a:solidFill>
                  <a:schemeClr val="dk1"/>
                </a:solidFill>
                <a:latin typeface="Calibri"/>
                <a:ea typeface="Calibri"/>
                <a:cs typeface="Calibri"/>
                <a:sym typeface="Calibri"/>
              </a:rPr>
              <a:t>private tutor</a:t>
            </a:r>
            <a:r>
              <a:rPr lang="en-GB" sz="1050">
                <a:solidFill>
                  <a:schemeClr val="dk1"/>
                </a:solidFill>
                <a:latin typeface="Calibri"/>
                <a:ea typeface="Calibri"/>
                <a:cs typeface="Calibri"/>
                <a:sym typeface="Calibri"/>
              </a:rPr>
              <a:t>. They could learn a variety of subjects such as foreign languages, History, Philosophy and Theology (religion).  As Elizabeth was a highly educated queen, many noble families made sure their </a:t>
            </a:r>
            <a:r>
              <a:rPr b="1" lang="en-GB" sz="1050">
                <a:solidFill>
                  <a:schemeClr val="dk1"/>
                </a:solidFill>
                <a:latin typeface="Calibri"/>
                <a:ea typeface="Calibri"/>
                <a:cs typeface="Calibri"/>
                <a:sym typeface="Calibri"/>
              </a:rPr>
              <a:t>daughters</a:t>
            </a:r>
            <a:r>
              <a:rPr lang="en-GB" sz="1050">
                <a:solidFill>
                  <a:schemeClr val="dk1"/>
                </a:solidFill>
                <a:latin typeface="Calibri"/>
                <a:ea typeface="Calibri"/>
                <a:cs typeface="Calibri"/>
                <a:sym typeface="Calibri"/>
              </a:rPr>
              <a:t> were educated too – this way Elizabeth was an influence on education.  Girls learned the skills expected of upper class women such as dancing, music, horse riding and needlework. When they were old enough, girls would be sent to spend time in another noble household where they would begin to socialise and then hopefully meet a future husband. The noble boys were taught more ‘male’ related skills such as fencing, wrestling and swimming.  After the age of around 7, boys were often sent to </a:t>
            </a:r>
            <a:r>
              <a:rPr b="1" lang="en-GB" sz="1050">
                <a:solidFill>
                  <a:schemeClr val="dk1"/>
                </a:solidFill>
                <a:latin typeface="Calibri"/>
                <a:ea typeface="Calibri"/>
                <a:cs typeface="Calibri"/>
                <a:sym typeface="Calibri"/>
              </a:rPr>
              <a:t>another noble household </a:t>
            </a:r>
            <a:r>
              <a:rPr lang="en-GB" sz="1050">
                <a:solidFill>
                  <a:schemeClr val="dk1"/>
                </a:solidFill>
                <a:latin typeface="Calibri"/>
                <a:ea typeface="Calibri"/>
                <a:cs typeface="Calibri"/>
                <a:sym typeface="Calibri"/>
              </a:rPr>
              <a:t>to finish their education.  As the sons would inherit their father’s </a:t>
            </a:r>
            <a:r>
              <a:rPr b="1" lang="en-GB" sz="1050">
                <a:solidFill>
                  <a:schemeClr val="dk1"/>
                </a:solidFill>
                <a:latin typeface="Calibri"/>
                <a:ea typeface="Calibri"/>
                <a:cs typeface="Calibri"/>
                <a:sym typeface="Calibri"/>
              </a:rPr>
              <a:t>titles</a:t>
            </a:r>
            <a:r>
              <a:rPr lang="en-GB" sz="1050">
                <a:solidFill>
                  <a:schemeClr val="dk1"/>
                </a:solidFill>
                <a:latin typeface="Calibri"/>
                <a:ea typeface="Calibri"/>
                <a:cs typeface="Calibri"/>
                <a:sym typeface="Calibri"/>
              </a:rPr>
              <a:t>, the boys would learn how to become future noblemen and be expected to learn from the other noblemen around them.  </a:t>
            </a:r>
            <a:endParaRPr/>
          </a:p>
        </p:txBody>
      </p:sp>
      <p:sp>
        <p:nvSpPr>
          <p:cNvPr id="552" name="Google Shape;552;g2cdea3c4307_1_0"/>
          <p:cNvSpPr/>
          <p:nvPr/>
        </p:nvSpPr>
        <p:spPr>
          <a:xfrm>
            <a:off x="4534822" y="1501314"/>
            <a:ext cx="5181598" cy="261610"/>
          </a:xfrm>
          <a:custGeom>
            <a:rect b="b" l="l" r="r" t="t"/>
            <a:pathLst>
              <a:path extrusionOk="0" fill="none" h="261610" w="5181598">
                <a:moveTo>
                  <a:pt x="0" y="0"/>
                </a:moveTo>
                <a:cubicBezTo>
                  <a:pt x="253681" y="-9225"/>
                  <a:pt x="432994" y="31403"/>
                  <a:pt x="751332" y="0"/>
                </a:cubicBezTo>
                <a:cubicBezTo>
                  <a:pt x="1069670" y="-31403"/>
                  <a:pt x="1201923" y="22816"/>
                  <a:pt x="1399031" y="0"/>
                </a:cubicBezTo>
                <a:cubicBezTo>
                  <a:pt x="1596139" y="-22816"/>
                  <a:pt x="1735462" y="31358"/>
                  <a:pt x="2046731" y="0"/>
                </a:cubicBezTo>
                <a:cubicBezTo>
                  <a:pt x="2358000" y="-31358"/>
                  <a:pt x="2435190" y="-25396"/>
                  <a:pt x="2590799" y="0"/>
                </a:cubicBezTo>
                <a:cubicBezTo>
                  <a:pt x="2746408" y="25396"/>
                  <a:pt x="3102845" y="23109"/>
                  <a:pt x="3342131" y="0"/>
                </a:cubicBezTo>
                <a:cubicBezTo>
                  <a:pt x="3581417" y="-23109"/>
                  <a:pt x="3825600" y="285"/>
                  <a:pt x="4041646" y="0"/>
                </a:cubicBezTo>
                <a:cubicBezTo>
                  <a:pt x="4257693" y="-285"/>
                  <a:pt x="4393952" y="9878"/>
                  <a:pt x="4585714" y="0"/>
                </a:cubicBezTo>
                <a:cubicBezTo>
                  <a:pt x="4777476" y="-9878"/>
                  <a:pt x="4961536" y="23385"/>
                  <a:pt x="5181598" y="0"/>
                </a:cubicBezTo>
                <a:cubicBezTo>
                  <a:pt x="5176171" y="95568"/>
                  <a:pt x="5169388" y="196799"/>
                  <a:pt x="5181598" y="261610"/>
                </a:cubicBezTo>
                <a:cubicBezTo>
                  <a:pt x="5057926" y="271643"/>
                  <a:pt x="4863850" y="281732"/>
                  <a:pt x="4637530" y="261610"/>
                </a:cubicBezTo>
                <a:cubicBezTo>
                  <a:pt x="4411210" y="241488"/>
                  <a:pt x="4305795" y="255351"/>
                  <a:pt x="4093462" y="261610"/>
                </a:cubicBezTo>
                <a:cubicBezTo>
                  <a:pt x="3881129" y="267869"/>
                  <a:pt x="3531194" y="276691"/>
                  <a:pt x="3342131" y="261610"/>
                </a:cubicBezTo>
                <a:cubicBezTo>
                  <a:pt x="3153068" y="246529"/>
                  <a:pt x="2978153" y="250652"/>
                  <a:pt x="2694431" y="261610"/>
                </a:cubicBezTo>
                <a:cubicBezTo>
                  <a:pt x="2410709" y="272568"/>
                  <a:pt x="2245280" y="261505"/>
                  <a:pt x="1943099" y="261610"/>
                </a:cubicBezTo>
                <a:cubicBezTo>
                  <a:pt x="1640918" y="261715"/>
                  <a:pt x="1643891" y="267513"/>
                  <a:pt x="1399031" y="261610"/>
                </a:cubicBezTo>
                <a:cubicBezTo>
                  <a:pt x="1154171" y="255707"/>
                  <a:pt x="933580" y="243811"/>
                  <a:pt x="803148" y="261610"/>
                </a:cubicBezTo>
                <a:cubicBezTo>
                  <a:pt x="672716" y="279409"/>
                  <a:pt x="215736" y="289867"/>
                  <a:pt x="0" y="261610"/>
                </a:cubicBezTo>
                <a:cubicBezTo>
                  <a:pt x="-4431" y="162341"/>
                  <a:pt x="10979" y="67047"/>
                  <a:pt x="0" y="0"/>
                </a:cubicBezTo>
                <a:close/>
              </a:path>
              <a:path extrusionOk="0" h="261610" w="5181598">
                <a:moveTo>
                  <a:pt x="0" y="0"/>
                </a:moveTo>
                <a:cubicBezTo>
                  <a:pt x="103047" y="3479"/>
                  <a:pt x="388475" y="17585"/>
                  <a:pt x="492252" y="0"/>
                </a:cubicBezTo>
                <a:cubicBezTo>
                  <a:pt x="596029" y="-17585"/>
                  <a:pt x="854916" y="-31294"/>
                  <a:pt x="1139952" y="0"/>
                </a:cubicBezTo>
                <a:cubicBezTo>
                  <a:pt x="1424988" y="31294"/>
                  <a:pt x="1530608" y="-20810"/>
                  <a:pt x="1684019" y="0"/>
                </a:cubicBezTo>
                <a:cubicBezTo>
                  <a:pt x="1837430" y="20810"/>
                  <a:pt x="2045282" y="-14417"/>
                  <a:pt x="2176271" y="0"/>
                </a:cubicBezTo>
                <a:cubicBezTo>
                  <a:pt x="2307260" y="14417"/>
                  <a:pt x="2513066" y="24395"/>
                  <a:pt x="2772155" y="0"/>
                </a:cubicBezTo>
                <a:cubicBezTo>
                  <a:pt x="3031244" y="-24395"/>
                  <a:pt x="3270860" y="12883"/>
                  <a:pt x="3471671" y="0"/>
                </a:cubicBezTo>
                <a:cubicBezTo>
                  <a:pt x="3672482" y="-12883"/>
                  <a:pt x="3849472" y="25238"/>
                  <a:pt x="4171186" y="0"/>
                </a:cubicBezTo>
                <a:cubicBezTo>
                  <a:pt x="4492901" y="-25238"/>
                  <a:pt x="4818365" y="44287"/>
                  <a:pt x="5181598" y="0"/>
                </a:cubicBezTo>
                <a:cubicBezTo>
                  <a:pt x="5187673" y="92336"/>
                  <a:pt x="5193784" y="168056"/>
                  <a:pt x="5181598" y="261610"/>
                </a:cubicBezTo>
                <a:cubicBezTo>
                  <a:pt x="4999375" y="252972"/>
                  <a:pt x="4841089" y="290041"/>
                  <a:pt x="4585714" y="261610"/>
                </a:cubicBezTo>
                <a:cubicBezTo>
                  <a:pt x="4330339" y="233179"/>
                  <a:pt x="4208229" y="260714"/>
                  <a:pt x="3989830" y="261610"/>
                </a:cubicBezTo>
                <a:cubicBezTo>
                  <a:pt x="3771431" y="262506"/>
                  <a:pt x="3557053" y="270293"/>
                  <a:pt x="3290315" y="261610"/>
                </a:cubicBezTo>
                <a:cubicBezTo>
                  <a:pt x="3023578" y="252927"/>
                  <a:pt x="2799003" y="254980"/>
                  <a:pt x="2538983" y="261610"/>
                </a:cubicBezTo>
                <a:cubicBezTo>
                  <a:pt x="2278963" y="268240"/>
                  <a:pt x="2166495" y="256712"/>
                  <a:pt x="2046731" y="261610"/>
                </a:cubicBezTo>
                <a:cubicBezTo>
                  <a:pt x="1926967" y="266508"/>
                  <a:pt x="1667502" y="277243"/>
                  <a:pt x="1399031" y="261610"/>
                </a:cubicBezTo>
                <a:cubicBezTo>
                  <a:pt x="1130560" y="245977"/>
                  <a:pt x="1060714" y="279576"/>
                  <a:pt x="906780" y="261610"/>
                </a:cubicBezTo>
                <a:cubicBezTo>
                  <a:pt x="752846" y="243644"/>
                  <a:pt x="333002" y="305126"/>
                  <a:pt x="0" y="261610"/>
                </a:cubicBezTo>
                <a:cubicBezTo>
                  <a:pt x="9340" y="135095"/>
                  <a:pt x="3229" y="104791"/>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Education for the Younger Nobility – Home Education</a:t>
            </a:r>
            <a:endParaRPr/>
          </a:p>
        </p:txBody>
      </p:sp>
      <p:sp>
        <p:nvSpPr>
          <p:cNvPr id="553" name="Google Shape;553;g2cdea3c4307_1_0"/>
          <p:cNvSpPr txBox="1"/>
          <p:nvPr/>
        </p:nvSpPr>
        <p:spPr>
          <a:xfrm>
            <a:off x="4533905" y="3512818"/>
            <a:ext cx="7596900" cy="900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Many boys from the nobility (and some from the middle classes) could go on to study at a </a:t>
            </a:r>
            <a:r>
              <a:rPr b="1" lang="en-GB" sz="1050">
                <a:solidFill>
                  <a:schemeClr val="dk1"/>
                </a:solidFill>
                <a:latin typeface="Calibri"/>
                <a:ea typeface="Calibri"/>
                <a:cs typeface="Calibri"/>
                <a:sym typeface="Calibri"/>
              </a:rPr>
              <a:t>university</a:t>
            </a:r>
            <a:r>
              <a:rPr lang="en-GB" sz="1050">
                <a:solidFill>
                  <a:schemeClr val="dk1"/>
                </a:solidFill>
                <a:latin typeface="Calibri"/>
                <a:ea typeface="Calibri"/>
                <a:cs typeface="Calibri"/>
                <a:sym typeface="Calibri"/>
              </a:rPr>
              <a:t>.  Even though girls had home education when they were young, their aim in life would be to marry into another noble family with the role of being a wife.  This meant that no girls attended university. Elizabethan England only had two universities – </a:t>
            </a:r>
            <a:r>
              <a:rPr b="1" lang="en-GB" sz="1050">
                <a:solidFill>
                  <a:schemeClr val="dk1"/>
                </a:solidFill>
                <a:latin typeface="Calibri"/>
                <a:ea typeface="Calibri"/>
                <a:cs typeface="Calibri"/>
                <a:sym typeface="Calibri"/>
              </a:rPr>
              <a:t>Oxford</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Cambridge</a:t>
            </a:r>
            <a:r>
              <a:rPr lang="en-GB" sz="1050">
                <a:solidFill>
                  <a:schemeClr val="dk1"/>
                </a:solidFill>
                <a:latin typeface="Calibri"/>
                <a:ea typeface="Calibri"/>
                <a:cs typeface="Calibri"/>
                <a:sym typeface="Calibri"/>
              </a:rPr>
              <a:t>.  However, both of these universities were growing bigger and they were made up of different colleges.  For example, in 1571, Queen Elizabeth founded a college in Oxford called </a:t>
            </a:r>
            <a:r>
              <a:rPr b="1" lang="en-GB" sz="1050">
                <a:solidFill>
                  <a:schemeClr val="dk1"/>
                </a:solidFill>
                <a:latin typeface="Calibri"/>
                <a:ea typeface="Calibri"/>
                <a:cs typeface="Calibri"/>
                <a:sym typeface="Calibri"/>
              </a:rPr>
              <a:t>Jesus College </a:t>
            </a:r>
            <a:r>
              <a:rPr lang="en-GB" sz="1050">
                <a:solidFill>
                  <a:schemeClr val="dk1"/>
                </a:solidFill>
                <a:latin typeface="Calibri"/>
                <a:ea typeface="Calibri"/>
                <a:cs typeface="Calibri"/>
                <a:sym typeface="Calibri"/>
              </a:rPr>
              <a:t>specifically to educate </a:t>
            </a:r>
            <a:r>
              <a:rPr b="1" lang="en-GB" sz="1050">
                <a:solidFill>
                  <a:schemeClr val="dk1"/>
                </a:solidFill>
                <a:latin typeface="Calibri"/>
                <a:ea typeface="Calibri"/>
                <a:cs typeface="Calibri"/>
                <a:sym typeface="Calibri"/>
              </a:rPr>
              <a:t>Welsh boys</a:t>
            </a:r>
            <a:r>
              <a:rPr lang="en-GB" sz="1050">
                <a:solidFill>
                  <a:schemeClr val="dk1"/>
                </a:solidFill>
                <a:latin typeface="Calibri"/>
                <a:ea typeface="Calibri"/>
                <a:cs typeface="Calibri"/>
                <a:sym typeface="Calibri"/>
              </a:rPr>
              <a:t>. </a:t>
            </a:r>
            <a:endParaRPr/>
          </a:p>
        </p:txBody>
      </p:sp>
      <p:sp>
        <p:nvSpPr>
          <p:cNvPr id="554" name="Google Shape;554;g2cdea3c4307_1_0"/>
          <p:cNvSpPr/>
          <p:nvPr/>
        </p:nvSpPr>
        <p:spPr>
          <a:xfrm>
            <a:off x="4534822" y="3221794"/>
            <a:ext cx="7606286" cy="261610"/>
          </a:xfrm>
          <a:custGeom>
            <a:rect b="b" l="l" r="r" t="t"/>
            <a:pathLst>
              <a:path extrusionOk="0" fill="none" h="261610" w="7606286">
                <a:moveTo>
                  <a:pt x="0" y="0"/>
                </a:moveTo>
                <a:cubicBezTo>
                  <a:pt x="171351" y="-16733"/>
                  <a:pt x="387064" y="14575"/>
                  <a:pt x="539355" y="0"/>
                </a:cubicBezTo>
                <a:cubicBezTo>
                  <a:pt x="691647" y="-14575"/>
                  <a:pt x="844684" y="13342"/>
                  <a:pt x="1078710" y="0"/>
                </a:cubicBezTo>
                <a:cubicBezTo>
                  <a:pt x="1312736" y="-13342"/>
                  <a:pt x="1481019" y="-30147"/>
                  <a:pt x="1694127" y="0"/>
                </a:cubicBezTo>
                <a:cubicBezTo>
                  <a:pt x="1907235" y="30147"/>
                  <a:pt x="2142389" y="-4754"/>
                  <a:pt x="2537734" y="0"/>
                </a:cubicBezTo>
                <a:cubicBezTo>
                  <a:pt x="2933079" y="4754"/>
                  <a:pt x="2961550" y="-7947"/>
                  <a:pt x="3229214" y="0"/>
                </a:cubicBezTo>
                <a:cubicBezTo>
                  <a:pt x="3496878" y="7947"/>
                  <a:pt x="3657896" y="-9302"/>
                  <a:pt x="3996758" y="0"/>
                </a:cubicBezTo>
                <a:cubicBezTo>
                  <a:pt x="4335620" y="9302"/>
                  <a:pt x="4345946" y="-17319"/>
                  <a:pt x="4612175" y="0"/>
                </a:cubicBezTo>
                <a:cubicBezTo>
                  <a:pt x="4878404" y="17319"/>
                  <a:pt x="5179629" y="16995"/>
                  <a:pt x="5455782" y="0"/>
                </a:cubicBezTo>
                <a:cubicBezTo>
                  <a:pt x="5731935" y="-16995"/>
                  <a:pt x="6103727" y="-7783"/>
                  <a:pt x="6299388" y="0"/>
                </a:cubicBezTo>
                <a:cubicBezTo>
                  <a:pt x="6495049" y="7783"/>
                  <a:pt x="6552835" y="1357"/>
                  <a:pt x="6762680" y="0"/>
                </a:cubicBezTo>
                <a:cubicBezTo>
                  <a:pt x="6972525" y="-1357"/>
                  <a:pt x="7375961" y="-40781"/>
                  <a:pt x="7606286" y="0"/>
                </a:cubicBezTo>
                <a:cubicBezTo>
                  <a:pt x="7606074" y="106770"/>
                  <a:pt x="7596409" y="204102"/>
                  <a:pt x="7606286" y="261610"/>
                </a:cubicBezTo>
                <a:cubicBezTo>
                  <a:pt x="7447598" y="263154"/>
                  <a:pt x="7247098" y="285076"/>
                  <a:pt x="6914805" y="261610"/>
                </a:cubicBezTo>
                <a:cubicBezTo>
                  <a:pt x="6582512" y="238144"/>
                  <a:pt x="6602049" y="246790"/>
                  <a:pt x="6451513" y="261610"/>
                </a:cubicBezTo>
                <a:cubicBezTo>
                  <a:pt x="6300977" y="276430"/>
                  <a:pt x="6078199" y="244928"/>
                  <a:pt x="5836096" y="261610"/>
                </a:cubicBezTo>
                <a:cubicBezTo>
                  <a:pt x="5593993" y="278292"/>
                  <a:pt x="5466518" y="243008"/>
                  <a:pt x="5144615" y="261610"/>
                </a:cubicBezTo>
                <a:cubicBezTo>
                  <a:pt x="4822712" y="280212"/>
                  <a:pt x="4598013" y="264192"/>
                  <a:pt x="4377072" y="261610"/>
                </a:cubicBezTo>
                <a:cubicBezTo>
                  <a:pt x="4156131" y="259028"/>
                  <a:pt x="3915513" y="287894"/>
                  <a:pt x="3761654" y="261610"/>
                </a:cubicBezTo>
                <a:cubicBezTo>
                  <a:pt x="3607795" y="235326"/>
                  <a:pt x="3176576" y="280914"/>
                  <a:pt x="2918048" y="261610"/>
                </a:cubicBezTo>
                <a:cubicBezTo>
                  <a:pt x="2659520" y="242306"/>
                  <a:pt x="2358172" y="243509"/>
                  <a:pt x="2074442" y="261610"/>
                </a:cubicBezTo>
                <a:cubicBezTo>
                  <a:pt x="1790712" y="279711"/>
                  <a:pt x="1652504" y="288126"/>
                  <a:pt x="1459024" y="261610"/>
                </a:cubicBezTo>
                <a:cubicBezTo>
                  <a:pt x="1265544" y="235094"/>
                  <a:pt x="854328" y="301459"/>
                  <a:pt x="615418" y="261610"/>
                </a:cubicBezTo>
                <a:cubicBezTo>
                  <a:pt x="376508" y="221761"/>
                  <a:pt x="160282" y="249440"/>
                  <a:pt x="0" y="261610"/>
                </a:cubicBezTo>
                <a:cubicBezTo>
                  <a:pt x="-11902" y="194542"/>
                  <a:pt x="-4305" y="120012"/>
                  <a:pt x="0" y="0"/>
                </a:cubicBezTo>
                <a:close/>
              </a:path>
              <a:path extrusionOk="0" h="261610" w="7606286">
                <a:moveTo>
                  <a:pt x="0" y="0"/>
                </a:moveTo>
                <a:cubicBezTo>
                  <a:pt x="96404" y="-3346"/>
                  <a:pt x="301778" y="-2428"/>
                  <a:pt x="463292" y="0"/>
                </a:cubicBezTo>
                <a:cubicBezTo>
                  <a:pt x="624806" y="2428"/>
                  <a:pt x="820425" y="-13865"/>
                  <a:pt x="1154773" y="0"/>
                </a:cubicBezTo>
                <a:cubicBezTo>
                  <a:pt x="1489121" y="13865"/>
                  <a:pt x="1548539" y="-14432"/>
                  <a:pt x="1694127" y="0"/>
                </a:cubicBezTo>
                <a:cubicBezTo>
                  <a:pt x="1839715" y="14432"/>
                  <a:pt x="1958191" y="-7570"/>
                  <a:pt x="2157419" y="0"/>
                </a:cubicBezTo>
                <a:cubicBezTo>
                  <a:pt x="2356647" y="7570"/>
                  <a:pt x="2534575" y="18576"/>
                  <a:pt x="2772837" y="0"/>
                </a:cubicBezTo>
                <a:cubicBezTo>
                  <a:pt x="3011099" y="-18576"/>
                  <a:pt x="3274412" y="21007"/>
                  <a:pt x="3540380" y="0"/>
                </a:cubicBezTo>
                <a:cubicBezTo>
                  <a:pt x="3806348" y="-21007"/>
                  <a:pt x="3974048" y="435"/>
                  <a:pt x="4307924" y="0"/>
                </a:cubicBezTo>
                <a:cubicBezTo>
                  <a:pt x="4641800" y="-435"/>
                  <a:pt x="4896150" y="80"/>
                  <a:pt x="5151530" y="0"/>
                </a:cubicBezTo>
                <a:cubicBezTo>
                  <a:pt x="5406910" y="-80"/>
                  <a:pt x="5674991" y="17477"/>
                  <a:pt x="5919073" y="0"/>
                </a:cubicBezTo>
                <a:cubicBezTo>
                  <a:pt x="6163155" y="-17477"/>
                  <a:pt x="6404892" y="38814"/>
                  <a:pt x="6762680" y="0"/>
                </a:cubicBezTo>
                <a:cubicBezTo>
                  <a:pt x="7120468" y="-38814"/>
                  <a:pt x="7374025" y="-14224"/>
                  <a:pt x="7606286" y="0"/>
                </a:cubicBezTo>
                <a:cubicBezTo>
                  <a:pt x="7596902" y="126398"/>
                  <a:pt x="7611579" y="154458"/>
                  <a:pt x="7606286" y="261610"/>
                </a:cubicBezTo>
                <a:cubicBezTo>
                  <a:pt x="7451701" y="267516"/>
                  <a:pt x="7126042" y="228377"/>
                  <a:pt x="6914805" y="261610"/>
                </a:cubicBezTo>
                <a:cubicBezTo>
                  <a:pt x="6703568" y="294843"/>
                  <a:pt x="6649698" y="280193"/>
                  <a:pt x="6451513" y="261610"/>
                </a:cubicBezTo>
                <a:cubicBezTo>
                  <a:pt x="6253328" y="243027"/>
                  <a:pt x="6083073" y="228606"/>
                  <a:pt x="5760033" y="261610"/>
                </a:cubicBezTo>
                <a:cubicBezTo>
                  <a:pt x="5436993" y="294614"/>
                  <a:pt x="5443278" y="259007"/>
                  <a:pt x="5296741" y="261610"/>
                </a:cubicBezTo>
                <a:cubicBezTo>
                  <a:pt x="5150204" y="264213"/>
                  <a:pt x="4899355" y="276388"/>
                  <a:pt x="4681323" y="261610"/>
                </a:cubicBezTo>
                <a:cubicBezTo>
                  <a:pt x="4463291" y="246832"/>
                  <a:pt x="4325254" y="245297"/>
                  <a:pt x="4141968" y="261610"/>
                </a:cubicBezTo>
                <a:cubicBezTo>
                  <a:pt x="3958683" y="277923"/>
                  <a:pt x="3778880" y="267810"/>
                  <a:pt x="3526551" y="261610"/>
                </a:cubicBezTo>
                <a:cubicBezTo>
                  <a:pt x="3274222" y="255410"/>
                  <a:pt x="3175323" y="238291"/>
                  <a:pt x="2911133" y="261610"/>
                </a:cubicBezTo>
                <a:cubicBezTo>
                  <a:pt x="2646943" y="284929"/>
                  <a:pt x="2466261" y="284577"/>
                  <a:pt x="2295715" y="261610"/>
                </a:cubicBezTo>
                <a:cubicBezTo>
                  <a:pt x="2125169" y="238643"/>
                  <a:pt x="1985843" y="273430"/>
                  <a:pt x="1756361" y="261610"/>
                </a:cubicBezTo>
                <a:cubicBezTo>
                  <a:pt x="1526879" y="249790"/>
                  <a:pt x="1154944" y="234425"/>
                  <a:pt x="912754" y="261610"/>
                </a:cubicBezTo>
                <a:cubicBezTo>
                  <a:pt x="670564" y="288795"/>
                  <a:pt x="354045" y="259978"/>
                  <a:pt x="0" y="261610"/>
                </a:cubicBezTo>
                <a:cubicBezTo>
                  <a:pt x="-8800" y="178122"/>
                  <a:pt x="-12791" y="101617"/>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Education for the Older Nobility - University</a:t>
            </a:r>
            <a:endParaRPr/>
          </a:p>
        </p:txBody>
      </p:sp>
      <p:sp>
        <p:nvSpPr>
          <p:cNvPr id="555" name="Google Shape;555;g2cdea3c4307_1_0"/>
          <p:cNvSpPr txBox="1"/>
          <p:nvPr/>
        </p:nvSpPr>
        <p:spPr>
          <a:xfrm>
            <a:off x="4533905" y="4452715"/>
            <a:ext cx="4131900" cy="2124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At this time, a young person would start university at the age of </a:t>
            </a:r>
            <a:r>
              <a:rPr b="1" lang="en-GB" sz="1100">
                <a:solidFill>
                  <a:schemeClr val="dk1"/>
                </a:solidFill>
                <a:latin typeface="Calibri"/>
                <a:ea typeface="Calibri"/>
                <a:cs typeface="Calibri"/>
                <a:sym typeface="Calibri"/>
              </a:rPr>
              <a:t>14 or 15</a:t>
            </a:r>
            <a:r>
              <a:rPr lang="en-GB" sz="1100">
                <a:solidFill>
                  <a:schemeClr val="dk1"/>
                </a:solidFill>
                <a:latin typeface="Calibri"/>
                <a:ea typeface="Calibri"/>
                <a:cs typeface="Calibri"/>
                <a:sym typeface="Calibri"/>
              </a:rPr>
              <a:t>.  Subjects would include </a:t>
            </a:r>
            <a:r>
              <a:rPr b="1" lang="en-GB" sz="1100">
                <a:solidFill>
                  <a:schemeClr val="dk1"/>
                </a:solidFill>
                <a:latin typeface="Calibri"/>
                <a:ea typeface="Calibri"/>
                <a:cs typeface="Calibri"/>
                <a:sym typeface="Calibri"/>
              </a:rPr>
              <a:t>Geometry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Music</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Astronomy</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Philosophy, Medicine and Law.  Another respected subject was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Rhetoric.  This taught the art</a:t>
            </a:r>
            <a:r>
              <a:rPr lang="en-GB" sz="1100">
                <a:solidFill>
                  <a:schemeClr val="dk1"/>
                </a:solidFill>
                <a:latin typeface="Calibri"/>
                <a:ea typeface="Calibri"/>
                <a:cs typeface="Calibri"/>
                <a:sym typeface="Calibri"/>
              </a:rPr>
              <a:t> of public speaking and persuasion and was mainly aimed at those boys who may wish to have a career in politics. </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saw the two universities as highly important as she wanted to educate more </a:t>
            </a:r>
            <a:r>
              <a:rPr b="1" lang="en-GB" sz="1100">
                <a:solidFill>
                  <a:schemeClr val="dk1"/>
                </a:solidFill>
                <a:latin typeface="Calibri"/>
                <a:ea typeface="Calibri"/>
                <a:cs typeface="Calibri"/>
                <a:sym typeface="Calibri"/>
              </a:rPr>
              <a:t>Protestant Clergyman</a:t>
            </a:r>
            <a:r>
              <a:rPr lang="en-GB" sz="1100">
                <a:solidFill>
                  <a:schemeClr val="dk1"/>
                </a:solidFill>
                <a:latin typeface="Calibri"/>
                <a:ea typeface="Calibri"/>
                <a:cs typeface="Calibri"/>
                <a:sym typeface="Calibri"/>
              </a:rPr>
              <a:t>.  This way, she believed, it would increase the number of well educated Protestant Clergymen who were needed after the removal of so many Catholic priests. This in turn would make sure England remained a Protestant country.</a:t>
            </a:r>
            <a:endParaRPr/>
          </a:p>
        </p:txBody>
      </p:sp>
      <p:pic>
        <p:nvPicPr>
          <p:cNvPr descr="Image from page 74 of &quot;William Shakespeare; poet, dramatis… | Flickr" id="556" name="Google Shape;556;g2cdea3c4307_1_0"/>
          <p:cNvPicPr preferRelativeResize="0"/>
          <p:nvPr/>
        </p:nvPicPr>
        <p:blipFill rotWithShape="1">
          <a:blip r:embed="rId3">
            <a:alphaModFix/>
          </a:blip>
          <a:srcRect b="0" l="0" r="0" t="0"/>
          <a:stretch/>
        </p:blipFill>
        <p:spPr>
          <a:xfrm>
            <a:off x="8707812" y="4476879"/>
            <a:ext cx="3422921" cy="2099495"/>
          </a:xfrm>
          <a:prstGeom prst="rect">
            <a:avLst/>
          </a:prstGeom>
          <a:noFill/>
          <a:ln cap="flat" cmpd="sng" w="9525">
            <a:solidFill>
              <a:schemeClr val="dk1"/>
            </a:solidFill>
            <a:prstDash val="solid"/>
            <a:round/>
            <a:headEnd len="sm" w="sm" type="none"/>
            <a:tailEnd len="sm" w="sm" type="none"/>
          </a:ln>
        </p:spPr>
      </p:pic>
      <p:pic>
        <p:nvPicPr>
          <p:cNvPr descr="education, graduation, academic, logo, academy, school, college, university, cap, books, icon, knowledge, cirtificate, graduate, study, educational, learn, learning, pen, degree, design, sign, line, font, illustration, clip art, graphics, black and white, diagram" id="557" name="Google Shape;557;g2cdea3c4307_1_0"/>
          <p:cNvPicPr preferRelativeResize="0"/>
          <p:nvPr/>
        </p:nvPicPr>
        <p:blipFill rotWithShape="1">
          <a:blip r:embed="rId4">
            <a:alphaModFix/>
          </a:blip>
          <a:srcRect b="18564" l="10135" r="6378" t="19075"/>
          <a:stretch/>
        </p:blipFill>
        <p:spPr>
          <a:xfrm>
            <a:off x="9805174" y="91838"/>
            <a:ext cx="2325557" cy="16415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cdea3c4307_1_19"/>
          <p:cNvSpPr txBox="1"/>
          <p:nvPr/>
        </p:nvSpPr>
        <p:spPr>
          <a:xfrm>
            <a:off x="50899" y="475"/>
            <a:ext cx="120813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19b</a:t>
            </a:r>
            <a:r>
              <a:rPr lang="en-GB" sz="1800">
                <a:solidFill>
                  <a:schemeClr val="dk1"/>
                </a:solidFill>
                <a:latin typeface="Calibri"/>
                <a:ea typeface="Calibri"/>
                <a:cs typeface="Calibri"/>
                <a:sym typeface="Calibri"/>
              </a:rPr>
              <a:t> - </a:t>
            </a:r>
            <a:r>
              <a:rPr b="1" lang="en-GB" sz="1800">
                <a:solidFill>
                  <a:schemeClr val="dk1"/>
                </a:solidFill>
                <a:latin typeface="Calibri"/>
                <a:ea typeface="Calibri"/>
                <a:cs typeface="Calibri"/>
                <a:sym typeface="Calibri"/>
              </a:rPr>
              <a:t>The features of and the attitude towards Education in Elizabethan Society</a:t>
            </a:r>
            <a:endParaRPr sz="1800"/>
          </a:p>
        </p:txBody>
      </p:sp>
      <p:sp>
        <p:nvSpPr>
          <p:cNvPr id="564" name="Google Shape;564;g2cdea3c4307_1_19"/>
          <p:cNvSpPr txBox="1"/>
          <p:nvPr/>
        </p:nvSpPr>
        <p:spPr>
          <a:xfrm>
            <a:off x="50894" y="3373432"/>
            <a:ext cx="4405500" cy="138540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Petty Schools were run for middle class boys from the age of around 4 to 7 years old.  Boys were educated in a teacher’s home.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Boys who parents could afford to send them would go here.  They would learn reading and writing in English as well as basic arithmetic (maths).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Punishments were harsh and beatings for poor behaviour or not achieving well enough were common.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After attending a Petty school, the bright or well off boys would go to a grammar school. </a:t>
            </a:r>
            <a:endParaRPr/>
          </a:p>
        </p:txBody>
      </p:sp>
      <p:sp>
        <p:nvSpPr>
          <p:cNvPr id="565" name="Google Shape;565;g2cdea3c4307_1_19"/>
          <p:cNvSpPr txBox="1"/>
          <p:nvPr/>
        </p:nvSpPr>
        <p:spPr>
          <a:xfrm>
            <a:off x="38994" y="5123727"/>
            <a:ext cx="3050400" cy="170850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Most people in Elizabethan England had </a:t>
            </a:r>
            <a:r>
              <a:rPr b="1" lang="en-GB" sz="1050">
                <a:solidFill>
                  <a:schemeClr val="dk1"/>
                </a:solidFill>
                <a:latin typeface="Calibri"/>
                <a:ea typeface="Calibri"/>
                <a:cs typeface="Calibri"/>
                <a:sym typeface="Calibri"/>
              </a:rPr>
              <a:t>no formal education </a:t>
            </a:r>
            <a:r>
              <a:rPr lang="en-GB" sz="1050">
                <a:solidFill>
                  <a:schemeClr val="dk1"/>
                </a:solidFill>
                <a:latin typeface="Calibri"/>
                <a:ea typeface="Calibri"/>
                <a:cs typeface="Calibri"/>
                <a:sym typeface="Calibri"/>
              </a:rPr>
              <a:t>as most people were labourers (workers) or farmers.  They learned the practical skills they needed from their family, from their homes or from working on the 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most cases, children needed to contribute towards the family income from a very early age as a way to support their family.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Most jobs that the poor had did not need any need </a:t>
            </a:r>
            <a:r>
              <a:rPr lang="en-GB" sz="1050">
                <a:solidFill>
                  <a:schemeClr val="dk1"/>
                </a:solidFill>
                <a:latin typeface="Calibri"/>
                <a:ea typeface="Calibri"/>
                <a:cs typeface="Calibri"/>
                <a:sym typeface="Calibri"/>
              </a:rPr>
              <a:t>for</a:t>
            </a:r>
            <a:r>
              <a:rPr lang="en-GB" sz="1050">
                <a:solidFill>
                  <a:schemeClr val="dk1"/>
                </a:solidFill>
                <a:latin typeface="Calibri"/>
                <a:ea typeface="Calibri"/>
                <a:cs typeface="Calibri"/>
                <a:sym typeface="Calibri"/>
              </a:rPr>
              <a:t> literacy or numeracy.</a:t>
            </a:r>
            <a:endParaRPr/>
          </a:p>
        </p:txBody>
      </p:sp>
      <p:sp>
        <p:nvSpPr>
          <p:cNvPr id="566" name="Google Shape;566;g2cdea3c4307_1_19"/>
          <p:cNvSpPr txBox="1"/>
          <p:nvPr/>
        </p:nvSpPr>
        <p:spPr>
          <a:xfrm>
            <a:off x="4499128" y="4299986"/>
            <a:ext cx="2955300" cy="25167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Before Elizabeth’s reign, in the </a:t>
            </a:r>
            <a:r>
              <a:rPr b="1" lang="en-GB" sz="1050">
                <a:solidFill>
                  <a:schemeClr val="dk1"/>
                </a:solidFill>
                <a:latin typeface="Calibri"/>
                <a:ea typeface="Calibri"/>
                <a:cs typeface="Calibri"/>
                <a:sym typeface="Calibri"/>
              </a:rPr>
              <a:t>1530s</a:t>
            </a:r>
            <a:r>
              <a:rPr lang="en-GB" sz="1050">
                <a:solidFill>
                  <a:schemeClr val="dk1"/>
                </a:solidFill>
                <a:latin typeface="Calibri"/>
                <a:ea typeface="Calibri"/>
                <a:cs typeface="Calibri"/>
                <a:sym typeface="Calibri"/>
              </a:rPr>
              <a:t> it was estimated that </a:t>
            </a:r>
            <a:r>
              <a:rPr b="1" lang="en-GB" sz="1050">
                <a:solidFill>
                  <a:schemeClr val="dk1"/>
                </a:solidFill>
                <a:latin typeface="Calibri"/>
                <a:ea typeface="Calibri"/>
                <a:cs typeface="Calibri"/>
                <a:sym typeface="Calibri"/>
              </a:rPr>
              <a:t>20%</a:t>
            </a:r>
            <a:r>
              <a:rPr lang="en-GB" sz="1050">
                <a:solidFill>
                  <a:schemeClr val="dk1"/>
                </a:solidFill>
                <a:latin typeface="Calibri"/>
                <a:ea typeface="Calibri"/>
                <a:cs typeface="Calibri"/>
                <a:sym typeface="Calibri"/>
              </a:rPr>
              <a:t> of men and </a:t>
            </a:r>
            <a:r>
              <a:rPr b="1" lang="en-GB" sz="1050">
                <a:solidFill>
                  <a:schemeClr val="dk1"/>
                </a:solidFill>
                <a:latin typeface="Calibri"/>
                <a:ea typeface="Calibri"/>
                <a:cs typeface="Calibri"/>
                <a:sym typeface="Calibri"/>
              </a:rPr>
              <a:t>10%</a:t>
            </a:r>
            <a:r>
              <a:rPr lang="en-GB" sz="1050">
                <a:solidFill>
                  <a:schemeClr val="dk1"/>
                </a:solidFill>
                <a:latin typeface="Calibri"/>
                <a:ea typeface="Calibri"/>
                <a:cs typeface="Calibri"/>
                <a:sym typeface="Calibri"/>
              </a:rPr>
              <a:t> of women were literate (able to read and write). By the end of Elizabeth’s reign it was believed that 30% of men and 10% of women were literate. Therefore, there was an improvement in education for </a:t>
            </a:r>
            <a:r>
              <a:rPr b="1" lang="en-GB" sz="1050">
                <a:solidFill>
                  <a:schemeClr val="dk1"/>
                </a:solidFill>
                <a:latin typeface="Calibri"/>
                <a:ea typeface="Calibri"/>
                <a:cs typeface="Calibri"/>
                <a:sym typeface="Calibri"/>
              </a:rPr>
              <a:t>men</a:t>
            </a:r>
            <a:r>
              <a:rPr lang="en-GB" sz="1050">
                <a:solidFill>
                  <a:schemeClr val="dk1"/>
                </a:solidFill>
                <a:latin typeface="Calibri"/>
                <a:ea typeface="Calibri"/>
                <a:cs typeface="Calibri"/>
                <a:sym typeface="Calibri"/>
              </a:rPr>
              <a:t> but not for women.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for wealthy women in the nobility, there was an improvement in the opportunities for education they were given – perhaps inspired by Elizabeth herself as a highly respected and educated monarch.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For the poor, there was still no need for a formal education and families still needed their children to work towards the family income.</a:t>
            </a:r>
            <a:endParaRPr/>
          </a:p>
        </p:txBody>
      </p:sp>
      <p:sp>
        <p:nvSpPr>
          <p:cNvPr id="567" name="Google Shape;567;g2cdea3c4307_1_19"/>
          <p:cNvSpPr txBox="1"/>
          <p:nvPr/>
        </p:nvSpPr>
        <p:spPr>
          <a:xfrm>
            <a:off x="4519101" y="735431"/>
            <a:ext cx="4917600" cy="3163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Grammar schools were private schools set up for </a:t>
            </a:r>
            <a:r>
              <a:rPr b="1" lang="en-GB" sz="1050">
                <a:solidFill>
                  <a:schemeClr val="dk1"/>
                </a:solidFill>
                <a:latin typeface="Calibri"/>
                <a:ea typeface="Calibri"/>
                <a:cs typeface="Calibri"/>
                <a:sym typeface="Calibri"/>
              </a:rPr>
              <a:t>wealthy</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bright boys </a:t>
            </a:r>
            <a:r>
              <a:rPr lang="en-GB" sz="1050">
                <a:solidFill>
                  <a:schemeClr val="dk1"/>
                </a:solidFill>
                <a:latin typeface="Calibri"/>
                <a:ea typeface="Calibri"/>
                <a:cs typeface="Calibri"/>
                <a:sym typeface="Calibri"/>
              </a:rPr>
              <a:t>– mainly from the towns. Once middle class boys had been at Petty School, they moved on to a Grammar School at around the age of 7 or 8.  42 Grammar schools were formed in the 1560s by 1577, every </a:t>
            </a:r>
            <a:r>
              <a:rPr b="1" lang="en-GB" sz="1050">
                <a:solidFill>
                  <a:schemeClr val="dk1"/>
                </a:solidFill>
                <a:latin typeface="Calibri"/>
                <a:ea typeface="Calibri"/>
                <a:cs typeface="Calibri"/>
                <a:sym typeface="Calibri"/>
              </a:rPr>
              <a:t>major town </a:t>
            </a:r>
            <a:r>
              <a:rPr lang="en-GB" sz="1050">
                <a:solidFill>
                  <a:schemeClr val="dk1"/>
                </a:solidFill>
                <a:latin typeface="Calibri"/>
                <a:ea typeface="Calibri"/>
                <a:cs typeface="Calibri"/>
                <a:sym typeface="Calibri"/>
              </a:rPr>
              <a:t>in England had a grammar school. This meant there were more schools in Elizabethan England than there had ever been before.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Families would pay a fee for a place at a grammar school but this was based on how wealthy the boy’s family were and so some families would pay more than others. There were also some very bright, lower class boys who attended grammar schools whose fees were paid for by wealthy people who left money in their </a:t>
            </a:r>
            <a:r>
              <a:rPr b="1" lang="en-GB" sz="1050">
                <a:solidFill>
                  <a:schemeClr val="dk1"/>
                </a:solidFill>
                <a:latin typeface="Calibri"/>
                <a:ea typeface="Calibri"/>
                <a:cs typeface="Calibri"/>
                <a:sym typeface="Calibri"/>
              </a:rPr>
              <a:t>wills</a:t>
            </a:r>
            <a:r>
              <a:rPr lang="en-GB" sz="1050">
                <a:solidFill>
                  <a:schemeClr val="dk1"/>
                </a:solidFill>
                <a:latin typeface="Calibri"/>
                <a:ea typeface="Calibri"/>
                <a:cs typeface="Calibri"/>
                <a:sym typeface="Calibri"/>
              </a:rPr>
              <a:t> to help those who could not pay for their education.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School days were very long, beginning sometimes at </a:t>
            </a:r>
            <a:r>
              <a:rPr b="1" lang="en-GB" sz="1050">
                <a:solidFill>
                  <a:schemeClr val="dk1"/>
                </a:solidFill>
                <a:latin typeface="Calibri"/>
                <a:ea typeface="Calibri"/>
                <a:cs typeface="Calibri"/>
                <a:sym typeface="Calibri"/>
              </a:rPr>
              <a:t>6am</a:t>
            </a:r>
            <a:r>
              <a:rPr lang="en-GB" sz="1050">
                <a:solidFill>
                  <a:schemeClr val="dk1"/>
                </a:solidFill>
                <a:latin typeface="Calibri"/>
                <a:ea typeface="Calibri"/>
                <a:cs typeface="Calibri"/>
                <a:sym typeface="Calibri"/>
              </a:rPr>
              <a:t> and lasting for </a:t>
            </a:r>
            <a:r>
              <a:rPr b="1" lang="en-GB" sz="1050">
                <a:solidFill>
                  <a:schemeClr val="dk1"/>
                </a:solidFill>
                <a:latin typeface="Calibri"/>
                <a:ea typeface="Calibri"/>
                <a:cs typeface="Calibri"/>
                <a:sym typeface="Calibri"/>
              </a:rPr>
              <a:t>10 hours</a:t>
            </a:r>
            <a:r>
              <a:rPr lang="en-GB" sz="1050">
                <a:solidFill>
                  <a:schemeClr val="dk1"/>
                </a:solidFill>
                <a:latin typeface="Calibri"/>
                <a:ea typeface="Calibri"/>
                <a:cs typeface="Calibri"/>
                <a:sym typeface="Calibri"/>
              </a:rPr>
              <a:t>.  The main subjects taught would be </a:t>
            </a:r>
            <a:r>
              <a:rPr b="1" lang="en-GB" sz="1050">
                <a:solidFill>
                  <a:schemeClr val="dk1"/>
                </a:solidFill>
                <a:latin typeface="Calibri"/>
                <a:ea typeface="Calibri"/>
                <a:cs typeface="Calibri"/>
                <a:sym typeface="Calibri"/>
              </a:rPr>
              <a:t>Latin</a:t>
            </a:r>
            <a:r>
              <a:rPr lang="en-GB" sz="1050">
                <a:solidFill>
                  <a:schemeClr val="dk1"/>
                </a:solidFill>
                <a:latin typeface="Calibri"/>
                <a:ea typeface="Calibri"/>
                <a:cs typeface="Calibri"/>
                <a:sym typeface="Calibri"/>
              </a:rPr>
              <a:t> as well as </a:t>
            </a:r>
            <a:r>
              <a:rPr b="1" lang="en-GB" sz="1050">
                <a:solidFill>
                  <a:schemeClr val="dk1"/>
                </a:solidFill>
                <a:latin typeface="Calibri"/>
                <a:ea typeface="Calibri"/>
                <a:cs typeface="Calibri"/>
                <a:sym typeface="Calibri"/>
              </a:rPr>
              <a:t>Ancient History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Philosophy</a:t>
            </a:r>
            <a:r>
              <a:rPr lang="en-GB" sz="1050">
                <a:solidFill>
                  <a:schemeClr val="dk1"/>
                </a:solidFill>
                <a:latin typeface="Calibri"/>
                <a:ea typeface="Calibri"/>
                <a:cs typeface="Calibri"/>
                <a:sym typeface="Calibri"/>
              </a:rPr>
              <a:t>.  There was also time for </a:t>
            </a:r>
            <a:r>
              <a:rPr b="1" lang="en-GB" sz="1050">
                <a:solidFill>
                  <a:schemeClr val="dk1"/>
                </a:solidFill>
                <a:latin typeface="Calibri"/>
                <a:ea typeface="Calibri"/>
                <a:cs typeface="Calibri"/>
                <a:sym typeface="Calibri"/>
              </a:rPr>
              <a:t>archery</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chess </a:t>
            </a:r>
            <a:r>
              <a:rPr lang="en-GB" sz="1050">
                <a:solidFill>
                  <a:schemeClr val="dk1"/>
                </a:solidFill>
                <a:latin typeface="Calibri"/>
                <a:ea typeface="Calibri"/>
                <a:cs typeface="Calibri"/>
                <a:sym typeface="Calibri"/>
              </a:rPr>
              <a:t>and </a:t>
            </a:r>
            <a:r>
              <a:rPr b="1" lang="en-GB" sz="1050">
                <a:solidFill>
                  <a:schemeClr val="dk1"/>
                </a:solidFill>
                <a:latin typeface="Calibri"/>
                <a:ea typeface="Calibri"/>
                <a:cs typeface="Calibri"/>
                <a:sym typeface="Calibri"/>
              </a:rPr>
              <a:t>wrestling</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Debating</a:t>
            </a:r>
            <a:r>
              <a:rPr lang="en-GB" sz="1050">
                <a:solidFill>
                  <a:schemeClr val="dk1"/>
                </a:solidFill>
                <a:latin typeface="Calibri"/>
                <a:ea typeface="Calibri"/>
                <a:cs typeface="Calibri"/>
                <a:sym typeface="Calibri"/>
              </a:rPr>
              <a:t> was an important skill taught to all boys as well as an emphasis put on </a:t>
            </a:r>
            <a:r>
              <a:rPr b="1" lang="en-GB" sz="1050">
                <a:solidFill>
                  <a:schemeClr val="dk1"/>
                </a:solidFill>
                <a:latin typeface="Calibri"/>
                <a:ea typeface="Calibri"/>
                <a:cs typeface="Calibri"/>
                <a:sym typeface="Calibri"/>
              </a:rPr>
              <a:t>public speaking to encourage a career in politics</a:t>
            </a:r>
            <a:r>
              <a:rPr lang="en-GB" sz="1050">
                <a:solidFill>
                  <a:schemeClr val="dk1"/>
                </a:solidFill>
                <a:latin typeface="Calibri"/>
                <a:ea typeface="Calibri"/>
                <a:cs typeface="Calibri"/>
                <a:sym typeface="Calibri"/>
              </a:rPr>
              <a:t>.  There was also school on a Saturday morning.</a:t>
            </a:r>
            <a:endParaRPr/>
          </a:p>
          <a:p>
            <a:pPr indent="-171450" lvl="0" marL="171450"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Discipline</a:t>
            </a:r>
            <a:r>
              <a:rPr lang="en-GB" sz="1050">
                <a:solidFill>
                  <a:schemeClr val="dk1"/>
                </a:solidFill>
                <a:latin typeface="Calibri"/>
                <a:ea typeface="Calibri"/>
                <a:cs typeface="Calibri"/>
                <a:sym typeface="Calibri"/>
              </a:rPr>
              <a:t> in a grammar school was strict.  Boys were made monitors and had to report misbehaviour.  Punishments might include </a:t>
            </a:r>
            <a:r>
              <a:rPr b="1" lang="en-GB" sz="1050">
                <a:solidFill>
                  <a:schemeClr val="dk1"/>
                </a:solidFill>
                <a:latin typeface="Calibri"/>
                <a:ea typeface="Calibri"/>
                <a:cs typeface="Calibri"/>
                <a:sym typeface="Calibri"/>
              </a:rPr>
              <a:t>corporal punishment </a:t>
            </a:r>
            <a:r>
              <a:rPr lang="en-GB" sz="1050">
                <a:solidFill>
                  <a:schemeClr val="dk1"/>
                </a:solidFill>
                <a:latin typeface="Calibri"/>
                <a:ea typeface="Calibri"/>
                <a:cs typeface="Calibri"/>
                <a:sym typeface="Calibri"/>
              </a:rPr>
              <a:t>such as caning.  Children could be placed on report, kept in at break times and could even be excluded.</a:t>
            </a:r>
            <a:endParaRPr/>
          </a:p>
        </p:txBody>
      </p:sp>
      <p:sp>
        <p:nvSpPr>
          <p:cNvPr id="568" name="Google Shape;568;g2cdea3c4307_1_19"/>
          <p:cNvSpPr/>
          <p:nvPr/>
        </p:nvSpPr>
        <p:spPr>
          <a:xfrm>
            <a:off x="4528188" y="436532"/>
            <a:ext cx="4917651" cy="261610"/>
          </a:xfrm>
          <a:custGeom>
            <a:rect b="b" l="l" r="r" t="t"/>
            <a:pathLst>
              <a:path extrusionOk="0" fill="none" h="261610" w="4917651">
                <a:moveTo>
                  <a:pt x="0" y="0"/>
                </a:moveTo>
                <a:cubicBezTo>
                  <a:pt x="217202" y="-32222"/>
                  <a:pt x="374109" y="33530"/>
                  <a:pt x="713059" y="0"/>
                </a:cubicBezTo>
                <a:cubicBezTo>
                  <a:pt x="1052009" y="-33530"/>
                  <a:pt x="1096218" y="-4977"/>
                  <a:pt x="1327766" y="0"/>
                </a:cubicBezTo>
                <a:cubicBezTo>
                  <a:pt x="1559314" y="4977"/>
                  <a:pt x="1689063" y="-2932"/>
                  <a:pt x="1942472" y="0"/>
                </a:cubicBezTo>
                <a:cubicBezTo>
                  <a:pt x="2195881" y="2932"/>
                  <a:pt x="2296763" y="-6019"/>
                  <a:pt x="2458826" y="0"/>
                </a:cubicBezTo>
                <a:cubicBezTo>
                  <a:pt x="2620889" y="6019"/>
                  <a:pt x="2885720" y="12348"/>
                  <a:pt x="3171885" y="0"/>
                </a:cubicBezTo>
                <a:cubicBezTo>
                  <a:pt x="3458050" y="-12348"/>
                  <a:pt x="3612503" y="15343"/>
                  <a:pt x="3835768" y="0"/>
                </a:cubicBezTo>
                <a:cubicBezTo>
                  <a:pt x="4059033" y="-15343"/>
                  <a:pt x="4106544" y="-16016"/>
                  <a:pt x="4352121" y="0"/>
                </a:cubicBezTo>
                <a:cubicBezTo>
                  <a:pt x="4597698" y="16016"/>
                  <a:pt x="4685247" y="-3530"/>
                  <a:pt x="4917651" y="0"/>
                </a:cubicBezTo>
                <a:cubicBezTo>
                  <a:pt x="4912224" y="95568"/>
                  <a:pt x="4905441" y="196799"/>
                  <a:pt x="4917651" y="261610"/>
                </a:cubicBezTo>
                <a:cubicBezTo>
                  <a:pt x="4796859" y="273477"/>
                  <a:pt x="4618075" y="273102"/>
                  <a:pt x="4401298" y="261610"/>
                </a:cubicBezTo>
                <a:cubicBezTo>
                  <a:pt x="4184521" y="250118"/>
                  <a:pt x="4003519" y="255963"/>
                  <a:pt x="3884944" y="261610"/>
                </a:cubicBezTo>
                <a:cubicBezTo>
                  <a:pt x="3766369" y="267257"/>
                  <a:pt x="3418045" y="246735"/>
                  <a:pt x="3171885" y="261610"/>
                </a:cubicBezTo>
                <a:cubicBezTo>
                  <a:pt x="2925725" y="276485"/>
                  <a:pt x="2713220" y="279908"/>
                  <a:pt x="2557179" y="261610"/>
                </a:cubicBezTo>
                <a:cubicBezTo>
                  <a:pt x="2401138" y="243312"/>
                  <a:pt x="1992007" y="232082"/>
                  <a:pt x="1844119" y="261610"/>
                </a:cubicBezTo>
                <a:cubicBezTo>
                  <a:pt x="1696231" y="291138"/>
                  <a:pt x="1461896" y="274914"/>
                  <a:pt x="1327766" y="261610"/>
                </a:cubicBezTo>
                <a:cubicBezTo>
                  <a:pt x="1193636" y="248306"/>
                  <a:pt x="956337" y="235385"/>
                  <a:pt x="762236" y="261610"/>
                </a:cubicBezTo>
                <a:cubicBezTo>
                  <a:pt x="568135" y="287836"/>
                  <a:pt x="254233" y="234304"/>
                  <a:pt x="0" y="261610"/>
                </a:cubicBezTo>
                <a:cubicBezTo>
                  <a:pt x="-4431" y="162341"/>
                  <a:pt x="10979" y="67047"/>
                  <a:pt x="0" y="0"/>
                </a:cubicBezTo>
                <a:close/>
              </a:path>
              <a:path extrusionOk="0" h="261610" w="4917651">
                <a:moveTo>
                  <a:pt x="0" y="0"/>
                </a:moveTo>
                <a:cubicBezTo>
                  <a:pt x="222631" y="5144"/>
                  <a:pt x="238278" y="-22125"/>
                  <a:pt x="467177" y="0"/>
                </a:cubicBezTo>
                <a:cubicBezTo>
                  <a:pt x="696076" y="22125"/>
                  <a:pt x="791712" y="-13336"/>
                  <a:pt x="1081883" y="0"/>
                </a:cubicBezTo>
                <a:cubicBezTo>
                  <a:pt x="1372054" y="13336"/>
                  <a:pt x="1382332" y="-3679"/>
                  <a:pt x="1598237" y="0"/>
                </a:cubicBezTo>
                <a:cubicBezTo>
                  <a:pt x="1814142" y="3679"/>
                  <a:pt x="1851740" y="-2113"/>
                  <a:pt x="2065413" y="0"/>
                </a:cubicBezTo>
                <a:cubicBezTo>
                  <a:pt x="2279086" y="2113"/>
                  <a:pt x="2420775" y="18008"/>
                  <a:pt x="2630943" y="0"/>
                </a:cubicBezTo>
                <a:cubicBezTo>
                  <a:pt x="2841111" y="-18008"/>
                  <a:pt x="3120101" y="-26609"/>
                  <a:pt x="3294826" y="0"/>
                </a:cubicBezTo>
                <a:cubicBezTo>
                  <a:pt x="3469551" y="26609"/>
                  <a:pt x="3714847" y="-31209"/>
                  <a:pt x="3958709" y="0"/>
                </a:cubicBezTo>
                <a:cubicBezTo>
                  <a:pt x="4202571" y="31209"/>
                  <a:pt x="4665810" y="-38499"/>
                  <a:pt x="4917651" y="0"/>
                </a:cubicBezTo>
                <a:cubicBezTo>
                  <a:pt x="4923726" y="92336"/>
                  <a:pt x="4929837" y="168056"/>
                  <a:pt x="4917651" y="261610"/>
                </a:cubicBezTo>
                <a:cubicBezTo>
                  <a:pt x="4721752" y="262377"/>
                  <a:pt x="4628634" y="243408"/>
                  <a:pt x="4352121" y="261610"/>
                </a:cubicBezTo>
                <a:cubicBezTo>
                  <a:pt x="4075608" y="279813"/>
                  <a:pt x="4066878" y="283559"/>
                  <a:pt x="3786591" y="261610"/>
                </a:cubicBezTo>
                <a:cubicBezTo>
                  <a:pt x="3506304" y="239662"/>
                  <a:pt x="3448962" y="262718"/>
                  <a:pt x="3122708" y="261610"/>
                </a:cubicBezTo>
                <a:cubicBezTo>
                  <a:pt x="2796454" y="260502"/>
                  <a:pt x="2573559" y="269326"/>
                  <a:pt x="2409649" y="261610"/>
                </a:cubicBezTo>
                <a:cubicBezTo>
                  <a:pt x="2245739" y="253894"/>
                  <a:pt x="2037715" y="239109"/>
                  <a:pt x="1942472" y="261610"/>
                </a:cubicBezTo>
                <a:cubicBezTo>
                  <a:pt x="1847229" y="284111"/>
                  <a:pt x="1453146" y="266147"/>
                  <a:pt x="1327766" y="261610"/>
                </a:cubicBezTo>
                <a:cubicBezTo>
                  <a:pt x="1202386" y="257073"/>
                  <a:pt x="974768" y="250744"/>
                  <a:pt x="860589" y="261610"/>
                </a:cubicBezTo>
                <a:cubicBezTo>
                  <a:pt x="746410" y="272476"/>
                  <a:pt x="261461" y="287307"/>
                  <a:pt x="0" y="261610"/>
                </a:cubicBezTo>
                <a:cubicBezTo>
                  <a:pt x="9340" y="135095"/>
                  <a:pt x="3229" y="104791"/>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Middle Class Boys – Grammar Schools</a:t>
            </a:r>
            <a:endParaRPr/>
          </a:p>
        </p:txBody>
      </p:sp>
      <p:sp>
        <p:nvSpPr>
          <p:cNvPr id="569" name="Google Shape;569;g2cdea3c4307_1_19"/>
          <p:cNvSpPr/>
          <p:nvPr/>
        </p:nvSpPr>
        <p:spPr>
          <a:xfrm>
            <a:off x="38994" y="3101828"/>
            <a:ext cx="4417389" cy="261610"/>
          </a:xfrm>
          <a:custGeom>
            <a:rect b="b" l="l" r="r" t="t"/>
            <a:pathLst>
              <a:path extrusionOk="0" fill="none" h="261610" w="4417389">
                <a:moveTo>
                  <a:pt x="0" y="0"/>
                </a:moveTo>
                <a:cubicBezTo>
                  <a:pt x="144455" y="14837"/>
                  <a:pt x="536599" y="17729"/>
                  <a:pt x="719403" y="0"/>
                </a:cubicBezTo>
                <a:cubicBezTo>
                  <a:pt x="902207" y="-17729"/>
                  <a:pt x="1198945" y="-4396"/>
                  <a:pt x="1350459" y="0"/>
                </a:cubicBezTo>
                <a:cubicBezTo>
                  <a:pt x="1501973" y="4396"/>
                  <a:pt x="1699254" y="19952"/>
                  <a:pt x="1893167" y="0"/>
                </a:cubicBezTo>
                <a:cubicBezTo>
                  <a:pt x="2087080" y="-19952"/>
                  <a:pt x="2302853" y="-16451"/>
                  <a:pt x="2524222" y="0"/>
                </a:cubicBezTo>
                <a:cubicBezTo>
                  <a:pt x="2745592" y="16451"/>
                  <a:pt x="2914037" y="627"/>
                  <a:pt x="3155278" y="0"/>
                </a:cubicBezTo>
                <a:cubicBezTo>
                  <a:pt x="3396519" y="-627"/>
                  <a:pt x="3534536" y="-12395"/>
                  <a:pt x="3697986" y="0"/>
                </a:cubicBezTo>
                <a:cubicBezTo>
                  <a:pt x="3861436" y="12395"/>
                  <a:pt x="4258205" y="-26964"/>
                  <a:pt x="4417389" y="0"/>
                </a:cubicBezTo>
                <a:cubicBezTo>
                  <a:pt x="4414842" y="121796"/>
                  <a:pt x="4417644" y="142684"/>
                  <a:pt x="4417389" y="261610"/>
                </a:cubicBezTo>
                <a:cubicBezTo>
                  <a:pt x="4251413" y="235059"/>
                  <a:pt x="4016415" y="278325"/>
                  <a:pt x="3874681" y="261610"/>
                </a:cubicBezTo>
                <a:cubicBezTo>
                  <a:pt x="3732947" y="244895"/>
                  <a:pt x="3553767" y="279517"/>
                  <a:pt x="3376147" y="261610"/>
                </a:cubicBezTo>
                <a:cubicBezTo>
                  <a:pt x="3198527" y="243703"/>
                  <a:pt x="2891618" y="276861"/>
                  <a:pt x="2745092" y="261610"/>
                </a:cubicBezTo>
                <a:cubicBezTo>
                  <a:pt x="2598567" y="246359"/>
                  <a:pt x="2305382" y="251380"/>
                  <a:pt x="2158210" y="261610"/>
                </a:cubicBezTo>
                <a:cubicBezTo>
                  <a:pt x="2011038" y="271840"/>
                  <a:pt x="1728759" y="243811"/>
                  <a:pt x="1615502" y="261610"/>
                </a:cubicBezTo>
                <a:cubicBezTo>
                  <a:pt x="1502245" y="279409"/>
                  <a:pt x="1172890" y="229579"/>
                  <a:pt x="896099" y="261610"/>
                </a:cubicBezTo>
                <a:cubicBezTo>
                  <a:pt x="619308" y="293641"/>
                  <a:pt x="343450" y="291797"/>
                  <a:pt x="0" y="261610"/>
                </a:cubicBezTo>
                <a:cubicBezTo>
                  <a:pt x="8552" y="173797"/>
                  <a:pt x="-10686" y="117906"/>
                  <a:pt x="0" y="0"/>
                </a:cubicBezTo>
                <a:close/>
              </a:path>
              <a:path extrusionOk="0" h="261610" w="4417389">
                <a:moveTo>
                  <a:pt x="0" y="0"/>
                </a:moveTo>
                <a:cubicBezTo>
                  <a:pt x="188152" y="-3624"/>
                  <a:pt x="394063" y="-7885"/>
                  <a:pt x="498534" y="0"/>
                </a:cubicBezTo>
                <a:cubicBezTo>
                  <a:pt x="603005" y="7885"/>
                  <a:pt x="917477" y="27820"/>
                  <a:pt x="1129589" y="0"/>
                </a:cubicBezTo>
                <a:cubicBezTo>
                  <a:pt x="1341701" y="-27820"/>
                  <a:pt x="1519740" y="-20231"/>
                  <a:pt x="1672297" y="0"/>
                </a:cubicBezTo>
                <a:cubicBezTo>
                  <a:pt x="1824854" y="20231"/>
                  <a:pt x="2044109" y="-2758"/>
                  <a:pt x="2170831" y="0"/>
                </a:cubicBezTo>
                <a:cubicBezTo>
                  <a:pt x="2297553" y="2758"/>
                  <a:pt x="2469127" y="-17048"/>
                  <a:pt x="2757713" y="0"/>
                </a:cubicBezTo>
                <a:cubicBezTo>
                  <a:pt x="3046299" y="17048"/>
                  <a:pt x="3232285" y="-4664"/>
                  <a:pt x="3432942" y="0"/>
                </a:cubicBezTo>
                <a:cubicBezTo>
                  <a:pt x="3633599" y="4664"/>
                  <a:pt x="4185680" y="-15439"/>
                  <a:pt x="4417389" y="0"/>
                </a:cubicBezTo>
                <a:cubicBezTo>
                  <a:pt x="4415023" y="97118"/>
                  <a:pt x="4415938" y="184761"/>
                  <a:pt x="4417389" y="261610"/>
                </a:cubicBezTo>
                <a:cubicBezTo>
                  <a:pt x="4226902" y="251268"/>
                  <a:pt x="4164184" y="273607"/>
                  <a:pt x="3918855" y="261610"/>
                </a:cubicBezTo>
                <a:cubicBezTo>
                  <a:pt x="3673526" y="249613"/>
                  <a:pt x="3556585" y="277237"/>
                  <a:pt x="3420321" y="261610"/>
                </a:cubicBezTo>
                <a:cubicBezTo>
                  <a:pt x="3284057" y="245983"/>
                  <a:pt x="3119928" y="289028"/>
                  <a:pt x="2833440" y="261610"/>
                </a:cubicBezTo>
                <a:cubicBezTo>
                  <a:pt x="2546952" y="234192"/>
                  <a:pt x="2482774" y="235526"/>
                  <a:pt x="2158210" y="261610"/>
                </a:cubicBezTo>
                <a:cubicBezTo>
                  <a:pt x="1833646" y="287695"/>
                  <a:pt x="1676779" y="230337"/>
                  <a:pt x="1438807" y="261610"/>
                </a:cubicBezTo>
                <a:cubicBezTo>
                  <a:pt x="1200835" y="292883"/>
                  <a:pt x="1125038" y="274888"/>
                  <a:pt x="940273" y="261610"/>
                </a:cubicBezTo>
                <a:cubicBezTo>
                  <a:pt x="755508" y="248332"/>
                  <a:pt x="413165" y="281425"/>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Young Middle Class Boys - Petty Schools</a:t>
            </a:r>
            <a:endParaRPr/>
          </a:p>
        </p:txBody>
      </p:sp>
      <p:sp>
        <p:nvSpPr>
          <p:cNvPr id="570" name="Google Shape;570;g2cdea3c4307_1_19"/>
          <p:cNvSpPr/>
          <p:nvPr/>
        </p:nvSpPr>
        <p:spPr>
          <a:xfrm>
            <a:off x="38992" y="450650"/>
            <a:ext cx="4417390" cy="261610"/>
          </a:xfrm>
          <a:custGeom>
            <a:rect b="b" l="l" r="r" t="t"/>
            <a:pathLst>
              <a:path extrusionOk="0" fill="none" h="261610" w="4417390">
                <a:moveTo>
                  <a:pt x="0" y="0"/>
                </a:moveTo>
                <a:cubicBezTo>
                  <a:pt x="354508" y="14560"/>
                  <a:pt x="535481" y="14964"/>
                  <a:pt x="719404" y="0"/>
                </a:cubicBezTo>
                <a:cubicBezTo>
                  <a:pt x="903327" y="-14964"/>
                  <a:pt x="1204397" y="-890"/>
                  <a:pt x="1350459" y="0"/>
                </a:cubicBezTo>
                <a:cubicBezTo>
                  <a:pt x="1496521" y="890"/>
                  <a:pt x="1699254" y="19952"/>
                  <a:pt x="1893167" y="0"/>
                </a:cubicBezTo>
                <a:cubicBezTo>
                  <a:pt x="2087080" y="-19952"/>
                  <a:pt x="2301828" y="-21107"/>
                  <a:pt x="2524223" y="0"/>
                </a:cubicBezTo>
                <a:cubicBezTo>
                  <a:pt x="2746618" y="21107"/>
                  <a:pt x="2914038" y="627"/>
                  <a:pt x="3155279" y="0"/>
                </a:cubicBezTo>
                <a:cubicBezTo>
                  <a:pt x="3396520" y="-627"/>
                  <a:pt x="3541131" y="-10065"/>
                  <a:pt x="3697986" y="0"/>
                </a:cubicBezTo>
                <a:cubicBezTo>
                  <a:pt x="3854841" y="10065"/>
                  <a:pt x="4257349" y="-27689"/>
                  <a:pt x="4417390" y="0"/>
                </a:cubicBezTo>
                <a:cubicBezTo>
                  <a:pt x="4414843" y="121796"/>
                  <a:pt x="4417645" y="142684"/>
                  <a:pt x="4417390" y="261610"/>
                </a:cubicBezTo>
                <a:cubicBezTo>
                  <a:pt x="4251414" y="235059"/>
                  <a:pt x="4016416" y="278325"/>
                  <a:pt x="3874682" y="261610"/>
                </a:cubicBezTo>
                <a:cubicBezTo>
                  <a:pt x="3732948" y="244895"/>
                  <a:pt x="3553768" y="279517"/>
                  <a:pt x="3376148" y="261610"/>
                </a:cubicBezTo>
                <a:cubicBezTo>
                  <a:pt x="3198528" y="243703"/>
                  <a:pt x="2896215" y="282793"/>
                  <a:pt x="2745092" y="261610"/>
                </a:cubicBezTo>
                <a:cubicBezTo>
                  <a:pt x="2593969" y="240427"/>
                  <a:pt x="2300673" y="250113"/>
                  <a:pt x="2158211" y="261610"/>
                </a:cubicBezTo>
                <a:cubicBezTo>
                  <a:pt x="2015749" y="273107"/>
                  <a:pt x="1728760" y="243811"/>
                  <a:pt x="1615503" y="261610"/>
                </a:cubicBezTo>
                <a:cubicBezTo>
                  <a:pt x="1502246" y="279409"/>
                  <a:pt x="1174716" y="232352"/>
                  <a:pt x="896099" y="261610"/>
                </a:cubicBezTo>
                <a:cubicBezTo>
                  <a:pt x="617482" y="290868"/>
                  <a:pt x="343450" y="291797"/>
                  <a:pt x="0" y="261610"/>
                </a:cubicBezTo>
                <a:cubicBezTo>
                  <a:pt x="8552" y="173797"/>
                  <a:pt x="-10686" y="117906"/>
                  <a:pt x="0" y="0"/>
                </a:cubicBezTo>
                <a:close/>
              </a:path>
              <a:path extrusionOk="0" h="261610" w="4417390">
                <a:moveTo>
                  <a:pt x="0" y="0"/>
                </a:moveTo>
                <a:cubicBezTo>
                  <a:pt x="188152" y="-3624"/>
                  <a:pt x="394063" y="-7885"/>
                  <a:pt x="498534" y="0"/>
                </a:cubicBezTo>
                <a:cubicBezTo>
                  <a:pt x="603005" y="7885"/>
                  <a:pt x="914403" y="25101"/>
                  <a:pt x="1129590" y="0"/>
                </a:cubicBezTo>
                <a:cubicBezTo>
                  <a:pt x="1344777" y="-25101"/>
                  <a:pt x="1519741" y="-20231"/>
                  <a:pt x="1672298" y="0"/>
                </a:cubicBezTo>
                <a:cubicBezTo>
                  <a:pt x="1824855" y="20231"/>
                  <a:pt x="2044110" y="-2758"/>
                  <a:pt x="2170832" y="0"/>
                </a:cubicBezTo>
                <a:cubicBezTo>
                  <a:pt x="2297554" y="2758"/>
                  <a:pt x="2472341" y="-11559"/>
                  <a:pt x="2757713" y="0"/>
                </a:cubicBezTo>
                <a:cubicBezTo>
                  <a:pt x="3043085" y="11559"/>
                  <a:pt x="3227421" y="-6225"/>
                  <a:pt x="3432943" y="0"/>
                </a:cubicBezTo>
                <a:cubicBezTo>
                  <a:pt x="3638465" y="6225"/>
                  <a:pt x="4185681" y="-15439"/>
                  <a:pt x="4417390" y="0"/>
                </a:cubicBezTo>
                <a:cubicBezTo>
                  <a:pt x="4415024" y="97118"/>
                  <a:pt x="4415939" y="184761"/>
                  <a:pt x="4417390" y="261610"/>
                </a:cubicBezTo>
                <a:cubicBezTo>
                  <a:pt x="4226903" y="251268"/>
                  <a:pt x="4164185" y="273607"/>
                  <a:pt x="3918856" y="261610"/>
                </a:cubicBezTo>
                <a:cubicBezTo>
                  <a:pt x="3673527" y="249613"/>
                  <a:pt x="3556586" y="277237"/>
                  <a:pt x="3420322" y="261610"/>
                </a:cubicBezTo>
                <a:cubicBezTo>
                  <a:pt x="3284058" y="245983"/>
                  <a:pt x="3120119" y="237227"/>
                  <a:pt x="2833440" y="261610"/>
                </a:cubicBezTo>
                <a:cubicBezTo>
                  <a:pt x="2546761" y="285993"/>
                  <a:pt x="2480107" y="233966"/>
                  <a:pt x="2158211" y="261610"/>
                </a:cubicBezTo>
                <a:cubicBezTo>
                  <a:pt x="1836315" y="289254"/>
                  <a:pt x="1679893" y="232950"/>
                  <a:pt x="1438807" y="261610"/>
                </a:cubicBezTo>
                <a:cubicBezTo>
                  <a:pt x="1197721" y="290270"/>
                  <a:pt x="1125038" y="274888"/>
                  <a:pt x="940273" y="261610"/>
                </a:cubicBezTo>
                <a:cubicBezTo>
                  <a:pt x="755508" y="248332"/>
                  <a:pt x="413165" y="281425"/>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Young Middle Class Girls - Dame Schools</a:t>
            </a:r>
            <a:endParaRPr/>
          </a:p>
        </p:txBody>
      </p:sp>
      <p:sp>
        <p:nvSpPr>
          <p:cNvPr id="571" name="Google Shape;571;g2cdea3c4307_1_19"/>
          <p:cNvSpPr txBox="1"/>
          <p:nvPr/>
        </p:nvSpPr>
        <p:spPr>
          <a:xfrm>
            <a:off x="1910759" y="729669"/>
            <a:ext cx="2545500" cy="235500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Dame Schools were the </a:t>
            </a:r>
            <a:r>
              <a:rPr b="1" lang="en-GB" sz="1050">
                <a:solidFill>
                  <a:schemeClr val="dk1"/>
                </a:solidFill>
                <a:latin typeface="Calibri"/>
                <a:ea typeface="Calibri"/>
                <a:cs typeface="Calibri"/>
                <a:sym typeface="Calibri"/>
              </a:rPr>
              <a:t>only schools </a:t>
            </a:r>
            <a:r>
              <a:rPr lang="en-GB" sz="1050">
                <a:solidFill>
                  <a:schemeClr val="dk1"/>
                </a:solidFill>
                <a:latin typeface="Calibri"/>
                <a:ea typeface="Calibri"/>
                <a:cs typeface="Calibri"/>
                <a:sym typeface="Calibri"/>
              </a:rPr>
              <a:t>specifically set up for </a:t>
            </a:r>
            <a:r>
              <a:rPr b="1" lang="en-GB" sz="1050">
                <a:solidFill>
                  <a:schemeClr val="dk1"/>
                </a:solidFill>
                <a:latin typeface="Calibri"/>
                <a:ea typeface="Calibri"/>
                <a:cs typeface="Calibri"/>
                <a:sym typeface="Calibri"/>
              </a:rPr>
              <a:t>girls</a:t>
            </a:r>
            <a:r>
              <a:rPr lang="en-GB" sz="1050">
                <a:solidFill>
                  <a:schemeClr val="dk1"/>
                </a:solidFill>
                <a:latin typeface="Calibri"/>
                <a:ea typeface="Calibri"/>
                <a:cs typeface="Calibri"/>
                <a:sym typeface="Calibri"/>
              </a:rPr>
              <a:t>.  They would provide a basic education  such as </a:t>
            </a:r>
            <a:r>
              <a:rPr b="1" lang="en-GB" sz="1050">
                <a:solidFill>
                  <a:schemeClr val="dk1"/>
                </a:solidFill>
                <a:latin typeface="Calibri"/>
                <a:ea typeface="Calibri"/>
                <a:cs typeface="Calibri"/>
                <a:sym typeface="Calibri"/>
              </a:rPr>
              <a:t>reading</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writing </a:t>
            </a:r>
            <a:r>
              <a:rPr lang="en-GB" sz="1050">
                <a:solidFill>
                  <a:schemeClr val="dk1"/>
                </a:solidFill>
                <a:latin typeface="Calibri"/>
                <a:ea typeface="Calibri"/>
                <a:cs typeface="Calibri"/>
                <a:sym typeface="Calibri"/>
              </a:rPr>
              <a:t>in English and they would be run by a local, </a:t>
            </a:r>
            <a:r>
              <a:rPr b="1" lang="en-GB" sz="1050">
                <a:solidFill>
                  <a:schemeClr val="dk1"/>
                </a:solidFill>
                <a:latin typeface="Calibri"/>
                <a:ea typeface="Calibri"/>
                <a:cs typeface="Calibri"/>
                <a:sym typeface="Calibri"/>
              </a:rPr>
              <a:t>educated woman </a:t>
            </a:r>
            <a:r>
              <a:rPr lang="en-GB" sz="1050">
                <a:solidFill>
                  <a:schemeClr val="dk1"/>
                </a:solidFill>
                <a:latin typeface="Calibri"/>
                <a:ea typeface="Calibri"/>
                <a:cs typeface="Calibri"/>
                <a:sym typeface="Calibri"/>
              </a:rPr>
              <a:t>in their own home.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Women were simply expected to go from being under the control of their fathers to being under the control of their husband.  For most girls, education was about learning important skills to be a wife and a mother.  For example, learning how to </a:t>
            </a:r>
            <a:r>
              <a:rPr b="1" lang="en-GB" sz="1050">
                <a:solidFill>
                  <a:schemeClr val="dk1"/>
                </a:solidFill>
                <a:latin typeface="Calibri"/>
                <a:ea typeface="Calibri"/>
                <a:cs typeface="Calibri"/>
                <a:sym typeface="Calibri"/>
              </a:rPr>
              <a:t>sew</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bake</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treat injuries</a:t>
            </a:r>
            <a:r>
              <a:rPr lang="en-GB" sz="1050">
                <a:solidFill>
                  <a:schemeClr val="dk1"/>
                </a:solidFill>
                <a:latin typeface="Calibri"/>
                <a:ea typeface="Calibri"/>
                <a:cs typeface="Calibri"/>
                <a:sym typeface="Calibri"/>
              </a:rPr>
              <a:t>.</a:t>
            </a:r>
            <a:endParaRPr/>
          </a:p>
        </p:txBody>
      </p:sp>
      <p:sp>
        <p:nvSpPr>
          <p:cNvPr id="572" name="Google Shape;572;g2cdea3c4307_1_19"/>
          <p:cNvSpPr/>
          <p:nvPr/>
        </p:nvSpPr>
        <p:spPr>
          <a:xfrm>
            <a:off x="38994" y="4827298"/>
            <a:ext cx="4417388" cy="261610"/>
          </a:xfrm>
          <a:custGeom>
            <a:rect b="b" l="l" r="r" t="t"/>
            <a:pathLst>
              <a:path extrusionOk="0" fill="none" h="261610" w="4417388">
                <a:moveTo>
                  <a:pt x="0" y="0"/>
                </a:moveTo>
                <a:cubicBezTo>
                  <a:pt x="144455" y="14837"/>
                  <a:pt x="536599" y="17729"/>
                  <a:pt x="719403" y="0"/>
                </a:cubicBezTo>
                <a:cubicBezTo>
                  <a:pt x="902207" y="-17729"/>
                  <a:pt x="1198945" y="-4396"/>
                  <a:pt x="1350459" y="0"/>
                </a:cubicBezTo>
                <a:cubicBezTo>
                  <a:pt x="1501973" y="4396"/>
                  <a:pt x="1705868" y="25647"/>
                  <a:pt x="1893166" y="0"/>
                </a:cubicBezTo>
                <a:cubicBezTo>
                  <a:pt x="2080464" y="-25647"/>
                  <a:pt x="2301827" y="-21107"/>
                  <a:pt x="2524222" y="0"/>
                </a:cubicBezTo>
                <a:cubicBezTo>
                  <a:pt x="2746617" y="21107"/>
                  <a:pt x="2914227" y="1450"/>
                  <a:pt x="3155277" y="0"/>
                </a:cubicBezTo>
                <a:cubicBezTo>
                  <a:pt x="3396327" y="-1450"/>
                  <a:pt x="3534535" y="-12395"/>
                  <a:pt x="3697985" y="0"/>
                </a:cubicBezTo>
                <a:cubicBezTo>
                  <a:pt x="3861435" y="12395"/>
                  <a:pt x="4258204" y="-26964"/>
                  <a:pt x="4417388" y="0"/>
                </a:cubicBezTo>
                <a:cubicBezTo>
                  <a:pt x="4414841" y="121796"/>
                  <a:pt x="4417643" y="142684"/>
                  <a:pt x="4417388" y="261610"/>
                </a:cubicBezTo>
                <a:cubicBezTo>
                  <a:pt x="4251412" y="235059"/>
                  <a:pt x="4016414" y="278325"/>
                  <a:pt x="3874680" y="261610"/>
                </a:cubicBezTo>
                <a:cubicBezTo>
                  <a:pt x="3732946" y="244895"/>
                  <a:pt x="3546265" y="274585"/>
                  <a:pt x="3376147" y="261610"/>
                </a:cubicBezTo>
                <a:cubicBezTo>
                  <a:pt x="3206029" y="248635"/>
                  <a:pt x="2896214" y="282793"/>
                  <a:pt x="2745091" y="261610"/>
                </a:cubicBezTo>
                <a:cubicBezTo>
                  <a:pt x="2593968" y="240427"/>
                  <a:pt x="2300672" y="250113"/>
                  <a:pt x="2158210" y="261610"/>
                </a:cubicBezTo>
                <a:cubicBezTo>
                  <a:pt x="2015748" y="273107"/>
                  <a:pt x="1728759" y="243811"/>
                  <a:pt x="1615502" y="261610"/>
                </a:cubicBezTo>
                <a:cubicBezTo>
                  <a:pt x="1502245" y="279409"/>
                  <a:pt x="1172890" y="229579"/>
                  <a:pt x="896099" y="261610"/>
                </a:cubicBezTo>
                <a:cubicBezTo>
                  <a:pt x="619308" y="293641"/>
                  <a:pt x="343450" y="291797"/>
                  <a:pt x="0" y="261610"/>
                </a:cubicBezTo>
                <a:cubicBezTo>
                  <a:pt x="8552" y="173797"/>
                  <a:pt x="-10686" y="117906"/>
                  <a:pt x="0" y="0"/>
                </a:cubicBezTo>
                <a:close/>
              </a:path>
              <a:path extrusionOk="0" h="261610" w="4417388">
                <a:moveTo>
                  <a:pt x="0" y="0"/>
                </a:moveTo>
                <a:cubicBezTo>
                  <a:pt x="188152" y="-3624"/>
                  <a:pt x="394063" y="-7885"/>
                  <a:pt x="498534" y="0"/>
                </a:cubicBezTo>
                <a:cubicBezTo>
                  <a:pt x="603005" y="7885"/>
                  <a:pt x="917477" y="27820"/>
                  <a:pt x="1129589" y="0"/>
                </a:cubicBezTo>
                <a:cubicBezTo>
                  <a:pt x="1341701" y="-27820"/>
                  <a:pt x="1519740" y="-20231"/>
                  <a:pt x="1672297" y="0"/>
                </a:cubicBezTo>
                <a:cubicBezTo>
                  <a:pt x="1824854" y="20231"/>
                  <a:pt x="2044109" y="-2758"/>
                  <a:pt x="2170831" y="0"/>
                </a:cubicBezTo>
                <a:cubicBezTo>
                  <a:pt x="2297553" y="2758"/>
                  <a:pt x="2472340" y="-11559"/>
                  <a:pt x="2757712" y="0"/>
                </a:cubicBezTo>
                <a:cubicBezTo>
                  <a:pt x="3043084" y="11559"/>
                  <a:pt x="3227420" y="-6225"/>
                  <a:pt x="3432942" y="0"/>
                </a:cubicBezTo>
                <a:cubicBezTo>
                  <a:pt x="3638464" y="6225"/>
                  <a:pt x="4187305" y="-14004"/>
                  <a:pt x="4417388" y="0"/>
                </a:cubicBezTo>
                <a:cubicBezTo>
                  <a:pt x="4415022" y="97118"/>
                  <a:pt x="4415937" y="184761"/>
                  <a:pt x="4417388" y="261610"/>
                </a:cubicBezTo>
                <a:cubicBezTo>
                  <a:pt x="4226901" y="251268"/>
                  <a:pt x="4164183" y="273607"/>
                  <a:pt x="3918854" y="261610"/>
                </a:cubicBezTo>
                <a:cubicBezTo>
                  <a:pt x="3673525" y="249613"/>
                  <a:pt x="3556584" y="277237"/>
                  <a:pt x="3420320" y="261610"/>
                </a:cubicBezTo>
                <a:cubicBezTo>
                  <a:pt x="3284056" y="245983"/>
                  <a:pt x="3119927" y="289028"/>
                  <a:pt x="2833439" y="261610"/>
                </a:cubicBezTo>
                <a:cubicBezTo>
                  <a:pt x="2546951" y="234192"/>
                  <a:pt x="2480106" y="233966"/>
                  <a:pt x="2158210" y="261610"/>
                </a:cubicBezTo>
                <a:cubicBezTo>
                  <a:pt x="1836314" y="289254"/>
                  <a:pt x="1679892" y="232950"/>
                  <a:pt x="1438806" y="261610"/>
                </a:cubicBezTo>
                <a:cubicBezTo>
                  <a:pt x="1197720" y="290270"/>
                  <a:pt x="1118022" y="269243"/>
                  <a:pt x="940273" y="261610"/>
                </a:cubicBezTo>
                <a:cubicBezTo>
                  <a:pt x="762524" y="253977"/>
                  <a:pt x="413165" y="281425"/>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Labourers and Poorer Children</a:t>
            </a:r>
            <a:endParaRPr/>
          </a:p>
        </p:txBody>
      </p:sp>
      <p:pic>
        <p:nvPicPr>
          <p:cNvPr descr="Hold your noses - it&amp;#39;s the Elizabethans! - HistoryExtra" id="573" name="Google Shape;573;g2cdea3c4307_1_19"/>
          <p:cNvPicPr preferRelativeResize="0"/>
          <p:nvPr/>
        </p:nvPicPr>
        <p:blipFill rotWithShape="1">
          <a:blip r:embed="rId3">
            <a:alphaModFix/>
          </a:blip>
          <a:srcRect b="22722" l="69639" r="0" t="22205"/>
          <a:stretch/>
        </p:blipFill>
        <p:spPr>
          <a:xfrm>
            <a:off x="3000651" y="5139554"/>
            <a:ext cx="1455731" cy="1676506"/>
          </a:xfrm>
          <a:prstGeom prst="rect">
            <a:avLst/>
          </a:prstGeom>
          <a:noFill/>
          <a:ln cap="flat" cmpd="sng" w="19050">
            <a:solidFill>
              <a:schemeClr val="dk1"/>
            </a:solidFill>
            <a:prstDash val="solid"/>
            <a:round/>
            <a:headEnd len="sm" w="sm" type="none"/>
            <a:tailEnd len="sm" w="sm" type="none"/>
          </a:ln>
        </p:spPr>
      </p:pic>
      <p:sp>
        <p:nvSpPr>
          <p:cNvPr id="574" name="Google Shape;574;g2cdea3c4307_1_19"/>
          <p:cNvSpPr/>
          <p:nvPr/>
        </p:nvSpPr>
        <p:spPr>
          <a:xfrm>
            <a:off x="4528188" y="3968105"/>
            <a:ext cx="2890636" cy="261610"/>
          </a:xfrm>
          <a:custGeom>
            <a:rect b="b" l="l" r="r" t="t"/>
            <a:pathLst>
              <a:path extrusionOk="0" fill="none" h="261610" w="2890636">
                <a:moveTo>
                  <a:pt x="0" y="0"/>
                </a:moveTo>
                <a:cubicBezTo>
                  <a:pt x="201394" y="-4590"/>
                  <a:pt x="326185" y="25189"/>
                  <a:pt x="578127" y="0"/>
                </a:cubicBezTo>
                <a:cubicBezTo>
                  <a:pt x="830069" y="-25189"/>
                  <a:pt x="921477" y="9731"/>
                  <a:pt x="1156254" y="0"/>
                </a:cubicBezTo>
                <a:cubicBezTo>
                  <a:pt x="1391031" y="-9731"/>
                  <a:pt x="1596797" y="6917"/>
                  <a:pt x="1792194" y="0"/>
                </a:cubicBezTo>
                <a:cubicBezTo>
                  <a:pt x="1987591" y="-6917"/>
                  <a:pt x="2179679" y="19331"/>
                  <a:pt x="2370322" y="0"/>
                </a:cubicBezTo>
                <a:cubicBezTo>
                  <a:pt x="2560965" y="-19331"/>
                  <a:pt x="2720664" y="16556"/>
                  <a:pt x="2890636" y="0"/>
                </a:cubicBezTo>
                <a:cubicBezTo>
                  <a:pt x="2886910" y="107123"/>
                  <a:pt x="2902692" y="169558"/>
                  <a:pt x="2890636" y="261610"/>
                </a:cubicBezTo>
                <a:cubicBezTo>
                  <a:pt x="2685098" y="254802"/>
                  <a:pt x="2563887" y="273683"/>
                  <a:pt x="2341415" y="261610"/>
                </a:cubicBezTo>
                <a:cubicBezTo>
                  <a:pt x="2118943" y="249537"/>
                  <a:pt x="2013976" y="257465"/>
                  <a:pt x="1850007" y="261610"/>
                </a:cubicBezTo>
                <a:cubicBezTo>
                  <a:pt x="1686038" y="265755"/>
                  <a:pt x="1516143" y="238821"/>
                  <a:pt x="1271880" y="261610"/>
                </a:cubicBezTo>
                <a:cubicBezTo>
                  <a:pt x="1027617" y="284399"/>
                  <a:pt x="879426" y="269837"/>
                  <a:pt x="722659" y="261610"/>
                </a:cubicBezTo>
                <a:cubicBezTo>
                  <a:pt x="565892" y="253383"/>
                  <a:pt x="254692" y="295976"/>
                  <a:pt x="0" y="261610"/>
                </a:cubicBezTo>
                <a:cubicBezTo>
                  <a:pt x="5423" y="175049"/>
                  <a:pt x="-10320" y="123864"/>
                  <a:pt x="0" y="0"/>
                </a:cubicBezTo>
                <a:close/>
              </a:path>
              <a:path extrusionOk="0" h="261610" w="2890636">
                <a:moveTo>
                  <a:pt x="0" y="0"/>
                </a:moveTo>
                <a:cubicBezTo>
                  <a:pt x="117652" y="21998"/>
                  <a:pt x="306733" y="11917"/>
                  <a:pt x="491408" y="0"/>
                </a:cubicBezTo>
                <a:cubicBezTo>
                  <a:pt x="676083" y="-11917"/>
                  <a:pt x="903976" y="19832"/>
                  <a:pt x="1069535" y="0"/>
                </a:cubicBezTo>
                <a:cubicBezTo>
                  <a:pt x="1235094" y="-19832"/>
                  <a:pt x="1348068" y="631"/>
                  <a:pt x="1589850" y="0"/>
                </a:cubicBezTo>
                <a:cubicBezTo>
                  <a:pt x="1831633" y="-631"/>
                  <a:pt x="1919963" y="-7715"/>
                  <a:pt x="2081258" y="0"/>
                </a:cubicBezTo>
                <a:cubicBezTo>
                  <a:pt x="2242553" y="7715"/>
                  <a:pt x="2632814" y="12375"/>
                  <a:pt x="2890636" y="0"/>
                </a:cubicBezTo>
                <a:cubicBezTo>
                  <a:pt x="2896764" y="98995"/>
                  <a:pt x="2890645" y="140221"/>
                  <a:pt x="2890636" y="261610"/>
                </a:cubicBezTo>
                <a:cubicBezTo>
                  <a:pt x="2672441" y="264359"/>
                  <a:pt x="2578267" y="269147"/>
                  <a:pt x="2341415" y="261610"/>
                </a:cubicBezTo>
                <a:cubicBezTo>
                  <a:pt x="2104563" y="254073"/>
                  <a:pt x="1864383" y="254397"/>
                  <a:pt x="1734382" y="261610"/>
                </a:cubicBezTo>
                <a:cubicBezTo>
                  <a:pt x="1604381" y="268823"/>
                  <a:pt x="1303173" y="237275"/>
                  <a:pt x="1127348" y="261610"/>
                </a:cubicBezTo>
                <a:cubicBezTo>
                  <a:pt x="951523" y="285945"/>
                  <a:pt x="739832" y="283970"/>
                  <a:pt x="635940" y="261610"/>
                </a:cubicBezTo>
                <a:cubicBezTo>
                  <a:pt x="532048" y="239250"/>
                  <a:pt x="308390" y="280986"/>
                  <a:pt x="0" y="261610"/>
                </a:cubicBezTo>
                <a:cubicBezTo>
                  <a:pt x="-12703" y="197199"/>
                  <a:pt x="3508" y="126794"/>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What Impact did Schools have?</a:t>
            </a:r>
            <a:endParaRPr/>
          </a:p>
        </p:txBody>
      </p:sp>
      <p:sp>
        <p:nvSpPr>
          <p:cNvPr id="575" name="Google Shape;575;g2cdea3c4307_1_19"/>
          <p:cNvSpPr/>
          <p:nvPr/>
        </p:nvSpPr>
        <p:spPr>
          <a:xfrm>
            <a:off x="9516861" y="433835"/>
            <a:ext cx="2618528" cy="261610"/>
          </a:xfrm>
          <a:custGeom>
            <a:rect b="b" l="l" r="r" t="t"/>
            <a:pathLst>
              <a:path extrusionOk="0" fill="none" h="261610" w="2618528">
                <a:moveTo>
                  <a:pt x="0" y="0"/>
                </a:moveTo>
                <a:cubicBezTo>
                  <a:pt x="192576" y="-28713"/>
                  <a:pt x="337568" y="24583"/>
                  <a:pt x="602261" y="0"/>
                </a:cubicBezTo>
                <a:cubicBezTo>
                  <a:pt x="866954" y="-24583"/>
                  <a:pt x="1118758" y="2374"/>
                  <a:pt x="1283079" y="0"/>
                </a:cubicBezTo>
                <a:cubicBezTo>
                  <a:pt x="1447400" y="-2374"/>
                  <a:pt x="1616007" y="-14162"/>
                  <a:pt x="1937711" y="0"/>
                </a:cubicBezTo>
                <a:cubicBezTo>
                  <a:pt x="2259415" y="14162"/>
                  <a:pt x="2387076" y="-12198"/>
                  <a:pt x="2618528" y="0"/>
                </a:cubicBezTo>
                <a:cubicBezTo>
                  <a:pt x="2621711" y="88936"/>
                  <a:pt x="2628359" y="162444"/>
                  <a:pt x="2618528" y="261610"/>
                </a:cubicBezTo>
                <a:cubicBezTo>
                  <a:pt x="2497047" y="271930"/>
                  <a:pt x="2212817" y="244263"/>
                  <a:pt x="2016267" y="261610"/>
                </a:cubicBezTo>
                <a:cubicBezTo>
                  <a:pt x="1819717" y="278957"/>
                  <a:pt x="1461980" y="271369"/>
                  <a:pt x="1309264" y="261610"/>
                </a:cubicBezTo>
                <a:cubicBezTo>
                  <a:pt x="1156548" y="251851"/>
                  <a:pt x="797423" y="290262"/>
                  <a:pt x="628447" y="261610"/>
                </a:cubicBezTo>
                <a:cubicBezTo>
                  <a:pt x="459471" y="232958"/>
                  <a:pt x="238822" y="274121"/>
                  <a:pt x="0" y="261610"/>
                </a:cubicBezTo>
                <a:cubicBezTo>
                  <a:pt x="-9193" y="162027"/>
                  <a:pt x="-10694" y="86110"/>
                  <a:pt x="0" y="0"/>
                </a:cubicBezTo>
                <a:close/>
              </a:path>
              <a:path extrusionOk="0" h="261610" w="2618528">
                <a:moveTo>
                  <a:pt x="0" y="0"/>
                </a:moveTo>
                <a:cubicBezTo>
                  <a:pt x="220654" y="-13433"/>
                  <a:pt x="300327" y="1965"/>
                  <a:pt x="576076" y="0"/>
                </a:cubicBezTo>
                <a:cubicBezTo>
                  <a:pt x="851825" y="-1965"/>
                  <a:pt x="996883" y="-4895"/>
                  <a:pt x="1230708" y="0"/>
                </a:cubicBezTo>
                <a:cubicBezTo>
                  <a:pt x="1464533" y="4895"/>
                  <a:pt x="1563544" y="-27691"/>
                  <a:pt x="1832970" y="0"/>
                </a:cubicBezTo>
                <a:cubicBezTo>
                  <a:pt x="2102396" y="27691"/>
                  <a:pt x="2448314" y="35670"/>
                  <a:pt x="2618528" y="0"/>
                </a:cubicBezTo>
                <a:cubicBezTo>
                  <a:pt x="2631563" y="82267"/>
                  <a:pt x="2621569" y="151467"/>
                  <a:pt x="2618528" y="261610"/>
                </a:cubicBezTo>
                <a:cubicBezTo>
                  <a:pt x="2425136" y="243456"/>
                  <a:pt x="2327317" y="250544"/>
                  <a:pt x="2042452" y="261610"/>
                </a:cubicBezTo>
                <a:cubicBezTo>
                  <a:pt x="1757587" y="272676"/>
                  <a:pt x="1660057" y="234361"/>
                  <a:pt x="1466376" y="261610"/>
                </a:cubicBezTo>
                <a:cubicBezTo>
                  <a:pt x="1272695" y="288859"/>
                  <a:pt x="1017431" y="244792"/>
                  <a:pt x="785558" y="261610"/>
                </a:cubicBezTo>
                <a:cubicBezTo>
                  <a:pt x="553685" y="278428"/>
                  <a:pt x="177816" y="247139"/>
                  <a:pt x="0" y="261610"/>
                </a:cubicBezTo>
                <a:cubicBezTo>
                  <a:pt x="-10412" y="203652"/>
                  <a:pt x="9385" y="56729"/>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University Apprenticeships</a:t>
            </a:r>
            <a:endParaRPr/>
          </a:p>
        </p:txBody>
      </p:sp>
      <p:sp>
        <p:nvSpPr>
          <p:cNvPr id="576" name="Google Shape;576;g2cdea3c4307_1_19"/>
          <p:cNvSpPr txBox="1"/>
          <p:nvPr/>
        </p:nvSpPr>
        <p:spPr>
          <a:xfrm>
            <a:off x="9516861" y="728605"/>
            <a:ext cx="2618400" cy="3163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Some grammar schools ran an alternative curriculum for the sons of </a:t>
            </a:r>
            <a:r>
              <a:rPr b="1" lang="en-GB" sz="1050">
                <a:solidFill>
                  <a:schemeClr val="dk1"/>
                </a:solidFill>
                <a:latin typeface="Calibri"/>
                <a:ea typeface="Calibri"/>
                <a:cs typeface="Calibri"/>
                <a:sym typeface="Calibri"/>
              </a:rPr>
              <a:t>merchants </a:t>
            </a:r>
            <a:r>
              <a:rPr lang="en-GB" sz="1050">
                <a:solidFill>
                  <a:schemeClr val="dk1"/>
                </a:solidFill>
                <a:latin typeface="Calibri"/>
                <a:ea typeface="Calibri"/>
                <a:cs typeface="Calibri"/>
                <a:sym typeface="Calibri"/>
              </a:rPr>
              <a:t>(those involved in trade), </a:t>
            </a:r>
            <a:r>
              <a:rPr b="1" lang="en-GB" sz="1050">
                <a:solidFill>
                  <a:schemeClr val="dk1"/>
                </a:solidFill>
                <a:latin typeface="Calibri"/>
                <a:ea typeface="Calibri"/>
                <a:cs typeface="Calibri"/>
                <a:sym typeface="Calibri"/>
              </a:rPr>
              <a:t>craftsmen and yeomen</a:t>
            </a:r>
            <a:r>
              <a:rPr lang="en-GB" sz="1050">
                <a:solidFill>
                  <a:schemeClr val="dk1"/>
                </a:solidFill>
                <a:latin typeface="Calibri"/>
                <a:ea typeface="Calibri"/>
                <a:cs typeface="Calibri"/>
                <a:sym typeface="Calibri"/>
              </a:rPr>
              <a:t>.  This focussed on more </a:t>
            </a:r>
            <a:r>
              <a:rPr b="1" lang="en-GB" sz="1050">
                <a:solidFill>
                  <a:schemeClr val="dk1"/>
                </a:solidFill>
                <a:latin typeface="Calibri"/>
                <a:ea typeface="Calibri"/>
                <a:cs typeface="Calibri"/>
                <a:sym typeface="Calibri"/>
              </a:rPr>
              <a:t>practical academic subjects</a:t>
            </a:r>
            <a:r>
              <a:rPr lang="en-GB" sz="1050">
                <a:solidFill>
                  <a:schemeClr val="dk1"/>
                </a:solidFill>
                <a:latin typeface="Calibri"/>
                <a:ea typeface="Calibri"/>
                <a:cs typeface="Calibri"/>
                <a:sym typeface="Calibri"/>
              </a:rPr>
              <a:t> such as Literacy, Arithmetic and Geography.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There were also Grammar schools for the children of craftsmen and yeomen farmers, but most of their education would be in the form of a </a:t>
            </a:r>
            <a:r>
              <a:rPr b="1" lang="en-GB" sz="1050">
                <a:solidFill>
                  <a:schemeClr val="dk1"/>
                </a:solidFill>
                <a:latin typeface="Calibri"/>
                <a:ea typeface="Calibri"/>
                <a:cs typeface="Calibri"/>
                <a:sym typeface="Calibri"/>
              </a:rPr>
              <a:t>university</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apprenticeship</a:t>
            </a:r>
            <a:r>
              <a:rPr lang="en-GB" sz="1050">
                <a:solidFill>
                  <a:schemeClr val="dk1"/>
                </a:solidFill>
                <a:latin typeface="Calibri"/>
                <a:ea typeface="Calibri"/>
                <a:cs typeface="Calibri"/>
                <a:sym typeface="Calibri"/>
              </a:rPr>
              <a:t> where they would learn the skills that were needed to run the </a:t>
            </a:r>
            <a:r>
              <a:rPr b="1" lang="en-GB" sz="1050">
                <a:solidFill>
                  <a:schemeClr val="dk1"/>
                </a:solidFill>
                <a:latin typeface="Calibri"/>
                <a:ea typeface="Calibri"/>
                <a:cs typeface="Calibri"/>
                <a:sym typeface="Calibri"/>
              </a:rPr>
              <a:t>family business </a:t>
            </a:r>
            <a:r>
              <a:rPr lang="en-GB" sz="1050">
                <a:solidFill>
                  <a:schemeClr val="dk1"/>
                </a:solidFill>
                <a:latin typeface="Calibri"/>
                <a:ea typeface="Calibri"/>
                <a:cs typeface="Calibri"/>
                <a:sym typeface="Calibri"/>
              </a:rPr>
              <a:t>or </a:t>
            </a:r>
            <a:r>
              <a:rPr b="1" lang="en-GB" sz="1050">
                <a:solidFill>
                  <a:schemeClr val="dk1"/>
                </a:solidFill>
                <a:latin typeface="Calibri"/>
                <a:ea typeface="Calibri"/>
                <a:cs typeface="Calibri"/>
                <a:sym typeface="Calibri"/>
              </a:rPr>
              <a:t>farm</a:t>
            </a:r>
            <a:r>
              <a:rPr lang="en-GB" sz="105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For most children in the middle orders, whether they went to school or not depended on if their family could cope without them to help with the family trade.  As school was not compulsory, there was no legal school leaving age.  </a:t>
            </a:r>
            <a:endParaRPr/>
          </a:p>
        </p:txBody>
      </p:sp>
      <p:sp>
        <p:nvSpPr>
          <p:cNvPr id="577" name="Google Shape;577;g2cdea3c4307_1_19"/>
          <p:cNvSpPr/>
          <p:nvPr/>
        </p:nvSpPr>
        <p:spPr>
          <a:xfrm>
            <a:off x="7493039" y="6320982"/>
            <a:ext cx="4659900" cy="405900"/>
          </a:xfrm>
          <a:prstGeom prst="homePlate">
            <a:avLst>
              <a:gd fmla="val 28716" name="adj"/>
            </a:avLst>
          </a:prstGeom>
          <a:gradFill>
            <a:gsLst>
              <a:gs pos="0">
                <a:srgbClr val="BBD6EE"/>
              </a:gs>
              <a:gs pos="100000">
                <a:srgbClr val="FF70B7">
                  <a:alpha val="95686"/>
                </a:srgbClr>
              </a:gs>
            </a:gsLst>
            <a:lin ang="5400012" scaled="0"/>
          </a:gra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78" name="Google Shape;578;g2cdea3c4307_1_19"/>
          <p:cNvSpPr/>
          <p:nvPr/>
        </p:nvSpPr>
        <p:spPr>
          <a:xfrm>
            <a:off x="7497038" y="5830427"/>
            <a:ext cx="1167300" cy="405900"/>
          </a:xfrm>
          <a:prstGeom prst="homePlate">
            <a:avLst>
              <a:gd fmla="val 28716"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79" name="Google Shape;579;g2cdea3c4307_1_19"/>
          <p:cNvSpPr/>
          <p:nvPr/>
        </p:nvSpPr>
        <p:spPr>
          <a:xfrm>
            <a:off x="7497037" y="5339872"/>
            <a:ext cx="1167300" cy="405900"/>
          </a:xfrm>
          <a:prstGeom prst="homePlate">
            <a:avLst>
              <a:gd fmla="val 28716"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80" name="Google Shape;580;g2cdea3c4307_1_19"/>
          <p:cNvSpPr/>
          <p:nvPr/>
        </p:nvSpPr>
        <p:spPr>
          <a:xfrm>
            <a:off x="7497036" y="4849317"/>
            <a:ext cx="1167300" cy="405900"/>
          </a:xfrm>
          <a:prstGeom prst="homePlate">
            <a:avLst>
              <a:gd fmla="val 28716"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81" name="Google Shape;581;g2cdea3c4307_1_19"/>
          <p:cNvSpPr/>
          <p:nvPr/>
        </p:nvSpPr>
        <p:spPr>
          <a:xfrm>
            <a:off x="7497035" y="4352557"/>
            <a:ext cx="1167300" cy="405900"/>
          </a:xfrm>
          <a:prstGeom prst="homePlate">
            <a:avLst>
              <a:gd fmla="val 28716"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582" name="Google Shape;582;g2cdea3c4307_1_19"/>
          <p:cNvSpPr/>
          <p:nvPr/>
        </p:nvSpPr>
        <p:spPr>
          <a:xfrm>
            <a:off x="8659884" y="58304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g2cdea3c4307_1_19"/>
          <p:cNvSpPr/>
          <p:nvPr/>
        </p:nvSpPr>
        <p:spPr>
          <a:xfrm>
            <a:off x="9822730" y="58304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g2cdea3c4307_1_19"/>
          <p:cNvSpPr/>
          <p:nvPr/>
        </p:nvSpPr>
        <p:spPr>
          <a:xfrm>
            <a:off x="10985577" y="58304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g2cdea3c4307_1_19"/>
          <p:cNvSpPr/>
          <p:nvPr/>
        </p:nvSpPr>
        <p:spPr>
          <a:xfrm>
            <a:off x="8656637" y="5339872"/>
            <a:ext cx="1167300" cy="405900"/>
          </a:xfrm>
          <a:prstGeom prst="chevron">
            <a:avLst>
              <a:gd fmla="val 28127"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g2cdea3c4307_1_19"/>
          <p:cNvSpPr/>
          <p:nvPr/>
        </p:nvSpPr>
        <p:spPr>
          <a:xfrm>
            <a:off x="8656637" y="4843112"/>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g2cdea3c4307_1_19"/>
          <p:cNvSpPr/>
          <p:nvPr/>
        </p:nvSpPr>
        <p:spPr>
          <a:xfrm>
            <a:off x="9822729" y="4845027"/>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g2cdea3c4307_1_19"/>
          <p:cNvSpPr/>
          <p:nvPr/>
        </p:nvSpPr>
        <p:spPr>
          <a:xfrm>
            <a:off x="10982330" y="4843112"/>
            <a:ext cx="1167300" cy="405900"/>
          </a:xfrm>
          <a:prstGeom prst="chevron">
            <a:avLst>
              <a:gd fmla="val 28127" name="adj"/>
            </a:avLst>
          </a:prstGeom>
          <a:solidFill>
            <a:srgbClr val="B3C6E7"/>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g2cdea3c4307_1_19"/>
          <p:cNvSpPr/>
          <p:nvPr/>
        </p:nvSpPr>
        <p:spPr>
          <a:xfrm>
            <a:off x="8656637" y="4346352"/>
            <a:ext cx="1167300" cy="405900"/>
          </a:xfrm>
          <a:prstGeom prst="chevron">
            <a:avLst>
              <a:gd fmla="val 28127"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g2cdea3c4307_1_19"/>
          <p:cNvSpPr/>
          <p:nvPr/>
        </p:nvSpPr>
        <p:spPr>
          <a:xfrm>
            <a:off x="9822729" y="4346352"/>
            <a:ext cx="1167300" cy="405900"/>
          </a:xfrm>
          <a:prstGeom prst="chevron">
            <a:avLst>
              <a:gd fmla="val 28127" name="adj"/>
            </a:avLst>
          </a:prstGeom>
          <a:solidFill>
            <a:srgbClr val="FF99CC"/>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g2cdea3c4307_1_19"/>
          <p:cNvSpPr/>
          <p:nvPr/>
        </p:nvSpPr>
        <p:spPr>
          <a:xfrm>
            <a:off x="7498856" y="3961279"/>
            <a:ext cx="4633283" cy="261610"/>
          </a:xfrm>
          <a:custGeom>
            <a:rect b="b" l="l" r="r" t="t"/>
            <a:pathLst>
              <a:path extrusionOk="0" fill="none" h="261610" w="4633283">
                <a:moveTo>
                  <a:pt x="0" y="0"/>
                </a:moveTo>
                <a:cubicBezTo>
                  <a:pt x="367247" y="18169"/>
                  <a:pt x="393228" y="-13715"/>
                  <a:pt x="754563" y="0"/>
                </a:cubicBezTo>
                <a:cubicBezTo>
                  <a:pt x="1115898" y="13715"/>
                  <a:pt x="1092584" y="9975"/>
                  <a:pt x="1416461" y="0"/>
                </a:cubicBezTo>
                <a:cubicBezTo>
                  <a:pt x="1740338" y="-9975"/>
                  <a:pt x="1719578" y="-20957"/>
                  <a:pt x="1985693" y="0"/>
                </a:cubicBezTo>
                <a:cubicBezTo>
                  <a:pt x="2251808" y="20957"/>
                  <a:pt x="2358059" y="22556"/>
                  <a:pt x="2647590" y="0"/>
                </a:cubicBezTo>
                <a:cubicBezTo>
                  <a:pt x="2937121" y="-22556"/>
                  <a:pt x="3134537" y="29917"/>
                  <a:pt x="3309488" y="0"/>
                </a:cubicBezTo>
                <a:cubicBezTo>
                  <a:pt x="3484439" y="-29917"/>
                  <a:pt x="3655932" y="9259"/>
                  <a:pt x="3878720" y="0"/>
                </a:cubicBezTo>
                <a:cubicBezTo>
                  <a:pt x="4101508" y="-9259"/>
                  <a:pt x="4459724" y="-33072"/>
                  <a:pt x="4633283" y="0"/>
                </a:cubicBezTo>
                <a:cubicBezTo>
                  <a:pt x="4630736" y="121796"/>
                  <a:pt x="4633538" y="142684"/>
                  <a:pt x="4633283" y="261610"/>
                </a:cubicBezTo>
                <a:cubicBezTo>
                  <a:pt x="4379335" y="272927"/>
                  <a:pt x="4199982" y="271841"/>
                  <a:pt x="4064051" y="261610"/>
                </a:cubicBezTo>
                <a:cubicBezTo>
                  <a:pt x="3928120" y="251379"/>
                  <a:pt x="3736017" y="276979"/>
                  <a:pt x="3541152" y="261610"/>
                </a:cubicBezTo>
                <a:cubicBezTo>
                  <a:pt x="3346287" y="246241"/>
                  <a:pt x="3034869" y="293557"/>
                  <a:pt x="2879254" y="261610"/>
                </a:cubicBezTo>
                <a:cubicBezTo>
                  <a:pt x="2723639" y="229663"/>
                  <a:pt x="2514903" y="251686"/>
                  <a:pt x="2263690" y="261610"/>
                </a:cubicBezTo>
                <a:cubicBezTo>
                  <a:pt x="2012477" y="271534"/>
                  <a:pt x="1964353" y="259964"/>
                  <a:pt x="1694458" y="261610"/>
                </a:cubicBezTo>
                <a:cubicBezTo>
                  <a:pt x="1424563" y="263256"/>
                  <a:pt x="1119246" y="258057"/>
                  <a:pt x="939895" y="261610"/>
                </a:cubicBezTo>
                <a:cubicBezTo>
                  <a:pt x="760544" y="265163"/>
                  <a:pt x="288595" y="222516"/>
                  <a:pt x="0" y="261610"/>
                </a:cubicBezTo>
                <a:cubicBezTo>
                  <a:pt x="8552" y="173797"/>
                  <a:pt x="-10686" y="117906"/>
                  <a:pt x="0" y="0"/>
                </a:cubicBezTo>
                <a:close/>
              </a:path>
              <a:path extrusionOk="0" h="261610" w="4633283">
                <a:moveTo>
                  <a:pt x="0" y="0"/>
                </a:moveTo>
                <a:cubicBezTo>
                  <a:pt x="141703" y="-21743"/>
                  <a:pt x="356782" y="20861"/>
                  <a:pt x="522899" y="0"/>
                </a:cubicBezTo>
                <a:cubicBezTo>
                  <a:pt x="689016" y="-20861"/>
                  <a:pt x="860878" y="8132"/>
                  <a:pt x="1184797" y="0"/>
                </a:cubicBezTo>
                <a:cubicBezTo>
                  <a:pt x="1508716" y="-8132"/>
                  <a:pt x="1507828" y="-8324"/>
                  <a:pt x="1754029" y="0"/>
                </a:cubicBezTo>
                <a:cubicBezTo>
                  <a:pt x="2000230" y="8324"/>
                  <a:pt x="2090836" y="11638"/>
                  <a:pt x="2276928" y="0"/>
                </a:cubicBezTo>
                <a:cubicBezTo>
                  <a:pt x="2463020" y="-11638"/>
                  <a:pt x="2760795" y="-7050"/>
                  <a:pt x="2892492" y="0"/>
                </a:cubicBezTo>
                <a:cubicBezTo>
                  <a:pt x="3024189" y="7050"/>
                  <a:pt x="3270313" y="-10941"/>
                  <a:pt x="3600723" y="0"/>
                </a:cubicBezTo>
                <a:cubicBezTo>
                  <a:pt x="3931133" y="10941"/>
                  <a:pt x="4236435" y="3830"/>
                  <a:pt x="4633283" y="0"/>
                </a:cubicBezTo>
                <a:cubicBezTo>
                  <a:pt x="4630917" y="97118"/>
                  <a:pt x="4631832" y="184761"/>
                  <a:pt x="4633283" y="261610"/>
                </a:cubicBezTo>
                <a:cubicBezTo>
                  <a:pt x="4415076" y="280377"/>
                  <a:pt x="4256483" y="250473"/>
                  <a:pt x="4110384" y="261610"/>
                </a:cubicBezTo>
                <a:cubicBezTo>
                  <a:pt x="3964285" y="272747"/>
                  <a:pt x="3765264" y="252650"/>
                  <a:pt x="3587485" y="261610"/>
                </a:cubicBezTo>
                <a:cubicBezTo>
                  <a:pt x="3409706" y="270570"/>
                  <a:pt x="3196937" y="237937"/>
                  <a:pt x="2971920" y="261610"/>
                </a:cubicBezTo>
                <a:cubicBezTo>
                  <a:pt x="2746903" y="285283"/>
                  <a:pt x="2450604" y="289778"/>
                  <a:pt x="2263690" y="261610"/>
                </a:cubicBezTo>
                <a:cubicBezTo>
                  <a:pt x="2076776" y="233443"/>
                  <a:pt x="1671759" y="266801"/>
                  <a:pt x="1509126" y="261610"/>
                </a:cubicBezTo>
                <a:cubicBezTo>
                  <a:pt x="1346493" y="256419"/>
                  <a:pt x="1119459" y="286784"/>
                  <a:pt x="986227" y="261610"/>
                </a:cubicBezTo>
                <a:cubicBezTo>
                  <a:pt x="852995" y="236436"/>
                  <a:pt x="430762" y="218566"/>
                  <a:pt x="0" y="261610"/>
                </a:cubicBezTo>
                <a:cubicBezTo>
                  <a:pt x="8111" y="207457"/>
                  <a:pt x="4229" y="53285"/>
                  <a:pt x="0" y="0"/>
                </a:cubicBezTo>
                <a:close/>
              </a:path>
            </a:pathLst>
          </a:custGeom>
          <a:solidFill>
            <a:srgbClr val="C4E0B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Expectations for Elizabethan Children based on Age, Gender and Class</a:t>
            </a:r>
            <a:endParaRPr/>
          </a:p>
        </p:txBody>
      </p:sp>
      <p:sp>
        <p:nvSpPr>
          <p:cNvPr id="592" name="Google Shape;592;g2cdea3c4307_1_19"/>
          <p:cNvSpPr txBox="1"/>
          <p:nvPr/>
        </p:nvSpPr>
        <p:spPr>
          <a:xfrm>
            <a:off x="7497035" y="6310118"/>
            <a:ext cx="43902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Lower class boys and girls were not expected to have any formal education.  They worked as soon as they were old enough.</a:t>
            </a:r>
            <a:endParaRPr/>
          </a:p>
        </p:txBody>
      </p:sp>
      <p:sp>
        <p:nvSpPr>
          <p:cNvPr id="593" name="Google Shape;593;g2cdea3c4307_1_19"/>
          <p:cNvSpPr txBox="1"/>
          <p:nvPr/>
        </p:nvSpPr>
        <p:spPr>
          <a:xfrm>
            <a:off x="7493039" y="5907564"/>
            <a:ext cx="11715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Middle Class Boys</a:t>
            </a:r>
            <a:endParaRPr/>
          </a:p>
        </p:txBody>
      </p:sp>
      <p:sp>
        <p:nvSpPr>
          <p:cNvPr id="594" name="Google Shape;594;g2cdea3c4307_1_19"/>
          <p:cNvSpPr txBox="1"/>
          <p:nvPr/>
        </p:nvSpPr>
        <p:spPr>
          <a:xfrm>
            <a:off x="7501618" y="5410985"/>
            <a:ext cx="11550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Middle Class Girls</a:t>
            </a:r>
            <a:endParaRPr/>
          </a:p>
        </p:txBody>
      </p:sp>
      <p:sp>
        <p:nvSpPr>
          <p:cNvPr id="595" name="Google Shape;595;g2cdea3c4307_1_19"/>
          <p:cNvSpPr txBox="1"/>
          <p:nvPr/>
        </p:nvSpPr>
        <p:spPr>
          <a:xfrm>
            <a:off x="7501619" y="4929041"/>
            <a:ext cx="896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Noble Boys</a:t>
            </a:r>
            <a:endParaRPr/>
          </a:p>
        </p:txBody>
      </p:sp>
      <p:sp>
        <p:nvSpPr>
          <p:cNvPr id="596" name="Google Shape;596;g2cdea3c4307_1_19"/>
          <p:cNvSpPr txBox="1"/>
          <p:nvPr/>
        </p:nvSpPr>
        <p:spPr>
          <a:xfrm>
            <a:off x="7497034" y="4425768"/>
            <a:ext cx="8214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Noble Girls</a:t>
            </a:r>
            <a:endParaRPr/>
          </a:p>
        </p:txBody>
      </p:sp>
      <p:sp>
        <p:nvSpPr>
          <p:cNvPr id="597" name="Google Shape;597;g2cdea3c4307_1_19"/>
          <p:cNvSpPr txBox="1"/>
          <p:nvPr/>
        </p:nvSpPr>
        <p:spPr>
          <a:xfrm>
            <a:off x="8707211" y="4359189"/>
            <a:ext cx="1167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Private Tutor until early teens</a:t>
            </a:r>
            <a:endParaRPr/>
          </a:p>
        </p:txBody>
      </p:sp>
      <p:sp>
        <p:nvSpPr>
          <p:cNvPr id="598" name="Google Shape;598;g2cdea3c4307_1_19"/>
          <p:cNvSpPr txBox="1"/>
          <p:nvPr/>
        </p:nvSpPr>
        <p:spPr>
          <a:xfrm>
            <a:off x="8699384" y="4855944"/>
            <a:ext cx="1167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Private Tutor until early teens</a:t>
            </a:r>
            <a:endParaRPr/>
          </a:p>
        </p:txBody>
      </p:sp>
      <p:sp>
        <p:nvSpPr>
          <p:cNvPr id="599" name="Google Shape;599;g2cdea3c4307_1_19"/>
          <p:cNvSpPr txBox="1"/>
          <p:nvPr/>
        </p:nvSpPr>
        <p:spPr>
          <a:xfrm>
            <a:off x="8736198" y="5404692"/>
            <a:ext cx="9984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Dame School</a:t>
            </a:r>
            <a:endParaRPr/>
          </a:p>
        </p:txBody>
      </p:sp>
      <p:sp>
        <p:nvSpPr>
          <p:cNvPr id="600" name="Google Shape;600;g2cdea3c4307_1_19"/>
          <p:cNvSpPr txBox="1"/>
          <p:nvPr/>
        </p:nvSpPr>
        <p:spPr>
          <a:xfrm>
            <a:off x="8736198" y="5826985"/>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Petty School age 4-5 until 7-8</a:t>
            </a:r>
            <a:endParaRPr/>
          </a:p>
        </p:txBody>
      </p:sp>
      <p:sp>
        <p:nvSpPr>
          <p:cNvPr id="601" name="Google Shape;601;g2cdea3c4307_1_19"/>
          <p:cNvSpPr txBox="1"/>
          <p:nvPr/>
        </p:nvSpPr>
        <p:spPr>
          <a:xfrm>
            <a:off x="9866794" y="5815054"/>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Grammar School age 7-8 until 14</a:t>
            </a:r>
            <a:endParaRPr/>
          </a:p>
        </p:txBody>
      </p:sp>
      <p:sp>
        <p:nvSpPr>
          <p:cNvPr id="602" name="Google Shape;602;g2cdea3c4307_1_19"/>
          <p:cNvSpPr txBox="1"/>
          <p:nvPr/>
        </p:nvSpPr>
        <p:spPr>
          <a:xfrm>
            <a:off x="11069120" y="5826985"/>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University Apprenticeship</a:t>
            </a:r>
            <a:endParaRPr/>
          </a:p>
        </p:txBody>
      </p:sp>
      <p:sp>
        <p:nvSpPr>
          <p:cNvPr id="603" name="Google Shape;603;g2cdea3c4307_1_19"/>
          <p:cNvSpPr txBox="1"/>
          <p:nvPr/>
        </p:nvSpPr>
        <p:spPr>
          <a:xfrm>
            <a:off x="11069120" y="4853686"/>
            <a:ext cx="10629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Calibri"/>
                <a:ea typeface="Calibri"/>
                <a:cs typeface="Calibri"/>
                <a:sym typeface="Calibri"/>
              </a:rPr>
              <a:t>University</a:t>
            </a:r>
            <a:r>
              <a:rPr lang="en-GB" sz="1000">
                <a:solidFill>
                  <a:schemeClr val="dk1"/>
                </a:solidFill>
                <a:latin typeface="Calibri"/>
                <a:ea typeface="Calibri"/>
                <a:cs typeface="Calibri"/>
                <a:sym typeface="Calibri"/>
              </a:rPr>
              <a:t> </a:t>
            </a:r>
            <a:r>
              <a:rPr lang="en-GB" sz="900">
                <a:solidFill>
                  <a:schemeClr val="dk1"/>
                </a:solidFill>
                <a:latin typeface="Calibri"/>
                <a:ea typeface="Calibri"/>
                <a:cs typeface="Calibri"/>
                <a:sym typeface="Calibri"/>
              </a:rPr>
              <a:t>Oxford or Cambridge</a:t>
            </a:r>
            <a:endParaRPr sz="1000">
              <a:solidFill>
                <a:schemeClr val="dk1"/>
              </a:solidFill>
              <a:latin typeface="Calibri"/>
              <a:ea typeface="Calibri"/>
              <a:cs typeface="Calibri"/>
              <a:sym typeface="Calibri"/>
            </a:endParaRPr>
          </a:p>
        </p:txBody>
      </p:sp>
      <p:sp>
        <p:nvSpPr>
          <p:cNvPr id="604" name="Google Shape;604;g2cdea3c4307_1_19"/>
          <p:cNvSpPr txBox="1"/>
          <p:nvPr/>
        </p:nvSpPr>
        <p:spPr>
          <a:xfrm>
            <a:off x="9901732" y="4848872"/>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Noble household until late teens</a:t>
            </a:r>
            <a:endParaRPr/>
          </a:p>
        </p:txBody>
      </p:sp>
      <p:sp>
        <p:nvSpPr>
          <p:cNvPr id="605" name="Google Shape;605;g2cdea3c4307_1_19"/>
          <p:cNvSpPr txBox="1"/>
          <p:nvPr/>
        </p:nvSpPr>
        <p:spPr>
          <a:xfrm>
            <a:off x="9901732" y="4339275"/>
            <a:ext cx="107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Noble household until late teens</a:t>
            </a:r>
            <a:endParaRPr/>
          </a:p>
        </p:txBody>
      </p:sp>
      <p:sp>
        <p:nvSpPr>
          <p:cNvPr id="606" name="Google Shape;606;g2cdea3c4307_1_19"/>
          <p:cNvSpPr txBox="1"/>
          <p:nvPr/>
        </p:nvSpPr>
        <p:spPr>
          <a:xfrm>
            <a:off x="11040733" y="4427687"/>
            <a:ext cx="11673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Calibri"/>
                <a:ea typeface="Calibri"/>
                <a:cs typeface="Calibri"/>
                <a:sym typeface="Calibri"/>
              </a:rPr>
              <a:t>Expected to marry</a:t>
            </a:r>
            <a:endParaRPr/>
          </a:p>
        </p:txBody>
      </p:sp>
      <p:sp>
        <p:nvSpPr>
          <p:cNvPr id="607" name="Google Shape;607;g2cdea3c4307_1_19"/>
          <p:cNvSpPr txBox="1"/>
          <p:nvPr/>
        </p:nvSpPr>
        <p:spPr>
          <a:xfrm>
            <a:off x="9857666" y="5404692"/>
            <a:ext cx="11673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chemeClr val="dk1"/>
                </a:solidFill>
                <a:latin typeface="Calibri"/>
                <a:ea typeface="Calibri"/>
                <a:cs typeface="Calibri"/>
                <a:sym typeface="Calibri"/>
              </a:rPr>
              <a:t>Expected to marry</a:t>
            </a:r>
            <a:endParaRPr/>
          </a:p>
        </p:txBody>
      </p:sp>
      <p:pic>
        <p:nvPicPr>
          <p:cNvPr descr="Reading Lesson at a Dame School. Date: 1754–1818. Culture: Swedish. Accession number: B1986.29.442." id="608" name="Google Shape;608;g2cdea3c4307_1_19"/>
          <p:cNvPicPr preferRelativeResize="0"/>
          <p:nvPr/>
        </p:nvPicPr>
        <p:blipFill rotWithShape="1">
          <a:blip r:embed="rId4">
            <a:alphaModFix/>
          </a:blip>
          <a:srcRect b="0" l="0" r="33435" t="0"/>
          <a:stretch/>
        </p:blipFill>
        <p:spPr>
          <a:xfrm>
            <a:off x="50894" y="777269"/>
            <a:ext cx="1922012" cy="2255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2" name="Shape 612"/>
        <p:cNvGrpSpPr/>
        <p:nvPr/>
      </p:nvGrpSpPr>
      <p:grpSpPr>
        <a:xfrm>
          <a:off x="0" y="0"/>
          <a:ext cx="0" cy="0"/>
          <a:chOff x="0" y="0"/>
          <a:chExt cx="0" cy="0"/>
        </a:xfrm>
      </p:grpSpPr>
      <p:pic>
        <p:nvPicPr>
          <p:cNvPr id="613" name="Google Shape;613;g2cdea3c4307_1_69"/>
          <p:cNvPicPr preferRelativeResize="0"/>
          <p:nvPr/>
        </p:nvPicPr>
        <p:blipFill rotWithShape="1">
          <a:blip r:embed="rId3">
            <a:alphaModFix/>
          </a:blip>
          <a:srcRect b="8187" l="4260" r="4498" t="6965"/>
          <a:stretch/>
        </p:blipFill>
        <p:spPr>
          <a:xfrm>
            <a:off x="9878938" y="115910"/>
            <a:ext cx="2247546" cy="1071955"/>
          </a:xfrm>
          <a:prstGeom prst="rect">
            <a:avLst/>
          </a:prstGeom>
          <a:noFill/>
          <a:ln>
            <a:noFill/>
          </a:ln>
        </p:spPr>
      </p:pic>
      <p:sp>
        <p:nvSpPr>
          <p:cNvPr id="614" name="Google Shape;614;g2cdea3c4307_1_69"/>
          <p:cNvSpPr txBox="1"/>
          <p:nvPr/>
        </p:nvSpPr>
        <p:spPr>
          <a:xfrm>
            <a:off x="38995" y="491009"/>
            <a:ext cx="9840000" cy="6465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During the reign of Elizabeth I, what a person did in their leisure time would also be </a:t>
            </a:r>
            <a:r>
              <a:rPr b="1" lang="en-GB" sz="1200">
                <a:solidFill>
                  <a:schemeClr val="dk1"/>
                </a:solidFill>
                <a:latin typeface="Calibri"/>
                <a:ea typeface="Calibri"/>
                <a:cs typeface="Calibri"/>
                <a:sym typeface="Calibri"/>
              </a:rPr>
              <a:t>based on their class</a:t>
            </a:r>
            <a:r>
              <a:rPr lang="en-GB" sz="1200">
                <a:solidFill>
                  <a:schemeClr val="dk1"/>
                </a:solidFill>
                <a:latin typeface="Calibri"/>
                <a:ea typeface="Calibri"/>
                <a:cs typeface="Calibri"/>
                <a:sym typeface="Calibri"/>
              </a:rPr>
              <a:t>.  The </a:t>
            </a:r>
            <a:r>
              <a:rPr b="1" lang="en-GB" sz="1200">
                <a:solidFill>
                  <a:schemeClr val="dk1"/>
                </a:solidFill>
                <a:latin typeface="Calibri"/>
                <a:ea typeface="Calibri"/>
                <a:cs typeface="Calibri"/>
                <a:sym typeface="Calibri"/>
              </a:rPr>
              <a:t>wealthier classes </a:t>
            </a:r>
            <a:r>
              <a:rPr lang="en-GB" sz="1200">
                <a:solidFill>
                  <a:schemeClr val="dk1"/>
                </a:solidFill>
                <a:latin typeface="Calibri"/>
                <a:ea typeface="Calibri"/>
                <a:cs typeface="Calibri"/>
                <a:sym typeface="Calibri"/>
              </a:rPr>
              <a:t>had more opportunities to learn skills and take part in organised sports.  There were also more leisure opportunities for </a:t>
            </a:r>
            <a:r>
              <a:rPr b="1" lang="en-GB" sz="1200">
                <a:solidFill>
                  <a:schemeClr val="dk1"/>
                </a:solidFill>
                <a:latin typeface="Calibri"/>
                <a:ea typeface="Calibri"/>
                <a:cs typeface="Calibri"/>
                <a:sym typeface="Calibri"/>
              </a:rPr>
              <a:t>men</a:t>
            </a:r>
            <a:r>
              <a:rPr lang="en-GB" sz="1200">
                <a:solidFill>
                  <a:schemeClr val="dk1"/>
                </a:solidFill>
                <a:latin typeface="Calibri"/>
                <a:ea typeface="Calibri"/>
                <a:cs typeface="Calibri"/>
                <a:sym typeface="Calibri"/>
              </a:rPr>
              <a:t> than women.</a:t>
            </a:r>
            <a:endParaRPr/>
          </a:p>
        </p:txBody>
      </p:sp>
      <p:graphicFrame>
        <p:nvGraphicFramePr>
          <p:cNvPr id="615" name="Google Shape;615;g2cdea3c4307_1_69"/>
          <p:cNvGraphicFramePr/>
          <p:nvPr/>
        </p:nvGraphicFramePr>
        <p:xfrm>
          <a:off x="115905" y="1166830"/>
          <a:ext cx="3000000" cy="3000000"/>
        </p:xfrm>
        <a:graphic>
          <a:graphicData uri="http://schemas.openxmlformats.org/drawingml/2006/table">
            <a:tbl>
              <a:tblPr bandRow="1" firstRow="1">
                <a:noFill/>
                <a:tableStyleId>{E33C4F99-F70D-4655-8684-7632CA6DFF11}</a:tableStyleId>
              </a:tblPr>
              <a:tblGrid>
                <a:gridCol w="670300"/>
                <a:gridCol w="2623550"/>
                <a:gridCol w="2401375"/>
                <a:gridCol w="2247550"/>
                <a:gridCol w="2546650"/>
                <a:gridCol w="1521150"/>
              </a:tblGrid>
              <a:tr h="260325">
                <a:tc>
                  <a:txBody>
                    <a:bodyPr/>
                    <a:lstStyle/>
                    <a:p>
                      <a:pPr indent="0" lvl="0" marL="0" marR="0" rtl="0" algn="l">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Taking part in sports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Watching sports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Literature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Theatre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GB" sz="1400">
                          <a:solidFill>
                            <a:schemeClr val="dk1"/>
                          </a:solidFill>
                        </a:rPr>
                        <a:t>Music &amp; dancing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2775625">
                <a:tc>
                  <a:txBody>
                    <a:bodyPr/>
                    <a:lstStyle/>
                    <a:p>
                      <a:pPr indent="0" lvl="0" marL="0" marR="0" rtl="0" algn="ctr">
                        <a:spcBef>
                          <a:spcPts val="0"/>
                        </a:spcBef>
                        <a:spcAft>
                          <a:spcPts val="0"/>
                        </a:spcAft>
                        <a:buNone/>
                      </a:pPr>
                      <a:r>
                        <a:rPr b="1" lang="en-GB" sz="1400">
                          <a:solidFill>
                            <a:schemeClr val="dk1"/>
                          </a:solidFill>
                        </a:rPr>
                        <a:t>The Rich </a:t>
                      </a:r>
                      <a:endParaRPr/>
                    </a:p>
                    <a:p>
                      <a:pPr indent="0" lvl="0" marL="0" marR="0" rtl="0" algn="ctr">
                        <a:spcBef>
                          <a:spcPts val="0"/>
                        </a:spcBef>
                        <a:spcAft>
                          <a:spcPts val="0"/>
                        </a:spcAft>
                        <a:buNone/>
                      </a:pPr>
                      <a:r>
                        <a:rPr lang="en-GB" sz="1100">
                          <a:solidFill>
                            <a:schemeClr val="dk1"/>
                          </a:solidFill>
                        </a:rPr>
                        <a:t>(the gentry,</a:t>
                      </a:r>
                      <a:r>
                        <a:rPr lang="en-GB" sz="1100">
                          <a:solidFill>
                            <a:schemeClr val="dk1"/>
                          </a:solidFill>
                        </a:rPr>
                        <a:t> nobility and middle classes)</a:t>
                      </a:r>
                      <a:endParaRPr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lnSpc>
                          <a:spcPct val="100000"/>
                        </a:lnSpc>
                        <a:spcBef>
                          <a:spcPts val="0"/>
                        </a:spcBef>
                        <a:spcAft>
                          <a:spcPts val="0"/>
                        </a:spcAft>
                        <a:buClr>
                          <a:schemeClr val="dk1"/>
                        </a:buClr>
                        <a:buSzPts val="1100"/>
                        <a:buFont typeface="Calibri"/>
                        <a:buNone/>
                      </a:pPr>
                      <a:r>
                        <a:rPr b="1" lang="en-GB" sz="1000"/>
                        <a:t>The rich were able to take part in a wider range of sports and would be taught how to play them by their family or while being educated.  For many of these, betting on the outcome of a game was very popular.</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Hunting – </a:t>
                      </a:r>
                      <a:r>
                        <a:rPr b="0" lang="en-GB" sz="1000"/>
                        <a:t>On horseback                                           with dogs or birds of prey.</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Fishing – </a:t>
                      </a:r>
                      <a:r>
                        <a:rPr b="0" lang="en-GB" sz="1000"/>
                        <a:t>Enjoyed by men and women.</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Bowls – </a:t>
                      </a:r>
                      <a:r>
                        <a:rPr b="0" lang="en-GB" sz="1000"/>
                        <a:t>Similar to the modern game but men only.</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Fencing – </a:t>
                      </a:r>
                      <a:r>
                        <a:rPr b="0" lang="en-GB" sz="1000"/>
                        <a:t>Using blunt swords</a:t>
                      </a:r>
                      <a:endParaRPr sz="1300"/>
                    </a:p>
                    <a:p>
                      <a:pPr indent="-165100" lvl="0" marL="171450" marR="0" rtl="0" algn="l">
                        <a:lnSpc>
                          <a:spcPct val="100000"/>
                        </a:lnSpc>
                        <a:spcBef>
                          <a:spcPts val="0"/>
                        </a:spcBef>
                        <a:spcAft>
                          <a:spcPts val="0"/>
                        </a:spcAft>
                        <a:buClr>
                          <a:schemeClr val="dk1"/>
                        </a:buClr>
                        <a:buSzPts val="1000"/>
                        <a:buFont typeface="Noto Sans Symbols"/>
                        <a:buChar char="❑"/>
                      </a:pPr>
                      <a:r>
                        <a:rPr b="1" lang="en-GB" sz="1000"/>
                        <a:t>Real Tennis – </a:t>
                      </a:r>
                      <a:r>
                        <a:rPr b="0" lang="en-GB" sz="1000"/>
                        <a:t>Played</a:t>
                      </a:r>
                      <a:r>
                        <a:rPr b="0" lang="en-GB" sz="1000"/>
                        <a:t> indoors                                  by men only.  It was a mix of                             modern day tennis and squash.</a:t>
                      </a:r>
                      <a:endParaRPr b="0" sz="1000"/>
                    </a:p>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Wrestling</a:t>
                      </a:r>
                      <a:r>
                        <a:rPr lang="en-GB" sz="1000">
                          <a:solidFill>
                            <a:schemeClr val="dk1"/>
                          </a:solidFill>
                        </a:rPr>
                        <a:t> – In private.</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4">
                  <a:txBody>
                    <a:bodyPr/>
                    <a:lstStyle/>
                    <a:p>
                      <a:pPr indent="0" lvl="0" marL="0" marR="0" rtl="0" algn="l">
                        <a:spcBef>
                          <a:spcPts val="0"/>
                        </a:spcBef>
                        <a:spcAft>
                          <a:spcPts val="0"/>
                        </a:spcAft>
                        <a:buClr>
                          <a:schemeClr val="dk1"/>
                        </a:buClr>
                        <a:buSzPts val="1100"/>
                        <a:buFont typeface="Arial"/>
                        <a:buNone/>
                      </a:pPr>
                      <a:r>
                        <a:rPr b="1" lang="en-GB" sz="1000">
                          <a:solidFill>
                            <a:schemeClr val="dk1"/>
                          </a:solidFill>
                        </a:rPr>
                        <a:t>ALL </a:t>
                      </a:r>
                      <a:r>
                        <a:rPr lang="en-GB" sz="1000">
                          <a:solidFill>
                            <a:schemeClr val="dk1"/>
                          </a:solidFill>
                        </a:rPr>
                        <a:t>Elizabethans enjoyed watching sports such as </a:t>
                      </a:r>
                      <a:r>
                        <a:rPr b="1" lang="en-GB" sz="1000">
                          <a:solidFill>
                            <a:schemeClr val="dk1"/>
                          </a:solidFill>
                        </a:rPr>
                        <a:t>wrestling</a:t>
                      </a:r>
                      <a:r>
                        <a:rPr lang="en-GB" sz="1000">
                          <a:solidFill>
                            <a:schemeClr val="dk1"/>
                          </a:solidFill>
                        </a:rPr>
                        <a:t> and </a:t>
                      </a:r>
                      <a:r>
                        <a:rPr b="1" lang="en-GB" sz="1000">
                          <a:solidFill>
                            <a:schemeClr val="dk1"/>
                          </a:solidFill>
                        </a:rPr>
                        <a:t>tennis</a:t>
                      </a:r>
                      <a:r>
                        <a:rPr lang="en-GB" sz="1000">
                          <a:solidFill>
                            <a:schemeClr val="dk1"/>
                          </a:solidFill>
                        </a:rPr>
                        <a:t>.  Watching </a:t>
                      </a:r>
                      <a:r>
                        <a:rPr b="1" lang="en-GB" sz="1000">
                          <a:solidFill>
                            <a:schemeClr val="dk1"/>
                          </a:solidFill>
                        </a:rPr>
                        <a:t>animals fight </a:t>
                      </a:r>
                      <a:r>
                        <a:rPr lang="en-GB" sz="1000">
                          <a:solidFill>
                            <a:schemeClr val="dk1"/>
                          </a:solidFill>
                        </a:rPr>
                        <a:t>was also seen as a form of entertainment for</a:t>
                      </a:r>
                      <a:r>
                        <a:rPr lang="en-GB" sz="1000">
                          <a:solidFill>
                            <a:schemeClr val="dk1"/>
                          </a:solidFill>
                        </a:rPr>
                        <a:t> people of all classes.  Large amounts of money would be </a:t>
                      </a:r>
                      <a:r>
                        <a:rPr b="1" lang="en-GB" sz="1000">
                          <a:solidFill>
                            <a:schemeClr val="dk1"/>
                          </a:solidFill>
                        </a:rPr>
                        <a:t>gambled</a:t>
                      </a:r>
                      <a:r>
                        <a:rPr lang="en-GB" sz="1000">
                          <a:solidFill>
                            <a:schemeClr val="dk1"/>
                          </a:solidFill>
                        </a:rPr>
                        <a:t> on the outcome of these </a:t>
                      </a:r>
                      <a:r>
                        <a:rPr b="1" lang="en-GB" sz="1000">
                          <a:solidFill>
                            <a:schemeClr val="dk1"/>
                          </a:solidFill>
                        </a:rPr>
                        <a:t>blood sports</a:t>
                      </a:r>
                      <a:r>
                        <a:rPr lang="en-GB" sz="1000">
                          <a:solidFill>
                            <a:schemeClr val="dk1"/>
                          </a:solidFill>
                        </a:rPr>
                        <a:t>.</a:t>
                      </a:r>
                      <a:endParaRPr sz="1300"/>
                    </a:p>
                    <a:p>
                      <a:pPr indent="-15875" lvl="0" marL="85725" marR="0" rtl="0" algn="l">
                        <a:spcBef>
                          <a:spcPts val="0"/>
                        </a:spcBef>
                        <a:spcAft>
                          <a:spcPts val="0"/>
                        </a:spcAft>
                        <a:buClr>
                          <a:schemeClr val="dk1"/>
                        </a:buClr>
                        <a:buSzPts val="1100"/>
                        <a:buFont typeface="Arial"/>
                        <a:buNone/>
                      </a:pPr>
                      <a:r>
                        <a:t/>
                      </a:r>
                      <a:endParaRPr sz="1000">
                        <a:solidFill>
                          <a:schemeClr val="dk1"/>
                        </a:solidFill>
                      </a:endParaRPr>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Baiting</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This involved watching animals fight.  </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The most common was </a:t>
                      </a:r>
                      <a:r>
                        <a:rPr b="1" lang="en-GB" sz="1000">
                          <a:solidFill>
                            <a:schemeClr val="dk1"/>
                          </a:solidFill>
                        </a:rPr>
                        <a:t>bear baiting </a:t>
                      </a:r>
                      <a:r>
                        <a:rPr lang="en-GB" sz="1000">
                          <a:solidFill>
                            <a:schemeClr val="dk1"/>
                          </a:solidFill>
                        </a:rPr>
                        <a:t>where a bear would be chained to a post and dogs set against it.  </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However, care was taken not to kill bears as they were very expensive.</a:t>
                      </a:r>
                      <a:endParaRPr sz="1300"/>
                    </a:p>
                    <a:p>
                      <a:pPr indent="-79375" lvl="0" marL="85725" marR="0" rtl="0" algn="l">
                        <a:spcBef>
                          <a:spcPts val="0"/>
                        </a:spcBef>
                        <a:spcAft>
                          <a:spcPts val="0"/>
                        </a:spcAft>
                        <a:buClr>
                          <a:schemeClr val="dk1"/>
                        </a:buClr>
                        <a:buSzPts val="1000"/>
                        <a:buFont typeface="Arial"/>
                        <a:buChar char="•"/>
                      </a:pPr>
                      <a:r>
                        <a:rPr b="1" lang="en-GB" sz="1000">
                          <a:solidFill>
                            <a:schemeClr val="dk1"/>
                          </a:solidFill>
                        </a:rPr>
                        <a:t>Special arenas </a:t>
                      </a:r>
                      <a:r>
                        <a:rPr lang="en-GB" sz="1000">
                          <a:solidFill>
                            <a:schemeClr val="dk1"/>
                          </a:solidFill>
                        </a:rPr>
                        <a:t>were built in London as this was such a </a:t>
                      </a:r>
                      <a:r>
                        <a:rPr b="1" lang="en-GB" sz="1000">
                          <a:solidFill>
                            <a:schemeClr val="dk1"/>
                          </a:solidFill>
                        </a:rPr>
                        <a:t>popular</a:t>
                      </a:r>
                      <a:r>
                        <a:rPr lang="en-GB" sz="1000">
                          <a:solidFill>
                            <a:schemeClr val="dk1"/>
                          </a:solidFill>
                        </a:rPr>
                        <a:t> form of entertainment.</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Even the </a:t>
                      </a:r>
                      <a:r>
                        <a:rPr b="1" lang="en-GB" sz="1000">
                          <a:solidFill>
                            <a:schemeClr val="dk1"/>
                          </a:solidFill>
                        </a:rPr>
                        <a:t>queen </a:t>
                      </a:r>
                      <a:r>
                        <a:rPr lang="en-GB" sz="1000">
                          <a:solidFill>
                            <a:schemeClr val="dk1"/>
                          </a:solidFill>
                        </a:rPr>
                        <a:t>enjoyed watching this as it was still seen as a sport.</a:t>
                      </a:r>
                      <a:endParaRPr sz="1300"/>
                    </a:p>
                    <a:p>
                      <a:pPr indent="-79375" lvl="0" marL="85725" marR="0" rtl="0" algn="l">
                        <a:spcBef>
                          <a:spcPts val="0"/>
                        </a:spcBef>
                        <a:spcAft>
                          <a:spcPts val="0"/>
                        </a:spcAft>
                        <a:buClr>
                          <a:schemeClr val="dk1"/>
                        </a:buClr>
                        <a:buSzPts val="1000"/>
                        <a:buFont typeface="Arial"/>
                        <a:buChar char="•"/>
                      </a:pPr>
                      <a:r>
                        <a:rPr b="1" lang="en-GB" sz="1000">
                          <a:solidFill>
                            <a:schemeClr val="dk1"/>
                          </a:solidFill>
                        </a:rPr>
                        <a:t>Bulls</a:t>
                      </a:r>
                      <a:r>
                        <a:rPr lang="en-GB" sz="1000">
                          <a:solidFill>
                            <a:schemeClr val="dk1"/>
                          </a:solidFill>
                        </a:rPr>
                        <a:t> were also used and attacked by dogs to the death.</a:t>
                      </a:r>
                      <a:endParaRPr sz="1300"/>
                    </a:p>
                    <a:p>
                      <a:pPr indent="0" lvl="0" marL="0" marR="0" rtl="0" algn="l">
                        <a:spcBef>
                          <a:spcPts val="0"/>
                        </a:spcBef>
                        <a:spcAft>
                          <a:spcPts val="0"/>
                        </a:spcAft>
                        <a:buClr>
                          <a:schemeClr val="dk1"/>
                        </a:buClr>
                        <a:buSzPts val="1100"/>
                        <a:buFont typeface="Arial"/>
                        <a:buNone/>
                      </a:pPr>
                      <a:r>
                        <a:t/>
                      </a:r>
                      <a:endParaRPr sz="1000">
                        <a:solidFill>
                          <a:schemeClr val="dk1"/>
                        </a:solidFill>
                      </a:endParaRPr>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Cock-fighting</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Cockerels were made to wear                              </a:t>
                      </a:r>
                      <a:r>
                        <a:rPr b="1" lang="en-GB" sz="1000">
                          <a:solidFill>
                            <a:schemeClr val="dk1"/>
                          </a:solidFill>
                        </a:rPr>
                        <a:t>metal spikes </a:t>
                      </a:r>
                      <a:r>
                        <a:rPr lang="en-GB" sz="1000">
                          <a:solidFill>
                            <a:schemeClr val="dk1"/>
                          </a:solidFill>
                        </a:rPr>
                        <a:t>around their feet                            and trained to attack each other.  </a:t>
                      </a:r>
                      <a:endParaRPr sz="1300"/>
                    </a:p>
                    <a:p>
                      <a:pPr indent="-79375" lvl="0" marL="85725" marR="0" rtl="0" algn="l">
                        <a:spcBef>
                          <a:spcPts val="0"/>
                        </a:spcBef>
                        <a:spcAft>
                          <a:spcPts val="0"/>
                        </a:spcAft>
                        <a:buClr>
                          <a:schemeClr val="dk1"/>
                        </a:buClr>
                        <a:buSzPts val="1000"/>
                        <a:buFont typeface="Arial"/>
                        <a:buChar char="•"/>
                      </a:pPr>
                      <a:r>
                        <a:rPr lang="en-GB" sz="1000">
                          <a:solidFill>
                            <a:schemeClr val="dk1"/>
                          </a:solidFill>
                        </a:rPr>
                        <a:t>In many </a:t>
                      </a:r>
                      <a:r>
                        <a:rPr b="1" lang="en-GB" sz="1000">
                          <a:solidFill>
                            <a:schemeClr val="dk1"/>
                          </a:solidFill>
                        </a:rPr>
                        <a:t>towns</a:t>
                      </a:r>
                      <a:r>
                        <a:rPr lang="en-GB" sz="1000">
                          <a:solidFill>
                            <a:schemeClr val="dk1"/>
                          </a:solidFill>
                        </a:rPr>
                        <a:t>, </a:t>
                      </a:r>
                      <a:r>
                        <a:rPr b="1" lang="en-GB" sz="1000">
                          <a:solidFill>
                            <a:schemeClr val="dk1"/>
                          </a:solidFill>
                        </a:rPr>
                        <a:t>special arenas </a:t>
                      </a:r>
                      <a:r>
                        <a:rPr lang="en-GB" sz="1000">
                          <a:solidFill>
                            <a:schemeClr val="dk1"/>
                          </a:solidFill>
                        </a:rPr>
                        <a:t>were built for this and huge amounts of money would be bet on the outcome.</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a:txBody>
                    <a:bodyPr/>
                    <a:lstStyle/>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A lot of </a:t>
                      </a:r>
                      <a:r>
                        <a:rPr b="1" lang="en-GB" sz="1100">
                          <a:solidFill>
                            <a:schemeClr val="dk1"/>
                          </a:solidFill>
                        </a:rPr>
                        <a:t>new literature </a:t>
                      </a:r>
                      <a:r>
                        <a:rPr lang="en-GB" sz="1100">
                          <a:solidFill>
                            <a:schemeClr val="dk1"/>
                          </a:solidFill>
                        </a:rPr>
                        <a:t>was written during this period.</a:t>
                      </a:r>
                      <a:r>
                        <a:rPr lang="en-GB" sz="1100">
                          <a:solidFill>
                            <a:schemeClr val="dk1"/>
                          </a:solidFill>
                        </a:rPr>
                        <a:t>  </a:t>
                      </a:r>
                      <a:endParaRPr sz="1300"/>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History </a:t>
                      </a:r>
                      <a:r>
                        <a:rPr lang="en-GB" sz="1100">
                          <a:solidFill>
                            <a:schemeClr val="dk1"/>
                          </a:solidFill>
                        </a:rPr>
                        <a:t>was a popular subject.</a:t>
                      </a:r>
                      <a:endParaRPr sz="1300"/>
                    </a:p>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The increasingly </a:t>
                      </a:r>
                      <a:r>
                        <a:rPr b="1" lang="en-GB" sz="1100">
                          <a:solidFill>
                            <a:schemeClr val="dk1"/>
                          </a:solidFill>
                        </a:rPr>
                        <a:t>exploration of the world </a:t>
                      </a:r>
                      <a:r>
                        <a:rPr lang="en-GB" sz="1100">
                          <a:solidFill>
                            <a:schemeClr val="dk1"/>
                          </a:solidFill>
                        </a:rPr>
                        <a:t>also led to new </a:t>
                      </a:r>
                      <a:r>
                        <a:rPr b="1" lang="en-GB" sz="1100">
                          <a:solidFill>
                            <a:schemeClr val="dk1"/>
                          </a:solidFill>
                        </a:rPr>
                        <a:t>adventure stories </a:t>
                      </a:r>
                      <a:r>
                        <a:rPr lang="en-GB" sz="1100">
                          <a:solidFill>
                            <a:schemeClr val="dk1"/>
                          </a:solidFill>
                        </a:rPr>
                        <a:t>being written which captured people’s imaginations about the world they lived in.</a:t>
                      </a:r>
                      <a:endParaRPr sz="1300"/>
                    </a:p>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The </a:t>
                      </a:r>
                      <a:r>
                        <a:rPr b="1" lang="en-GB" sz="1100">
                          <a:solidFill>
                            <a:schemeClr val="dk1"/>
                          </a:solidFill>
                        </a:rPr>
                        <a:t>printing press </a:t>
                      </a:r>
                      <a:r>
                        <a:rPr lang="en-GB" sz="1100">
                          <a:solidFill>
                            <a:schemeClr val="dk1"/>
                          </a:solidFill>
                        </a:rPr>
                        <a:t>also made reading books cheaper and more available.</a:t>
                      </a:r>
                      <a:endParaRPr sz="1300"/>
                    </a:p>
                    <a:p>
                      <a:pPr indent="-165100" lvl="0" marL="171450" marR="0" rtl="0" algn="l">
                        <a:spcBef>
                          <a:spcPts val="0"/>
                        </a:spcBef>
                        <a:spcAft>
                          <a:spcPts val="0"/>
                        </a:spcAft>
                        <a:buClr>
                          <a:schemeClr val="dk1"/>
                        </a:buClr>
                        <a:buSzPts val="1100"/>
                        <a:buFont typeface="Noto Sans Symbols"/>
                        <a:buChar char="❑"/>
                      </a:pPr>
                      <a:r>
                        <a:rPr b="1" lang="en-GB" sz="1100">
                          <a:solidFill>
                            <a:schemeClr val="dk1"/>
                          </a:solidFill>
                        </a:rPr>
                        <a:t>Poetry </a:t>
                      </a:r>
                      <a:r>
                        <a:rPr lang="en-GB" sz="1100">
                          <a:solidFill>
                            <a:schemeClr val="dk1"/>
                          </a:solidFill>
                        </a:rPr>
                        <a:t>and </a:t>
                      </a:r>
                      <a:r>
                        <a:rPr b="1" lang="en-GB" sz="1100">
                          <a:solidFill>
                            <a:schemeClr val="dk1"/>
                          </a:solidFill>
                        </a:rPr>
                        <a:t>plays</a:t>
                      </a:r>
                      <a:r>
                        <a:rPr lang="en-GB" sz="1100">
                          <a:solidFill>
                            <a:schemeClr val="dk1"/>
                          </a:solidFill>
                        </a:rPr>
                        <a:t> were very popular with the rich.  The most educated people wrote poetry, including </a:t>
                      </a:r>
                      <a:r>
                        <a:rPr b="1" lang="en-GB" sz="1100">
                          <a:solidFill>
                            <a:schemeClr val="dk1"/>
                          </a:solidFill>
                        </a:rPr>
                        <a:t>Queen Elizabeth</a:t>
                      </a:r>
                      <a:r>
                        <a:rPr lang="en-GB" sz="1100">
                          <a:solidFill>
                            <a:schemeClr val="dk1"/>
                          </a:solidFill>
                        </a:rPr>
                        <a:t> herself. </a:t>
                      </a:r>
                      <a:endParaRPr sz="1300"/>
                    </a:p>
                    <a:p>
                      <a:pPr indent="-165100" lvl="0" marL="171450" marR="0" rtl="0" algn="l">
                        <a:spcBef>
                          <a:spcPts val="0"/>
                        </a:spcBef>
                        <a:spcAft>
                          <a:spcPts val="0"/>
                        </a:spcAft>
                        <a:buClr>
                          <a:schemeClr val="dk1"/>
                        </a:buClr>
                        <a:buSzPts val="1100"/>
                        <a:buFont typeface="Noto Sans Symbols"/>
                        <a:buChar char="❑"/>
                      </a:pPr>
                      <a:r>
                        <a:rPr lang="en-GB" sz="1100">
                          <a:solidFill>
                            <a:schemeClr val="dk1"/>
                          </a:solidFill>
                        </a:rPr>
                        <a:t>Plays written for the theatre were going through a </a:t>
                      </a:r>
                      <a:r>
                        <a:rPr b="1" lang="en-GB" sz="1100">
                          <a:solidFill>
                            <a:schemeClr val="dk1"/>
                          </a:solidFill>
                        </a:rPr>
                        <a:t>revolution</a:t>
                      </a:r>
                      <a:r>
                        <a:rPr lang="en-GB" sz="1100">
                          <a:solidFill>
                            <a:schemeClr val="dk1"/>
                          </a:solidFill>
                        </a:rPr>
                        <a:t> at the time.</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4">
                  <a:txBody>
                    <a:bodyPr/>
                    <a:lstStyle/>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Religion</a:t>
                      </a:r>
                      <a:r>
                        <a:rPr lang="en-GB" sz="1000">
                          <a:solidFill>
                            <a:schemeClr val="dk1"/>
                          </a:solidFill>
                        </a:rPr>
                        <a:t> had a huge influence on the growth of</a:t>
                      </a:r>
                      <a:r>
                        <a:rPr lang="en-GB" sz="1000">
                          <a:solidFill>
                            <a:schemeClr val="dk1"/>
                          </a:solidFill>
                        </a:rPr>
                        <a:t> theatre.  Before Elizabeth’s Religious Settlement, Catholics would tour the country with their </a:t>
                      </a:r>
                      <a:r>
                        <a:rPr b="1" lang="en-GB" sz="1000">
                          <a:solidFill>
                            <a:schemeClr val="dk1"/>
                          </a:solidFill>
                        </a:rPr>
                        <a:t>Mystery Plays</a:t>
                      </a:r>
                      <a:r>
                        <a:rPr lang="en-GB" sz="1000">
                          <a:solidFill>
                            <a:schemeClr val="dk1"/>
                          </a:solidFill>
                        </a:rPr>
                        <a:t>.  These would tell the story of famous </a:t>
                      </a:r>
                      <a:r>
                        <a:rPr b="1" lang="en-GB" sz="1000">
                          <a:solidFill>
                            <a:schemeClr val="dk1"/>
                          </a:solidFill>
                        </a:rPr>
                        <a:t>Catholic Saints </a:t>
                      </a:r>
                      <a:r>
                        <a:rPr lang="en-GB" sz="1000">
                          <a:solidFill>
                            <a:schemeClr val="dk1"/>
                          </a:solidFill>
                        </a:rPr>
                        <a:t>and </a:t>
                      </a:r>
                      <a:r>
                        <a:rPr b="1" lang="en-GB" sz="1000">
                          <a:solidFill>
                            <a:schemeClr val="dk1"/>
                          </a:solidFill>
                        </a:rPr>
                        <a:t>miracles</a:t>
                      </a:r>
                      <a:r>
                        <a:rPr lang="en-GB" sz="1000">
                          <a:solidFill>
                            <a:schemeClr val="dk1"/>
                          </a:solidFill>
                        </a:rPr>
                        <a:t>.  However, Elizabeth wanted this to end and so encouraged more </a:t>
                      </a:r>
                      <a:r>
                        <a:rPr b="1" lang="en-GB" sz="1000">
                          <a:solidFill>
                            <a:schemeClr val="dk1"/>
                          </a:solidFill>
                        </a:rPr>
                        <a:t>non-religious</a:t>
                      </a:r>
                      <a:r>
                        <a:rPr lang="en-GB" sz="1000">
                          <a:solidFill>
                            <a:schemeClr val="dk1"/>
                          </a:solidFill>
                        </a:rPr>
                        <a:t> plays to be written.  This would stop the influence of the Catholic Church on the ordinary people of England.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a:t>
                      </a:r>
                      <a:r>
                        <a:rPr b="1" lang="en-GB" sz="1000">
                          <a:solidFill>
                            <a:schemeClr val="dk1"/>
                          </a:solidFill>
                        </a:rPr>
                        <a:t>secular (non religious) plays </a:t>
                      </a:r>
                      <a:r>
                        <a:rPr lang="en-GB" sz="1000">
                          <a:solidFill>
                            <a:schemeClr val="dk1"/>
                          </a:solidFill>
                        </a:rPr>
                        <a:t>were more entertaining, funny &amp; exciting for ordinary people and became popular. Theatre companies increased and even the nobility would help pay for them.  For example, Elizabeth formed her own theatre company called ‘</a:t>
                      </a:r>
                      <a:r>
                        <a:rPr b="1" lang="en-GB" sz="1000">
                          <a:solidFill>
                            <a:schemeClr val="dk1"/>
                          </a:solidFill>
                        </a:rPr>
                        <a:t>The Queen’s Men’</a:t>
                      </a:r>
                      <a:r>
                        <a:rPr lang="en-GB" sz="1000">
                          <a:solidFill>
                            <a:schemeClr val="dk1"/>
                          </a:solidFill>
                        </a:rPr>
                        <a:t> in 1583.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first purpose built theatres were constructed, especially in London.  The first to be built was the </a:t>
                      </a:r>
                      <a:r>
                        <a:rPr b="1" lang="en-GB" sz="1000">
                          <a:solidFill>
                            <a:schemeClr val="dk1"/>
                          </a:solidFill>
                        </a:rPr>
                        <a:t>Red Lion </a:t>
                      </a:r>
                      <a:r>
                        <a:rPr lang="en-GB" sz="1000">
                          <a:solidFill>
                            <a:schemeClr val="dk1"/>
                          </a:solidFill>
                        </a:rPr>
                        <a:t>in Whitechapel.</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theatre was popular with </a:t>
                      </a:r>
                      <a:r>
                        <a:rPr b="1" lang="en-GB" sz="1000">
                          <a:solidFill>
                            <a:schemeClr val="dk1"/>
                          </a:solidFill>
                        </a:rPr>
                        <a:t>all classes,</a:t>
                      </a:r>
                      <a:r>
                        <a:rPr lang="en-GB" sz="1000">
                          <a:solidFill>
                            <a:schemeClr val="dk1"/>
                          </a:solidFill>
                        </a:rPr>
                        <a:t> but the seats divided the rich and poor. The poor could pay a penny to stand in </a:t>
                      </a:r>
                      <a:r>
                        <a:rPr b="1" lang="en-GB" sz="1000">
                          <a:solidFill>
                            <a:schemeClr val="dk1"/>
                          </a:solidFill>
                        </a:rPr>
                        <a:t>The Pit </a:t>
                      </a:r>
                      <a:r>
                        <a:rPr lang="en-GB" sz="1000">
                          <a:solidFill>
                            <a:schemeClr val="dk1"/>
                          </a:solidFill>
                        </a:rPr>
                        <a:t>at the front of the stage.</a:t>
                      </a:r>
                      <a:endParaRPr sz="1300"/>
                    </a:p>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Women</a:t>
                      </a:r>
                      <a:r>
                        <a:rPr lang="en-GB" sz="1000">
                          <a:solidFill>
                            <a:schemeClr val="dk1"/>
                          </a:solidFill>
                        </a:rPr>
                        <a:t> were not allowed to perform.</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spcBef>
                          <a:spcPts val="0"/>
                        </a:spcBef>
                        <a:spcAft>
                          <a:spcPts val="0"/>
                        </a:spcAft>
                        <a:buNone/>
                      </a:pPr>
                      <a:r>
                        <a:rPr lang="en-GB" sz="1000">
                          <a:solidFill>
                            <a:schemeClr val="dk1"/>
                          </a:solidFill>
                        </a:rPr>
                        <a:t>Music and dancing was popular with men and women of </a:t>
                      </a:r>
                      <a:r>
                        <a:rPr b="1" lang="en-GB" sz="1000">
                          <a:solidFill>
                            <a:schemeClr val="dk1"/>
                          </a:solidFill>
                        </a:rPr>
                        <a:t>all classes</a:t>
                      </a:r>
                      <a:r>
                        <a:rPr lang="en-GB" sz="1000">
                          <a:solidFill>
                            <a:schemeClr val="dk1"/>
                          </a:solidFill>
                        </a:rPr>
                        <a:t>.  However, the classes would never dance together.</a:t>
                      </a:r>
                      <a:endParaRPr sz="1300"/>
                    </a:p>
                    <a:p>
                      <a:pPr indent="0" lvl="0" marL="0" marR="0" rtl="0" algn="l">
                        <a:spcBef>
                          <a:spcPts val="0"/>
                        </a:spcBef>
                        <a:spcAft>
                          <a:spcPts val="0"/>
                        </a:spcAft>
                        <a:buNone/>
                      </a:pPr>
                      <a:r>
                        <a:rPr lang="en-GB" sz="1000">
                          <a:solidFill>
                            <a:schemeClr val="dk1"/>
                          </a:solidFill>
                        </a:rPr>
                        <a:t>Many played instruments</a:t>
                      </a:r>
                      <a:r>
                        <a:rPr lang="en-GB" sz="1000">
                          <a:solidFill>
                            <a:schemeClr val="dk1"/>
                          </a:solidFill>
                        </a:rPr>
                        <a:t> such           as </a:t>
                      </a:r>
                      <a:r>
                        <a:rPr b="1" lang="en-GB" sz="1000">
                          <a:solidFill>
                            <a:schemeClr val="dk1"/>
                          </a:solidFill>
                        </a:rPr>
                        <a:t>lutes</a:t>
                      </a:r>
                      <a:r>
                        <a:rPr lang="en-GB" sz="1000">
                          <a:solidFill>
                            <a:schemeClr val="dk1"/>
                          </a:solidFill>
                        </a:rPr>
                        <a:t> (similar to a guitar) and </a:t>
                      </a:r>
                      <a:r>
                        <a:rPr b="1" lang="en-GB" sz="1000">
                          <a:solidFill>
                            <a:schemeClr val="dk1"/>
                          </a:solidFill>
                        </a:rPr>
                        <a:t>harpsichords </a:t>
                      </a:r>
                      <a:r>
                        <a:rPr lang="en-GB" sz="1000">
                          <a:solidFill>
                            <a:schemeClr val="dk1"/>
                          </a:solidFill>
                        </a:rPr>
                        <a:t>(similar to a piano).</a:t>
                      </a:r>
                      <a:endParaRPr sz="1300"/>
                    </a:p>
                    <a:p>
                      <a:pPr indent="0" lvl="0" marL="0" marR="0" rtl="0" algn="l">
                        <a:spcBef>
                          <a:spcPts val="0"/>
                        </a:spcBef>
                        <a:spcAft>
                          <a:spcPts val="0"/>
                        </a:spcAft>
                        <a:buNone/>
                      </a:pPr>
                      <a:r>
                        <a:rPr lang="en-GB" sz="1000">
                          <a:solidFill>
                            <a:schemeClr val="dk1"/>
                          </a:solidFill>
                        </a:rPr>
                        <a:t>Wealthy families would </a:t>
                      </a:r>
                      <a:r>
                        <a:rPr b="1" lang="en-GB" sz="1000">
                          <a:solidFill>
                            <a:schemeClr val="dk1"/>
                          </a:solidFill>
                        </a:rPr>
                        <a:t>employ </a:t>
                      </a:r>
                      <a:r>
                        <a:rPr lang="en-GB" sz="1000">
                          <a:solidFill>
                            <a:schemeClr val="dk1"/>
                          </a:solidFill>
                        </a:rPr>
                        <a:t>their own musicians to play during meals and feats.</a:t>
                      </a:r>
                      <a:endParaRPr sz="1300"/>
                    </a:p>
                    <a:p>
                      <a:pPr indent="0" lvl="0" marL="0" marR="0" rtl="0" algn="l">
                        <a:spcBef>
                          <a:spcPts val="0"/>
                        </a:spcBef>
                        <a:spcAft>
                          <a:spcPts val="0"/>
                        </a:spcAft>
                        <a:buNone/>
                      </a:pPr>
                      <a:r>
                        <a:rPr b="1" lang="en-GB" sz="1000">
                          <a:solidFill>
                            <a:schemeClr val="dk1"/>
                          </a:solidFill>
                        </a:rPr>
                        <a:t>Books</a:t>
                      </a:r>
                      <a:r>
                        <a:rPr lang="en-GB" sz="1000">
                          <a:solidFill>
                            <a:schemeClr val="dk1"/>
                          </a:solidFill>
                        </a:rPr>
                        <a:t> of popular music could be bought by the rich.</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650">
                <a:tc rowSpan="3">
                  <a:txBody>
                    <a:bodyPr/>
                    <a:lstStyle/>
                    <a:p>
                      <a:pPr indent="0" lvl="0" marL="0" marR="0" rtl="0" algn="ctr">
                        <a:spcBef>
                          <a:spcPts val="0"/>
                        </a:spcBef>
                        <a:spcAft>
                          <a:spcPts val="0"/>
                        </a:spcAft>
                        <a:buNone/>
                      </a:pPr>
                      <a:r>
                        <a:rPr b="1" lang="en-GB" sz="1400">
                          <a:solidFill>
                            <a:schemeClr val="dk1"/>
                          </a:solidFill>
                        </a:rPr>
                        <a:t>The Poor </a:t>
                      </a:r>
                      <a:endParaRPr/>
                    </a:p>
                    <a:p>
                      <a:pPr indent="0" lvl="0" marL="0" marR="0" rtl="0" algn="ctr">
                        <a:spcBef>
                          <a:spcPts val="0"/>
                        </a:spcBef>
                        <a:spcAft>
                          <a:spcPts val="0"/>
                        </a:spcAft>
                        <a:buNone/>
                      </a:pPr>
                      <a:r>
                        <a:rPr lang="en-GB" sz="1100">
                          <a:solidFill>
                            <a:schemeClr val="dk1"/>
                          </a:solidFill>
                        </a:rPr>
                        <a:t>(farmers, craftsmen</a:t>
                      </a:r>
                      <a:r>
                        <a:rPr lang="en-GB" sz="1100">
                          <a:solidFill>
                            <a:schemeClr val="dk1"/>
                          </a:solidFill>
                        </a:rPr>
                        <a:t> and lower classes)</a:t>
                      </a:r>
                      <a:endParaRPr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rowSpan="3">
                  <a:txBody>
                    <a:bodyPr/>
                    <a:lstStyle/>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Football</a:t>
                      </a:r>
                      <a:r>
                        <a:rPr lang="en-GB" sz="1000">
                          <a:solidFill>
                            <a:schemeClr val="dk1"/>
                          </a:solidFill>
                        </a:rPr>
                        <a:t> – It was the most popular game for lower class men only.  It was very violent and some men were killed during matches. The aim was to get the ball to the other side’s goal like</a:t>
                      </a:r>
                      <a:r>
                        <a:rPr lang="en-GB" sz="1000">
                          <a:solidFill>
                            <a:schemeClr val="dk1"/>
                          </a:solidFill>
                        </a:rPr>
                        <a:t> today.  </a:t>
                      </a:r>
                      <a:r>
                        <a:rPr b="1" lang="en-GB" sz="1000">
                          <a:solidFill>
                            <a:schemeClr val="dk1"/>
                          </a:solidFill>
                        </a:rPr>
                        <a:t>However:</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 ball could be picked up</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 number of players                                           was not restricted.</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There were no rules                                         about tripping up other players.</a:t>
                      </a:r>
                      <a:endParaRPr sz="1300"/>
                    </a:p>
                    <a:p>
                      <a:pPr indent="-173037" lvl="0" marL="358775" marR="0" rtl="0" algn="l">
                        <a:spcBef>
                          <a:spcPts val="0"/>
                        </a:spcBef>
                        <a:spcAft>
                          <a:spcPts val="0"/>
                        </a:spcAft>
                        <a:buClr>
                          <a:schemeClr val="dk1"/>
                        </a:buClr>
                        <a:buSzPts val="1000"/>
                        <a:buFont typeface="Arial"/>
                        <a:buChar char="•"/>
                      </a:pPr>
                      <a:r>
                        <a:rPr lang="en-GB" sz="1000">
                          <a:solidFill>
                            <a:schemeClr val="dk1"/>
                          </a:solidFill>
                        </a:rPr>
                        <a:t>The size of the ‘pitch’ could be as much as between two villages.</a:t>
                      </a:r>
                      <a:endParaRPr sz="1300"/>
                    </a:p>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Wrestling</a:t>
                      </a:r>
                      <a:r>
                        <a:rPr lang="en-GB" sz="1000">
                          <a:solidFill>
                            <a:schemeClr val="dk1"/>
                          </a:solidFill>
                        </a:rPr>
                        <a:t> – Competed in public.</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c vMerge="1"/>
                <a:tc vMerge="1"/>
              </a:tr>
              <a:tr h="76900">
                <a:tc vMerge="1"/>
                <a:tc vMerge="1"/>
                <a:tc vMerge="1"/>
                <a:tc vMerge="1"/>
                <a:tc vMerge="1"/>
                <a:tc rowSpan="2">
                  <a:txBody>
                    <a:bodyPr/>
                    <a:lstStyle/>
                    <a:p>
                      <a:pPr indent="0" lvl="0" marL="0" marR="0" rtl="0" algn="l">
                        <a:spcBef>
                          <a:spcPts val="0"/>
                        </a:spcBef>
                        <a:spcAft>
                          <a:spcPts val="0"/>
                        </a:spcAft>
                        <a:buNone/>
                      </a:pPr>
                      <a:r>
                        <a:rPr lang="en-GB" sz="1000">
                          <a:solidFill>
                            <a:schemeClr val="dk1"/>
                          </a:solidFill>
                        </a:rPr>
                        <a:t>The poor would enjoy listening to music at </a:t>
                      </a:r>
                      <a:r>
                        <a:rPr b="1" lang="en-GB" sz="1000">
                          <a:solidFill>
                            <a:schemeClr val="dk1"/>
                          </a:solidFill>
                        </a:rPr>
                        <a:t>fairs</a:t>
                      </a:r>
                      <a:r>
                        <a:rPr lang="en-GB" sz="1000">
                          <a:solidFill>
                            <a:schemeClr val="dk1"/>
                          </a:solidFill>
                        </a:rPr>
                        <a:t>, </a:t>
                      </a:r>
                      <a:r>
                        <a:rPr b="1" lang="en-GB" sz="1000">
                          <a:solidFill>
                            <a:schemeClr val="dk1"/>
                          </a:solidFill>
                        </a:rPr>
                        <a:t>markets</a:t>
                      </a:r>
                      <a:r>
                        <a:rPr lang="en-GB" sz="1000">
                          <a:solidFill>
                            <a:schemeClr val="dk1"/>
                          </a:solidFill>
                        </a:rPr>
                        <a:t> or </a:t>
                      </a:r>
                      <a:r>
                        <a:rPr b="1" lang="en-GB" sz="1000">
                          <a:solidFill>
                            <a:schemeClr val="dk1"/>
                          </a:solidFill>
                        </a:rPr>
                        <a:t>public occasions</a:t>
                      </a:r>
                      <a:r>
                        <a:rPr lang="en-GB" sz="1000">
                          <a:solidFill>
                            <a:schemeClr val="dk1"/>
                          </a:solidFill>
                        </a:rPr>
                        <a:t>.  There was music at the </a:t>
                      </a:r>
                      <a:r>
                        <a:rPr b="1" lang="en-GB" sz="1000">
                          <a:solidFill>
                            <a:schemeClr val="dk1"/>
                          </a:solidFill>
                        </a:rPr>
                        <a:t>church</a:t>
                      </a:r>
                      <a:r>
                        <a:rPr lang="en-GB" sz="1000">
                          <a:solidFill>
                            <a:schemeClr val="dk1"/>
                          </a:solidFill>
                        </a:rPr>
                        <a:t> and in the </a:t>
                      </a:r>
                      <a:r>
                        <a:rPr b="1" lang="en-GB" sz="1000">
                          <a:solidFill>
                            <a:schemeClr val="dk1"/>
                          </a:solidFill>
                        </a:rPr>
                        <a:t>taverns </a:t>
                      </a:r>
                      <a:r>
                        <a:rPr lang="en-GB" sz="1000">
                          <a:solidFill>
                            <a:schemeClr val="dk1"/>
                          </a:solidFill>
                        </a:rPr>
                        <a:t>(pubs).  </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35475">
                <a:tc vMerge="1"/>
                <a:tc vMerge="1"/>
                <a:tc vMerge="1"/>
                <a:tc>
                  <a:txBody>
                    <a:bodyPr/>
                    <a:lstStyle/>
                    <a:p>
                      <a:pPr indent="-165100" lvl="0" marL="171450" marR="0" rtl="0" algn="l">
                        <a:spcBef>
                          <a:spcPts val="0"/>
                        </a:spcBef>
                        <a:spcAft>
                          <a:spcPts val="0"/>
                        </a:spcAft>
                        <a:buClr>
                          <a:schemeClr val="dk1"/>
                        </a:buClr>
                        <a:buSzPts val="1000"/>
                        <a:buFont typeface="Noto Sans Symbols"/>
                        <a:buChar char="❑"/>
                      </a:pPr>
                      <a:r>
                        <a:rPr b="1" lang="en-GB" sz="1000">
                          <a:solidFill>
                            <a:schemeClr val="dk1"/>
                          </a:solidFill>
                        </a:rPr>
                        <a:t>Literacy rates </a:t>
                      </a:r>
                      <a:r>
                        <a:rPr lang="en-GB" sz="1000">
                          <a:solidFill>
                            <a:schemeClr val="dk1"/>
                          </a:solidFill>
                        </a:rPr>
                        <a:t>among the poor were very low.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poor relied on stories told word of mouth.  </a:t>
                      </a:r>
                      <a:endParaRPr sz="1300"/>
                    </a:p>
                    <a:p>
                      <a:pPr indent="-165100" lvl="0" marL="171450" marR="0" rtl="0" algn="l">
                        <a:spcBef>
                          <a:spcPts val="0"/>
                        </a:spcBef>
                        <a:spcAft>
                          <a:spcPts val="0"/>
                        </a:spcAft>
                        <a:buClr>
                          <a:schemeClr val="dk1"/>
                        </a:buClr>
                        <a:buSzPts val="1000"/>
                        <a:buFont typeface="Noto Sans Symbols"/>
                        <a:buChar char="❑"/>
                      </a:pPr>
                      <a:r>
                        <a:rPr lang="en-GB" sz="1000">
                          <a:solidFill>
                            <a:schemeClr val="dk1"/>
                          </a:solidFill>
                        </a:rPr>
                        <a:t>The type of work they had to do also gave</a:t>
                      </a:r>
                      <a:r>
                        <a:rPr lang="en-GB" sz="1000">
                          <a:solidFill>
                            <a:schemeClr val="dk1"/>
                          </a:solidFill>
                        </a:rPr>
                        <a:t> them very little time for leisure activities such as reading.</a:t>
                      </a:r>
                      <a:endParaRPr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r>
            </a:tbl>
          </a:graphicData>
        </a:graphic>
      </p:graphicFrame>
      <p:pic>
        <p:nvPicPr>
          <p:cNvPr id="616" name="Google Shape;616;g2cdea3c4307_1_69"/>
          <p:cNvPicPr preferRelativeResize="0"/>
          <p:nvPr/>
        </p:nvPicPr>
        <p:blipFill rotWithShape="1">
          <a:blip r:embed="rId4">
            <a:alphaModFix/>
          </a:blip>
          <a:srcRect b="0" l="0" r="0" t="0"/>
          <a:stretch/>
        </p:blipFill>
        <p:spPr>
          <a:xfrm>
            <a:off x="11668352" y="1925569"/>
            <a:ext cx="405175" cy="497158"/>
          </a:xfrm>
          <a:prstGeom prst="rect">
            <a:avLst/>
          </a:prstGeom>
          <a:noFill/>
          <a:ln>
            <a:noFill/>
          </a:ln>
        </p:spPr>
      </p:pic>
      <p:pic>
        <p:nvPicPr>
          <p:cNvPr id="617" name="Google Shape;617;g2cdea3c4307_1_69"/>
          <p:cNvPicPr preferRelativeResize="0"/>
          <p:nvPr/>
        </p:nvPicPr>
        <p:blipFill rotWithShape="1">
          <a:blip r:embed="rId5">
            <a:alphaModFix/>
          </a:blip>
          <a:srcRect b="0" l="0" r="0" t="0"/>
          <a:stretch/>
        </p:blipFill>
        <p:spPr>
          <a:xfrm>
            <a:off x="11538803" y="5719922"/>
            <a:ext cx="534725" cy="689975"/>
          </a:xfrm>
          <a:prstGeom prst="rect">
            <a:avLst/>
          </a:prstGeom>
          <a:noFill/>
          <a:ln>
            <a:noFill/>
          </a:ln>
        </p:spPr>
      </p:pic>
      <p:pic>
        <p:nvPicPr>
          <p:cNvPr id="618" name="Google Shape;618;g2cdea3c4307_1_69"/>
          <p:cNvPicPr preferRelativeResize="0"/>
          <p:nvPr/>
        </p:nvPicPr>
        <p:blipFill rotWithShape="1">
          <a:blip r:embed="rId6">
            <a:alphaModFix/>
          </a:blip>
          <a:srcRect b="0" l="0" r="0" t="0"/>
          <a:stretch/>
        </p:blipFill>
        <p:spPr>
          <a:xfrm>
            <a:off x="5229148" y="4989850"/>
            <a:ext cx="497975" cy="603248"/>
          </a:xfrm>
          <a:prstGeom prst="rect">
            <a:avLst/>
          </a:prstGeom>
          <a:noFill/>
          <a:ln>
            <a:noFill/>
          </a:ln>
        </p:spPr>
      </p:pic>
      <p:pic>
        <p:nvPicPr>
          <p:cNvPr id="619" name="Google Shape;619;g2cdea3c4307_1_69"/>
          <p:cNvPicPr preferRelativeResize="0"/>
          <p:nvPr/>
        </p:nvPicPr>
        <p:blipFill rotWithShape="1">
          <a:blip r:embed="rId7">
            <a:alphaModFix/>
          </a:blip>
          <a:srcRect b="12242" l="2666" r="0" t="0"/>
          <a:stretch/>
        </p:blipFill>
        <p:spPr>
          <a:xfrm>
            <a:off x="2747548" y="3590128"/>
            <a:ext cx="569900" cy="537800"/>
          </a:xfrm>
          <a:prstGeom prst="rect">
            <a:avLst/>
          </a:prstGeom>
          <a:noFill/>
          <a:ln>
            <a:noFill/>
          </a:ln>
        </p:spPr>
      </p:pic>
      <p:pic>
        <p:nvPicPr>
          <p:cNvPr id="620" name="Google Shape;620;g2cdea3c4307_1_69"/>
          <p:cNvPicPr preferRelativeResize="0"/>
          <p:nvPr/>
        </p:nvPicPr>
        <p:blipFill rotWithShape="1">
          <a:blip r:embed="rId8">
            <a:alphaModFix/>
          </a:blip>
          <a:srcRect b="0" l="0" r="0" t="0"/>
          <a:stretch/>
        </p:blipFill>
        <p:spPr>
          <a:xfrm>
            <a:off x="2747555" y="2954081"/>
            <a:ext cx="569900" cy="427440"/>
          </a:xfrm>
          <a:prstGeom prst="rect">
            <a:avLst/>
          </a:prstGeom>
          <a:noFill/>
          <a:ln>
            <a:noFill/>
          </a:ln>
        </p:spPr>
      </p:pic>
      <p:pic>
        <p:nvPicPr>
          <p:cNvPr id="621" name="Google Shape;621;g2cdea3c4307_1_69"/>
          <p:cNvPicPr preferRelativeResize="0"/>
          <p:nvPr/>
        </p:nvPicPr>
        <p:blipFill rotWithShape="1">
          <a:blip r:embed="rId9">
            <a:alphaModFix/>
          </a:blip>
          <a:srcRect b="0" l="0" r="0" t="0"/>
          <a:stretch/>
        </p:blipFill>
        <p:spPr>
          <a:xfrm>
            <a:off x="2468022" y="5264201"/>
            <a:ext cx="405175" cy="405159"/>
          </a:xfrm>
          <a:prstGeom prst="rect">
            <a:avLst/>
          </a:prstGeom>
          <a:noFill/>
          <a:ln>
            <a:noFill/>
          </a:ln>
        </p:spPr>
      </p:pic>
      <p:pic>
        <p:nvPicPr>
          <p:cNvPr id="622" name="Google Shape;622;g2cdea3c4307_1_69"/>
          <p:cNvPicPr preferRelativeResize="0"/>
          <p:nvPr/>
        </p:nvPicPr>
        <p:blipFill rotWithShape="1">
          <a:blip r:embed="rId10">
            <a:alphaModFix/>
          </a:blip>
          <a:srcRect b="0" l="0" r="0" t="0"/>
          <a:stretch/>
        </p:blipFill>
        <p:spPr>
          <a:xfrm>
            <a:off x="2946907" y="5322867"/>
            <a:ext cx="405162" cy="397059"/>
          </a:xfrm>
          <a:prstGeom prst="rect">
            <a:avLst/>
          </a:prstGeom>
          <a:noFill/>
          <a:ln>
            <a:noFill/>
          </a:ln>
        </p:spPr>
      </p:pic>
      <p:sp>
        <p:nvSpPr>
          <p:cNvPr id="623" name="Google Shape;623;g2cdea3c4307_1_69"/>
          <p:cNvSpPr txBox="1"/>
          <p:nvPr/>
        </p:nvSpPr>
        <p:spPr>
          <a:xfrm>
            <a:off x="38475" y="70800"/>
            <a:ext cx="98400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20</a:t>
            </a:r>
            <a:r>
              <a:rPr lang="en-GB" sz="1800">
                <a:solidFill>
                  <a:schemeClr val="dk1"/>
                </a:solidFill>
                <a:latin typeface="Calibri"/>
                <a:ea typeface="Calibri"/>
                <a:cs typeface="Calibri"/>
                <a:sym typeface="Calibri"/>
              </a:rPr>
              <a:t> - </a:t>
            </a:r>
            <a:r>
              <a:rPr b="1" lang="en-GB" sz="1800">
                <a:solidFill>
                  <a:schemeClr val="dk1"/>
                </a:solidFill>
                <a:latin typeface="Calibri"/>
                <a:ea typeface="Calibri"/>
                <a:cs typeface="Calibri"/>
                <a:sym typeface="Calibri"/>
              </a:rPr>
              <a:t>Sports, entertainment, pastimes and theatre during the reign of Queen Elizabeth I</a:t>
            </a:r>
            <a:endParaRPr b="1"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g2cdea3c4307_1_83"/>
          <p:cNvSpPr txBox="1"/>
          <p:nvPr/>
        </p:nvSpPr>
        <p:spPr>
          <a:xfrm>
            <a:off x="38995" y="483100"/>
            <a:ext cx="9540900" cy="9543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During the reign of Elizabeth I, the amount of poverty increased.  Alongside this, the number of people without a home or work also increased.  This was known as vagabondage or vagrancy.  The people who experienced this were called vagabonds or vagrants.  The main causes of this increase in vagrancy and poverty can be organised into the following categories: </a:t>
            </a:r>
            <a:r>
              <a:rPr b="1" lang="en-GB" sz="1100">
                <a:solidFill>
                  <a:schemeClr val="dk1"/>
                </a:solidFill>
                <a:latin typeface="Calibri"/>
                <a:ea typeface="Calibri"/>
                <a:cs typeface="Calibri"/>
                <a:sym typeface="Calibri"/>
              </a:rPr>
              <a:t>population growth</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poor harvest</a:t>
            </a:r>
            <a:r>
              <a:rPr lang="en-GB" sz="1100">
                <a:solidFill>
                  <a:schemeClr val="dk1"/>
                </a:solidFill>
                <a:latin typeface="Calibri"/>
                <a:ea typeface="Calibri"/>
                <a:cs typeface="Calibri"/>
                <a:sym typeface="Calibri"/>
              </a:rPr>
              <a:t>, the </a:t>
            </a:r>
            <a:r>
              <a:rPr b="1" lang="en-GB" sz="1100">
                <a:solidFill>
                  <a:schemeClr val="dk1"/>
                </a:solidFill>
                <a:latin typeface="Calibri"/>
                <a:ea typeface="Calibri"/>
                <a:cs typeface="Calibri"/>
                <a:sym typeface="Calibri"/>
              </a:rPr>
              <a:t>increase in sheep farming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enclosure </a:t>
            </a:r>
            <a:r>
              <a:rPr lang="en-GB" sz="1100">
                <a:solidFill>
                  <a:schemeClr val="dk1"/>
                </a:solidFill>
                <a:latin typeface="Calibri"/>
                <a:ea typeface="Calibri"/>
                <a:cs typeface="Calibri"/>
                <a:sym typeface="Calibri"/>
              </a:rPr>
              <a:t>of land.  As well as being able to explain how each factor led to an increase in poverty, you should argue which factor played the most significant role.</a:t>
            </a:r>
            <a:endParaRPr sz="1300"/>
          </a:p>
        </p:txBody>
      </p:sp>
      <p:sp>
        <p:nvSpPr>
          <p:cNvPr id="629" name="Google Shape;629;g2cdea3c4307_1_83"/>
          <p:cNvSpPr txBox="1"/>
          <p:nvPr/>
        </p:nvSpPr>
        <p:spPr>
          <a:xfrm>
            <a:off x="115910" y="1479264"/>
            <a:ext cx="2422200" cy="5371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u="sng">
                <a:solidFill>
                  <a:schemeClr val="dk1"/>
                </a:solidFill>
                <a:latin typeface="Calibri"/>
                <a:ea typeface="Calibri"/>
                <a:cs typeface="Calibri"/>
                <a:sym typeface="Calibri"/>
              </a:rPr>
              <a:t>Features of poverty in Elizabethan England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was very </a:t>
            </a:r>
            <a:r>
              <a:rPr b="1" lang="en-GB" sz="1100">
                <a:solidFill>
                  <a:schemeClr val="dk1"/>
                </a:solidFill>
                <a:latin typeface="Calibri"/>
                <a:ea typeface="Calibri"/>
                <a:cs typeface="Calibri"/>
                <a:sym typeface="Calibri"/>
              </a:rPr>
              <a:t>little help </a:t>
            </a:r>
            <a:r>
              <a:rPr lang="en-GB" sz="1100">
                <a:solidFill>
                  <a:schemeClr val="dk1"/>
                </a:solidFill>
                <a:latin typeface="Calibri"/>
                <a:ea typeface="Calibri"/>
                <a:cs typeface="Calibri"/>
                <a:sym typeface="Calibri"/>
              </a:rPr>
              <a:t>for those without work, living in poverty.  For many, an illness could mean </a:t>
            </a:r>
            <a:r>
              <a:rPr b="1" lang="en-GB" sz="1100">
                <a:solidFill>
                  <a:schemeClr val="dk1"/>
                </a:solidFill>
                <a:latin typeface="Calibri"/>
                <a:ea typeface="Calibri"/>
                <a:cs typeface="Calibri"/>
                <a:sym typeface="Calibri"/>
              </a:rPr>
              <a:t>starvation</a:t>
            </a:r>
            <a:r>
              <a:rPr lang="en-GB" sz="1100">
                <a:solidFill>
                  <a:schemeClr val="dk1"/>
                </a:solidFill>
                <a:latin typeface="Calibri"/>
                <a:ea typeface="Calibri"/>
                <a:cs typeface="Calibri"/>
                <a:sym typeface="Calibri"/>
              </a:rPr>
              <a:t> for them &amp; their family.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was some help for the poor from ‘</a:t>
            </a:r>
            <a:r>
              <a:rPr b="1" lang="en-GB" sz="1100">
                <a:solidFill>
                  <a:schemeClr val="dk1"/>
                </a:solidFill>
                <a:latin typeface="Calibri"/>
                <a:ea typeface="Calibri"/>
                <a:cs typeface="Calibri"/>
                <a:sym typeface="Calibri"/>
              </a:rPr>
              <a:t>Poor Relief</a:t>
            </a:r>
            <a:r>
              <a:rPr lang="en-GB" sz="1100">
                <a:solidFill>
                  <a:schemeClr val="dk1"/>
                </a:solidFill>
                <a:latin typeface="Calibri"/>
                <a:ea typeface="Calibri"/>
                <a:cs typeface="Calibri"/>
                <a:sym typeface="Calibri"/>
              </a:rPr>
              <a:t>’ from the local town or ‘</a:t>
            </a:r>
            <a:r>
              <a:rPr b="1" lang="en-GB" sz="1100">
                <a:solidFill>
                  <a:schemeClr val="dk1"/>
                </a:solidFill>
                <a:latin typeface="Calibri"/>
                <a:ea typeface="Calibri"/>
                <a:cs typeface="Calibri"/>
                <a:sym typeface="Calibri"/>
              </a:rPr>
              <a:t>alms</a:t>
            </a:r>
            <a:r>
              <a:rPr lang="en-GB" sz="1100">
                <a:solidFill>
                  <a:schemeClr val="dk1"/>
                </a:solidFill>
                <a:latin typeface="Calibri"/>
                <a:ea typeface="Calibri"/>
                <a:cs typeface="Calibri"/>
                <a:sym typeface="Calibri"/>
              </a:rPr>
              <a:t>’ (charity) from the church.</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Vagrants</a:t>
            </a:r>
            <a:r>
              <a:rPr lang="en-GB" sz="1100">
                <a:solidFill>
                  <a:schemeClr val="dk1"/>
                </a:solidFill>
                <a:latin typeface="Calibri"/>
                <a:ea typeface="Calibri"/>
                <a:cs typeface="Calibri"/>
                <a:sym typeface="Calibri"/>
              </a:rPr>
              <a:t> were people without a home or regular work. They would be given more help and sympathy by Elizabethan society.</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Vagabonds </a:t>
            </a:r>
            <a:r>
              <a:rPr lang="en-GB" sz="1100">
                <a:solidFill>
                  <a:schemeClr val="dk1"/>
                </a:solidFill>
                <a:latin typeface="Calibri"/>
                <a:ea typeface="Calibri"/>
                <a:cs typeface="Calibri"/>
                <a:sym typeface="Calibri"/>
              </a:rPr>
              <a:t>were those who committed crimes or were too lazy to find work.  There was no sympathy towards vagabonds in Elizabeth society.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poor at this time were those who spent </a:t>
            </a:r>
            <a:r>
              <a:rPr b="1" lang="en-GB" sz="1100">
                <a:solidFill>
                  <a:schemeClr val="dk1"/>
                </a:solidFill>
                <a:latin typeface="Calibri"/>
                <a:ea typeface="Calibri"/>
                <a:cs typeface="Calibri"/>
                <a:sym typeface="Calibri"/>
              </a:rPr>
              <a:t>80%</a:t>
            </a:r>
            <a:r>
              <a:rPr lang="en-GB" sz="1100">
                <a:solidFill>
                  <a:schemeClr val="dk1"/>
                </a:solidFill>
                <a:latin typeface="Calibri"/>
                <a:ea typeface="Calibri"/>
                <a:cs typeface="Calibri"/>
                <a:sym typeface="Calibri"/>
              </a:rPr>
              <a:t> or more of their income on </a:t>
            </a:r>
            <a:r>
              <a:rPr b="1" lang="en-GB" sz="1100">
                <a:solidFill>
                  <a:schemeClr val="dk1"/>
                </a:solidFill>
                <a:latin typeface="Calibri"/>
                <a:ea typeface="Calibri"/>
                <a:cs typeface="Calibri"/>
                <a:sym typeface="Calibri"/>
              </a:rPr>
              <a:t>bread</a:t>
            </a:r>
            <a:r>
              <a:rPr lang="en-GB" sz="11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40%</a:t>
            </a:r>
            <a:r>
              <a:rPr lang="en-GB" sz="1100">
                <a:solidFill>
                  <a:schemeClr val="dk1"/>
                </a:solidFill>
                <a:latin typeface="Calibri"/>
                <a:ea typeface="Calibri"/>
                <a:cs typeface="Calibri"/>
                <a:sym typeface="Calibri"/>
              </a:rPr>
              <a:t> of the poor in some places were under </a:t>
            </a:r>
            <a:r>
              <a:rPr b="1" lang="en-GB" sz="1100">
                <a:solidFill>
                  <a:schemeClr val="dk1"/>
                </a:solidFill>
                <a:latin typeface="Calibri"/>
                <a:ea typeface="Calibri"/>
                <a:cs typeface="Calibri"/>
                <a:sym typeface="Calibri"/>
              </a:rPr>
              <a:t>16</a:t>
            </a:r>
            <a:r>
              <a:rPr lang="en-GB" sz="1100">
                <a:solidFill>
                  <a:schemeClr val="dk1"/>
                </a:solidFill>
                <a:latin typeface="Calibri"/>
                <a:ea typeface="Calibri"/>
                <a:cs typeface="Calibri"/>
                <a:sym typeface="Calibri"/>
              </a:rPr>
              <a:t> years old.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Families with </a:t>
            </a:r>
            <a:r>
              <a:rPr b="1" lang="en-GB" sz="1100">
                <a:solidFill>
                  <a:schemeClr val="dk1"/>
                </a:solidFill>
                <a:latin typeface="Calibri"/>
                <a:ea typeface="Calibri"/>
                <a:cs typeface="Calibri"/>
                <a:sym typeface="Calibri"/>
              </a:rPr>
              <a:t>mothers </a:t>
            </a:r>
            <a:r>
              <a:rPr lang="en-GB" sz="1100">
                <a:solidFill>
                  <a:schemeClr val="dk1"/>
                </a:solidFill>
                <a:latin typeface="Calibri"/>
                <a:ea typeface="Calibri"/>
                <a:cs typeface="Calibri"/>
                <a:sym typeface="Calibri"/>
              </a:rPr>
              <a:t>only, lived in more poverty as women were paid a lot less than men.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type of people more likely to live in poverty were </a:t>
            </a:r>
            <a:r>
              <a:rPr b="1" lang="en-GB" sz="1100">
                <a:solidFill>
                  <a:schemeClr val="dk1"/>
                </a:solidFill>
                <a:latin typeface="Calibri"/>
                <a:ea typeface="Calibri"/>
                <a:cs typeface="Calibri"/>
                <a:sym typeface="Calibri"/>
              </a:rPr>
              <a:t>widows</a:t>
            </a:r>
            <a:r>
              <a:rPr lang="en-GB" sz="1100">
                <a:solidFill>
                  <a:schemeClr val="dk1"/>
                </a:solidFill>
                <a:latin typeface="Calibri"/>
                <a:ea typeface="Calibri"/>
                <a:cs typeface="Calibri"/>
                <a:sym typeface="Calibri"/>
              </a:rPr>
              <a:t>, the</a:t>
            </a:r>
            <a:r>
              <a:rPr b="1" lang="en-GB" sz="1100">
                <a:solidFill>
                  <a:schemeClr val="dk1"/>
                </a:solidFill>
                <a:latin typeface="Calibri"/>
                <a:ea typeface="Calibri"/>
                <a:cs typeface="Calibri"/>
                <a:sym typeface="Calibri"/>
              </a:rPr>
              <a:t> sick</a:t>
            </a:r>
            <a:r>
              <a:rPr lang="en-GB" sz="1100">
                <a:solidFill>
                  <a:schemeClr val="dk1"/>
                </a:solidFill>
                <a:latin typeface="Calibri"/>
                <a:ea typeface="Calibri"/>
                <a:cs typeface="Calibri"/>
                <a:sym typeface="Calibri"/>
              </a:rPr>
              <a:t>, the </a:t>
            </a:r>
            <a:r>
              <a:rPr b="1" lang="en-GB" sz="1100">
                <a:solidFill>
                  <a:schemeClr val="dk1"/>
                </a:solidFill>
                <a:latin typeface="Calibri"/>
                <a:ea typeface="Calibri"/>
                <a:cs typeface="Calibri"/>
                <a:sym typeface="Calibri"/>
              </a:rPr>
              <a:t>elderly</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orphaned</a:t>
            </a:r>
            <a:r>
              <a:rPr lang="en-GB" sz="1100">
                <a:solidFill>
                  <a:schemeClr val="dk1"/>
                </a:solidFill>
                <a:latin typeface="Calibri"/>
                <a:ea typeface="Calibri"/>
                <a:cs typeface="Calibri"/>
                <a:sym typeface="Calibri"/>
              </a:rPr>
              <a:t> children.</a:t>
            </a:r>
            <a:endParaRPr/>
          </a:p>
        </p:txBody>
      </p:sp>
      <p:sp>
        <p:nvSpPr>
          <p:cNvPr id="630" name="Google Shape;630;g2cdea3c4307_1_83"/>
          <p:cNvSpPr txBox="1"/>
          <p:nvPr/>
        </p:nvSpPr>
        <p:spPr>
          <a:xfrm>
            <a:off x="2615017" y="1473822"/>
            <a:ext cx="6888000" cy="954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POPULATION GROWTH</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population grew by 35%.  The population of England grew from 3 million in 1551 to 4.2 million by 1601. Most of the growth was in towns and cities.  London became the fastest growing city in England and had a population of 150,000.  The food needed in these growing towns was grown in the countryside and so had to be brought in.  Food prices therefore increased as there was more demand for it.</a:t>
            </a:r>
            <a:endParaRPr/>
          </a:p>
        </p:txBody>
      </p:sp>
      <p:sp>
        <p:nvSpPr>
          <p:cNvPr id="631" name="Google Shape;631;g2cdea3c4307_1_83"/>
          <p:cNvSpPr txBox="1"/>
          <p:nvPr/>
        </p:nvSpPr>
        <p:spPr>
          <a:xfrm>
            <a:off x="5845326" y="2479539"/>
            <a:ext cx="36576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INCREASED RENT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 bigger population also produced a bigger demand on places for people to live.  Landowners took advantage of this by increasing their prices. The price of rent therefore increased so people had less money to spend on food.</a:t>
            </a:r>
            <a:endParaRPr/>
          </a:p>
        </p:txBody>
      </p:sp>
      <p:sp>
        <p:nvSpPr>
          <p:cNvPr id="632" name="Google Shape;632;g2cdea3c4307_1_83"/>
          <p:cNvSpPr txBox="1"/>
          <p:nvPr/>
        </p:nvSpPr>
        <p:spPr>
          <a:xfrm>
            <a:off x="2615016" y="2480529"/>
            <a:ext cx="31533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LOWER PAY</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more people living in towns, less work was available and the wages could fall.  This gave people fewer opportunities for work and a lower wage could also mean less money for rent and food.</a:t>
            </a:r>
            <a:endParaRPr/>
          </a:p>
        </p:txBody>
      </p:sp>
      <p:sp>
        <p:nvSpPr>
          <p:cNvPr id="633" name="Google Shape;633;g2cdea3c4307_1_83"/>
          <p:cNvSpPr txBox="1"/>
          <p:nvPr/>
        </p:nvSpPr>
        <p:spPr>
          <a:xfrm>
            <a:off x="2615014" y="3483150"/>
            <a:ext cx="3153300" cy="1123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LAND PRICES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the population grew in the countryside, the demand for land also increased.  Landowners                      took advantage of this by charging higher rent                    for land. If a family could not afford this rent they would be evicted.</a:t>
            </a:r>
            <a:endParaRPr/>
          </a:p>
        </p:txBody>
      </p:sp>
      <p:sp>
        <p:nvSpPr>
          <p:cNvPr id="634" name="Google Shape;634;g2cdea3c4307_1_83"/>
          <p:cNvSpPr txBox="1"/>
          <p:nvPr/>
        </p:nvSpPr>
        <p:spPr>
          <a:xfrm>
            <a:off x="5845325" y="3499058"/>
            <a:ext cx="6263700" cy="1462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SHEEP FARMING</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trade in wool, was big profit for farmers at this time.  The wool trade made up 81% of all England’s export trade.  Farmers began to farm sheep for their wool rather than grow crops for food.  This caused more poverty as:</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Keeping large flocks of sheep used up land which would have been used by locals to grow food.</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Farming sheep did not require as many workers as growing crops so more people were                                    made unemployed.</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Feeding the sheep meant using more land to grow food just for the sheep, not people.</a:t>
            </a:r>
            <a:endParaRPr/>
          </a:p>
        </p:txBody>
      </p:sp>
      <p:sp>
        <p:nvSpPr>
          <p:cNvPr id="635" name="Google Shape;635;g2cdea3c4307_1_83"/>
          <p:cNvSpPr txBox="1"/>
          <p:nvPr/>
        </p:nvSpPr>
        <p:spPr>
          <a:xfrm>
            <a:off x="5845325" y="4998551"/>
            <a:ext cx="6263700" cy="785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ENCLOSURE OF LAND</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In order for farmers to keep their animals (sheep) many began to fence off the land or ‘enclose’ it.  Often, this took more land away from the local villages which was once ‘common land’.  Families who once lived on the land that was now enclosed would be left homeless.</a:t>
            </a:r>
            <a:endParaRPr/>
          </a:p>
        </p:txBody>
      </p:sp>
      <p:sp>
        <p:nvSpPr>
          <p:cNvPr id="636" name="Google Shape;636;g2cdea3c4307_1_83"/>
          <p:cNvSpPr txBox="1"/>
          <p:nvPr/>
        </p:nvSpPr>
        <p:spPr>
          <a:xfrm>
            <a:off x="8844589" y="5820935"/>
            <a:ext cx="22479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POOR HARVESTS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During 1565 and 1562, there were particularly poor harvests due to the bad weather.  With less food, prices increased further.  </a:t>
            </a:r>
            <a:endParaRPr/>
          </a:p>
        </p:txBody>
      </p:sp>
      <p:sp>
        <p:nvSpPr>
          <p:cNvPr id="637" name="Google Shape;637;g2cdea3c4307_1_83"/>
          <p:cNvSpPr txBox="1"/>
          <p:nvPr/>
        </p:nvSpPr>
        <p:spPr>
          <a:xfrm>
            <a:off x="5845325" y="5820936"/>
            <a:ext cx="29223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INFLATION OF FOOD PRICES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less land, sheep farming, more people and enclosure of land, the price of food increased as there was less of it. It was harder for families to feed themselves with what they earned.</a:t>
            </a:r>
            <a:endParaRPr/>
          </a:p>
        </p:txBody>
      </p:sp>
      <p:sp>
        <p:nvSpPr>
          <p:cNvPr id="638" name="Google Shape;638;g2cdea3c4307_1_83"/>
          <p:cNvSpPr txBox="1"/>
          <p:nvPr/>
        </p:nvSpPr>
        <p:spPr>
          <a:xfrm>
            <a:off x="2615014" y="4654098"/>
            <a:ext cx="3153300" cy="1123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CLOSING OF THE MONASTERIES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monasteries used to help the local poor by giving them handouts of food or offering shelter.  After Henry VIII had closed the monasteries and with the decline of the Catholic faith, this form of help was no longer available for the poor.</a:t>
            </a:r>
            <a:endParaRPr/>
          </a:p>
        </p:txBody>
      </p:sp>
      <p:sp>
        <p:nvSpPr>
          <p:cNvPr id="639" name="Google Shape;639;g2cdea3c4307_1_83"/>
          <p:cNvSpPr txBox="1"/>
          <p:nvPr/>
        </p:nvSpPr>
        <p:spPr>
          <a:xfrm>
            <a:off x="2615014" y="5825046"/>
            <a:ext cx="31533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POOR TRADE WITH SPAIN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Due to the tension and conflict with Spain, there was less demand for goods to be made which were then sold abroad.  This increased unemployment further and even led to an economic recession.</a:t>
            </a:r>
            <a:endParaRPr/>
          </a:p>
        </p:txBody>
      </p:sp>
      <p:pic>
        <p:nvPicPr>
          <p:cNvPr id="640" name="Google Shape;640;g2cdea3c4307_1_83"/>
          <p:cNvPicPr preferRelativeResize="0"/>
          <p:nvPr/>
        </p:nvPicPr>
        <p:blipFill rotWithShape="1">
          <a:blip r:embed="rId3">
            <a:alphaModFix/>
          </a:blip>
          <a:srcRect b="0" l="0" r="0" t="0"/>
          <a:stretch/>
        </p:blipFill>
        <p:spPr>
          <a:xfrm>
            <a:off x="10886710" y="5670738"/>
            <a:ext cx="1222369" cy="1179227"/>
          </a:xfrm>
          <a:prstGeom prst="rect">
            <a:avLst/>
          </a:prstGeom>
          <a:noFill/>
          <a:ln>
            <a:noFill/>
          </a:ln>
        </p:spPr>
      </p:pic>
      <p:pic>
        <p:nvPicPr>
          <p:cNvPr id="641" name="Google Shape;641;g2cdea3c4307_1_83"/>
          <p:cNvPicPr preferRelativeResize="0"/>
          <p:nvPr/>
        </p:nvPicPr>
        <p:blipFill rotWithShape="1">
          <a:blip r:embed="rId4">
            <a:alphaModFix/>
          </a:blip>
          <a:srcRect b="0" l="0" r="0" t="0"/>
          <a:stretch/>
        </p:blipFill>
        <p:spPr>
          <a:xfrm flipH="1">
            <a:off x="11092494" y="4425371"/>
            <a:ext cx="957002" cy="546700"/>
          </a:xfrm>
          <a:prstGeom prst="rect">
            <a:avLst/>
          </a:prstGeom>
          <a:noFill/>
          <a:ln>
            <a:noFill/>
          </a:ln>
        </p:spPr>
      </p:pic>
      <p:pic>
        <p:nvPicPr>
          <p:cNvPr descr="Old beggar" id="642" name="Google Shape;642;g2cdea3c4307_1_83"/>
          <p:cNvPicPr preferRelativeResize="0"/>
          <p:nvPr/>
        </p:nvPicPr>
        <p:blipFill rotWithShape="1">
          <a:blip r:embed="rId5">
            <a:alphaModFix/>
          </a:blip>
          <a:srcRect b="0" l="0" r="0" t="0"/>
          <a:stretch/>
        </p:blipFill>
        <p:spPr>
          <a:xfrm>
            <a:off x="9576983" y="666751"/>
            <a:ext cx="2532096" cy="2757384"/>
          </a:xfrm>
          <a:custGeom>
            <a:rect b="b" l="l" r="r" t="t"/>
            <a:pathLst>
              <a:path extrusionOk="0" h="2757384" w="2532096">
                <a:moveTo>
                  <a:pt x="0" y="0"/>
                </a:moveTo>
                <a:cubicBezTo>
                  <a:pt x="279335" y="25436"/>
                  <a:pt x="476357" y="-3365"/>
                  <a:pt x="607703" y="0"/>
                </a:cubicBezTo>
                <a:cubicBezTo>
                  <a:pt x="739049" y="3365"/>
                  <a:pt x="1003843" y="2906"/>
                  <a:pt x="1291369" y="0"/>
                </a:cubicBezTo>
                <a:cubicBezTo>
                  <a:pt x="1578895" y="-2906"/>
                  <a:pt x="1813571" y="22962"/>
                  <a:pt x="1949714" y="0"/>
                </a:cubicBezTo>
                <a:cubicBezTo>
                  <a:pt x="2085857" y="-22962"/>
                  <a:pt x="2308984" y="950"/>
                  <a:pt x="2532096" y="0"/>
                </a:cubicBezTo>
                <a:cubicBezTo>
                  <a:pt x="2547357" y="160812"/>
                  <a:pt x="2551012" y="401937"/>
                  <a:pt x="2532096" y="634198"/>
                </a:cubicBezTo>
                <a:cubicBezTo>
                  <a:pt x="2513180" y="866459"/>
                  <a:pt x="2529706" y="1152858"/>
                  <a:pt x="2532096" y="1323544"/>
                </a:cubicBezTo>
                <a:cubicBezTo>
                  <a:pt x="2534486" y="1494230"/>
                  <a:pt x="2513442" y="1724744"/>
                  <a:pt x="2532096" y="2012890"/>
                </a:cubicBezTo>
                <a:cubicBezTo>
                  <a:pt x="2550750" y="2301036"/>
                  <a:pt x="2555007" y="2542556"/>
                  <a:pt x="2532096" y="2757384"/>
                </a:cubicBezTo>
                <a:cubicBezTo>
                  <a:pt x="2281905" y="2727930"/>
                  <a:pt x="2198250" y="2759339"/>
                  <a:pt x="1873751" y="2757384"/>
                </a:cubicBezTo>
                <a:cubicBezTo>
                  <a:pt x="1549253" y="2755429"/>
                  <a:pt x="1566166" y="2748278"/>
                  <a:pt x="1266048" y="2757384"/>
                </a:cubicBezTo>
                <a:cubicBezTo>
                  <a:pt x="965930" y="2766490"/>
                  <a:pt x="842932" y="2783417"/>
                  <a:pt x="683666" y="2757384"/>
                </a:cubicBezTo>
                <a:cubicBezTo>
                  <a:pt x="524400" y="2731351"/>
                  <a:pt x="160446" y="2730910"/>
                  <a:pt x="0" y="2757384"/>
                </a:cubicBezTo>
                <a:cubicBezTo>
                  <a:pt x="-546" y="2540597"/>
                  <a:pt x="-20035" y="2352157"/>
                  <a:pt x="0" y="2068038"/>
                </a:cubicBezTo>
                <a:cubicBezTo>
                  <a:pt x="20035" y="1783919"/>
                  <a:pt x="-16448" y="1756756"/>
                  <a:pt x="0" y="1461414"/>
                </a:cubicBezTo>
                <a:cubicBezTo>
                  <a:pt x="16448" y="1166072"/>
                  <a:pt x="-1876" y="985426"/>
                  <a:pt x="0" y="854789"/>
                </a:cubicBezTo>
                <a:cubicBezTo>
                  <a:pt x="1876" y="724153"/>
                  <a:pt x="-29427" y="422949"/>
                  <a:pt x="0" y="0"/>
                </a:cubicBezTo>
                <a:close/>
              </a:path>
            </a:pathLst>
          </a:custGeom>
          <a:noFill/>
          <a:ln cap="flat" cmpd="sng" w="9525">
            <a:solidFill>
              <a:schemeClr val="dk1"/>
            </a:solidFill>
            <a:prstDash val="solid"/>
            <a:round/>
            <a:headEnd len="sm" w="sm" type="none"/>
            <a:tailEnd len="sm" w="sm" type="none"/>
          </a:ln>
        </p:spPr>
      </p:pic>
      <p:sp>
        <p:nvSpPr>
          <p:cNvPr id="643" name="Google Shape;643;g2cdea3c4307_1_83"/>
          <p:cNvSpPr txBox="1"/>
          <p:nvPr/>
        </p:nvSpPr>
        <p:spPr>
          <a:xfrm>
            <a:off x="38475" y="1470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21</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To explain why there was an increase in poverty and vagabondage in Elizabethan England.</a:t>
            </a:r>
            <a:endParaRPr b="1"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g2cdea3c4307_1_102"/>
          <p:cNvSpPr txBox="1"/>
          <p:nvPr/>
        </p:nvSpPr>
        <p:spPr>
          <a:xfrm>
            <a:off x="39708" y="568812"/>
            <a:ext cx="12076200" cy="8310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There was some help for the very poor in Elizabeth England, but the government had to respond to the increasing problem of </a:t>
            </a:r>
            <a:r>
              <a:rPr b="1" lang="en-GB" sz="1200">
                <a:solidFill>
                  <a:schemeClr val="dk1"/>
                </a:solidFill>
                <a:latin typeface="Calibri"/>
                <a:ea typeface="Calibri"/>
                <a:cs typeface="Calibri"/>
                <a:sym typeface="Calibri"/>
              </a:rPr>
              <a:t>poverty</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vagrancy</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vagabondage</a:t>
            </a:r>
            <a:r>
              <a:rPr lang="en-GB" sz="1200">
                <a:solidFill>
                  <a:schemeClr val="dk1"/>
                </a:solidFill>
                <a:latin typeface="Calibri"/>
                <a:ea typeface="Calibri"/>
                <a:cs typeface="Calibri"/>
                <a:sym typeface="Calibri"/>
              </a:rPr>
              <a:t>.  Help, called ‘</a:t>
            </a:r>
            <a:r>
              <a:rPr b="1" lang="en-GB" sz="1200">
                <a:solidFill>
                  <a:schemeClr val="dk1"/>
                </a:solidFill>
                <a:latin typeface="Calibri"/>
                <a:ea typeface="Calibri"/>
                <a:cs typeface="Calibri"/>
                <a:sym typeface="Calibri"/>
              </a:rPr>
              <a:t>Poor Relief</a:t>
            </a:r>
            <a:r>
              <a:rPr lang="en-GB" sz="1200">
                <a:solidFill>
                  <a:schemeClr val="dk1"/>
                </a:solidFill>
                <a:latin typeface="Calibri"/>
                <a:ea typeface="Calibri"/>
                <a:cs typeface="Calibri"/>
                <a:sym typeface="Calibri"/>
              </a:rPr>
              <a:t>’ was given out and paid for by a special local tax called the </a:t>
            </a:r>
            <a:r>
              <a:rPr b="1" lang="en-GB" sz="1200">
                <a:solidFill>
                  <a:schemeClr val="dk1"/>
                </a:solidFill>
                <a:latin typeface="Calibri"/>
                <a:ea typeface="Calibri"/>
                <a:cs typeface="Calibri"/>
                <a:sym typeface="Calibri"/>
              </a:rPr>
              <a:t>poor rate</a:t>
            </a:r>
            <a:r>
              <a:rPr lang="en-GB" sz="1200">
                <a:solidFill>
                  <a:schemeClr val="dk1"/>
                </a:solidFill>
                <a:latin typeface="Calibri"/>
                <a:ea typeface="Calibri"/>
                <a:cs typeface="Calibri"/>
                <a:sym typeface="Calibri"/>
              </a:rPr>
              <a:t>.  Some Elizabethans also saw helping the poor as their Christian duty. Over the period, more help was offered for those in </a:t>
            </a:r>
            <a:r>
              <a:rPr b="1" lang="en-GB" sz="1200">
                <a:solidFill>
                  <a:schemeClr val="dk1"/>
                </a:solidFill>
                <a:latin typeface="Calibri"/>
                <a:ea typeface="Calibri"/>
                <a:cs typeface="Calibri"/>
                <a:sym typeface="Calibri"/>
              </a:rPr>
              <a:t>genuine need </a:t>
            </a:r>
            <a:r>
              <a:rPr lang="en-GB" sz="1200">
                <a:solidFill>
                  <a:schemeClr val="dk1"/>
                </a:solidFill>
                <a:latin typeface="Calibri"/>
                <a:ea typeface="Calibri"/>
                <a:cs typeface="Calibri"/>
                <a:sym typeface="Calibri"/>
              </a:rPr>
              <a:t>and the attitude towards some of the poor changed. There was a more ‘national’ approach to how the poor were dealt with, who should be helped and who should be punished.</a:t>
            </a:r>
            <a:endParaRPr/>
          </a:p>
        </p:txBody>
      </p:sp>
      <p:sp>
        <p:nvSpPr>
          <p:cNvPr id="650" name="Google Shape;650;g2cdea3c4307_1_102"/>
          <p:cNvSpPr txBox="1"/>
          <p:nvPr/>
        </p:nvSpPr>
        <p:spPr>
          <a:xfrm>
            <a:off x="132051" y="1394525"/>
            <a:ext cx="3738300" cy="20625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Features/basic facts about the Elizabeth attitude towards the poor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sympathetic towards those who could not work because of </a:t>
            </a:r>
            <a:r>
              <a:rPr b="1" lang="en-GB" sz="1400">
                <a:solidFill>
                  <a:schemeClr val="dk1"/>
                </a:solidFill>
                <a:latin typeface="Calibri"/>
                <a:ea typeface="Calibri"/>
                <a:cs typeface="Calibri"/>
                <a:sym typeface="Calibri"/>
              </a:rPr>
              <a:t>genuine illness </a:t>
            </a:r>
            <a:r>
              <a:rPr lang="en-GB" sz="1200">
                <a:solidFill>
                  <a:schemeClr val="dk1"/>
                </a:solidFill>
                <a:latin typeface="Calibri"/>
                <a:ea typeface="Calibri"/>
                <a:cs typeface="Calibri"/>
                <a:sym typeface="Calibri"/>
              </a:rPr>
              <a:t>or </a:t>
            </a:r>
            <a:r>
              <a:rPr b="1" lang="en-GB" sz="1400">
                <a:solidFill>
                  <a:schemeClr val="dk1"/>
                </a:solidFill>
                <a:latin typeface="Calibri"/>
                <a:ea typeface="Calibri"/>
                <a:cs typeface="Calibri"/>
                <a:sym typeface="Calibri"/>
              </a:rPr>
              <a:t>disability</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worried that poverty in England would lead to </a:t>
            </a:r>
            <a:r>
              <a:rPr b="1" lang="en-GB" sz="1400">
                <a:solidFill>
                  <a:schemeClr val="dk1"/>
                </a:solidFill>
                <a:latin typeface="Calibri"/>
                <a:ea typeface="Calibri"/>
                <a:cs typeface="Calibri"/>
                <a:sym typeface="Calibri"/>
              </a:rPr>
              <a:t>disorder</a:t>
            </a:r>
            <a:r>
              <a:rPr b="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and more </a:t>
            </a:r>
            <a:r>
              <a:rPr b="1" lang="en-GB" sz="1200">
                <a:solidFill>
                  <a:schemeClr val="dk1"/>
                </a:solidFill>
                <a:latin typeface="Calibri"/>
                <a:ea typeface="Calibri"/>
                <a:cs typeface="Calibri"/>
                <a:sym typeface="Calibri"/>
              </a:rPr>
              <a:t>crime</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worried about the </a:t>
            </a:r>
            <a:r>
              <a:rPr b="1" lang="en-GB" sz="1400">
                <a:solidFill>
                  <a:schemeClr val="dk1"/>
                </a:solidFill>
                <a:latin typeface="Calibri"/>
                <a:ea typeface="Calibri"/>
                <a:cs typeface="Calibri"/>
                <a:sym typeface="Calibri"/>
              </a:rPr>
              <a:t>cost</a:t>
            </a:r>
            <a:r>
              <a:rPr lang="en-GB" sz="14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of dealing with the poor.</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People were worried as the poor were more </a:t>
            </a:r>
            <a:r>
              <a:rPr b="1" lang="en-GB" sz="1400">
                <a:solidFill>
                  <a:schemeClr val="dk1"/>
                </a:solidFill>
                <a:latin typeface="Calibri"/>
                <a:ea typeface="Calibri"/>
                <a:cs typeface="Calibri"/>
                <a:sym typeface="Calibri"/>
              </a:rPr>
              <a:t>visible</a:t>
            </a:r>
            <a:r>
              <a:rPr b="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around them, especially in towns and cities.</a:t>
            </a:r>
            <a:endParaRPr/>
          </a:p>
        </p:txBody>
      </p:sp>
      <p:sp>
        <p:nvSpPr>
          <p:cNvPr id="651" name="Google Shape;651;g2cdea3c4307_1_102"/>
          <p:cNvSpPr txBox="1"/>
          <p:nvPr/>
        </p:nvSpPr>
        <p:spPr>
          <a:xfrm>
            <a:off x="115908" y="3489124"/>
            <a:ext cx="2789700" cy="2093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Elizabethans did not have sympathy when…</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They believed the poor were fit to work but too lazy (called the ‘</a:t>
            </a:r>
            <a:r>
              <a:rPr b="1" lang="en-GB" sz="1400">
                <a:solidFill>
                  <a:schemeClr val="dk1"/>
                </a:solidFill>
                <a:latin typeface="Calibri"/>
                <a:ea typeface="Calibri"/>
                <a:cs typeface="Calibri"/>
                <a:sym typeface="Calibri"/>
              </a:rPr>
              <a:t>idle poor</a:t>
            </a:r>
            <a:r>
              <a:rPr lang="en-GB" sz="120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They believed beggars (</a:t>
            </a:r>
            <a:r>
              <a:rPr b="1" lang="en-GB" sz="1400">
                <a:solidFill>
                  <a:schemeClr val="dk1"/>
                </a:solidFill>
                <a:latin typeface="Calibri"/>
                <a:ea typeface="Calibri"/>
                <a:cs typeface="Calibri"/>
                <a:sym typeface="Calibri"/>
              </a:rPr>
              <a:t>vagabonds</a:t>
            </a:r>
            <a:r>
              <a:rPr lang="en-GB" sz="1200">
                <a:solidFill>
                  <a:schemeClr val="dk1"/>
                </a:solidFill>
                <a:latin typeface="Calibri"/>
                <a:ea typeface="Calibri"/>
                <a:cs typeface="Calibri"/>
                <a:sym typeface="Calibri"/>
              </a:rPr>
              <a:t>) were committing crimes.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believed a person was </a:t>
            </a:r>
            <a:r>
              <a:rPr b="1" lang="en-GB" sz="1400">
                <a:solidFill>
                  <a:schemeClr val="dk1"/>
                </a:solidFill>
                <a:latin typeface="Calibri"/>
                <a:ea typeface="Calibri"/>
                <a:cs typeface="Calibri"/>
                <a:sym typeface="Calibri"/>
              </a:rPr>
              <a:t>deceiving</a:t>
            </a:r>
            <a:r>
              <a:rPr lang="en-GB" sz="1200">
                <a:solidFill>
                  <a:schemeClr val="dk1"/>
                </a:solidFill>
                <a:latin typeface="Calibri"/>
                <a:ea typeface="Calibri"/>
                <a:cs typeface="Calibri"/>
                <a:sym typeface="Calibri"/>
              </a:rPr>
              <a:t> or </a:t>
            </a:r>
            <a:r>
              <a:rPr b="1" lang="en-GB" sz="1400">
                <a:solidFill>
                  <a:schemeClr val="dk1"/>
                </a:solidFill>
                <a:latin typeface="Calibri"/>
                <a:ea typeface="Calibri"/>
                <a:cs typeface="Calibri"/>
                <a:sym typeface="Calibri"/>
              </a:rPr>
              <a:t>conning </a:t>
            </a:r>
            <a:r>
              <a:rPr lang="en-GB" sz="1200">
                <a:solidFill>
                  <a:schemeClr val="dk1"/>
                </a:solidFill>
                <a:latin typeface="Calibri"/>
                <a:ea typeface="Calibri"/>
                <a:cs typeface="Calibri"/>
                <a:sym typeface="Calibri"/>
              </a:rPr>
              <a:t>the public about an  illness in order to get money.</a:t>
            </a:r>
            <a:endParaRPr/>
          </a:p>
        </p:txBody>
      </p:sp>
      <p:sp>
        <p:nvSpPr>
          <p:cNvPr id="652" name="Google Shape;652;g2cdea3c4307_1_102"/>
          <p:cNvSpPr txBox="1"/>
          <p:nvPr/>
        </p:nvSpPr>
        <p:spPr>
          <a:xfrm>
            <a:off x="99767" y="5624648"/>
            <a:ext cx="2805900" cy="1015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The punishments for these ‘idle’ or criminal poor were:</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Imprisonment</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Publicly whipped through the streets</a:t>
            </a:r>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Hanged if caught three times.</a:t>
            </a:r>
            <a:endParaRPr/>
          </a:p>
        </p:txBody>
      </p:sp>
      <p:graphicFrame>
        <p:nvGraphicFramePr>
          <p:cNvPr id="653" name="Google Shape;653;g2cdea3c4307_1_102"/>
          <p:cNvGraphicFramePr/>
          <p:nvPr/>
        </p:nvGraphicFramePr>
        <p:xfrm>
          <a:off x="3951006" y="1394525"/>
          <a:ext cx="3000000" cy="3000000"/>
        </p:xfrm>
        <a:graphic>
          <a:graphicData uri="http://schemas.openxmlformats.org/drawingml/2006/table">
            <a:tbl>
              <a:tblPr bandRow="1" firstRow="1">
                <a:noFill/>
                <a:tableStyleId>{E33C4F99-F70D-4655-8684-7632CA6DFF11}</a:tableStyleId>
              </a:tblPr>
              <a:tblGrid>
                <a:gridCol w="1150825"/>
                <a:gridCol w="2119350"/>
                <a:gridCol w="4857800"/>
              </a:tblGrid>
              <a:tr h="340275">
                <a:tc gridSpan="3">
                  <a:txBody>
                    <a:bodyPr/>
                    <a:lstStyle/>
                    <a:p>
                      <a:pPr indent="0" lvl="0" marL="0" marR="0" rtl="0" algn="ctr">
                        <a:spcBef>
                          <a:spcPts val="0"/>
                        </a:spcBef>
                        <a:spcAft>
                          <a:spcPts val="0"/>
                        </a:spcAft>
                        <a:buNone/>
                      </a:pPr>
                      <a:r>
                        <a:rPr lang="en-GB" sz="1800">
                          <a:solidFill>
                            <a:srgbClr val="000000"/>
                          </a:solidFill>
                        </a:rPr>
                        <a:t>Features of the Elizabethan</a:t>
                      </a:r>
                      <a:r>
                        <a:rPr lang="en-GB" sz="1800">
                          <a:solidFill>
                            <a:srgbClr val="000000"/>
                          </a:solidFill>
                        </a:rPr>
                        <a:t> System of Poor Relief – What happened?</a:t>
                      </a:r>
                      <a:endParaRPr sz="18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hMerge="1"/>
                <a:tc hMerge="1"/>
              </a:tr>
              <a:tr h="290700">
                <a:tc>
                  <a:txBody>
                    <a:bodyPr/>
                    <a:lstStyle/>
                    <a:p>
                      <a:pPr indent="0" lvl="0" marL="0" marR="0" rtl="0" algn="l">
                        <a:spcBef>
                          <a:spcPts val="0"/>
                        </a:spcBef>
                        <a:spcAft>
                          <a:spcPts val="0"/>
                        </a:spcAft>
                        <a:buNone/>
                      </a:pPr>
                      <a:r>
                        <a:rPr b="1" lang="en-GB" sz="1800">
                          <a:solidFill>
                            <a:srgbClr val="000000"/>
                          </a:solidFill>
                        </a:rPr>
                        <a:t>Feature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b="1" lang="en-GB" sz="1800">
                          <a:solidFill>
                            <a:srgbClr val="000000"/>
                          </a:solidFill>
                        </a:rPr>
                        <a:t>Type of Change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b="1" lang="en-GB" sz="1800">
                          <a:solidFill>
                            <a:srgbClr val="000000"/>
                          </a:solidFill>
                        </a:rPr>
                        <a:t>Specific</a:t>
                      </a:r>
                      <a:r>
                        <a:rPr b="1" lang="en-GB" sz="1800">
                          <a:solidFill>
                            <a:srgbClr val="000000"/>
                          </a:solidFill>
                        </a:rPr>
                        <a:t> Detail</a:t>
                      </a:r>
                      <a:endParaRPr b="1" sz="18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r>
              <a:tr h="696650">
                <a:tc>
                  <a:txBody>
                    <a:bodyPr/>
                    <a:lstStyle/>
                    <a:p>
                      <a:pPr indent="0" lvl="0" marL="0" marR="0" rtl="0" algn="l">
                        <a:spcBef>
                          <a:spcPts val="0"/>
                        </a:spcBef>
                        <a:spcAft>
                          <a:spcPts val="0"/>
                        </a:spcAft>
                        <a:buNone/>
                      </a:pPr>
                      <a:r>
                        <a:rPr b="1" lang="en-GB" sz="1800">
                          <a:solidFill>
                            <a:srgbClr val="000000"/>
                          </a:solidFill>
                        </a:rPr>
                        <a:t>The Poor Rate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These types of help existed before Elizabeth came to power but were allowed to carry</a:t>
                      </a:r>
                      <a:r>
                        <a:rPr lang="en-GB" sz="1200">
                          <a:solidFill>
                            <a:srgbClr val="000000"/>
                          </a:solidFill>
                        </a:rPr>
                        <a:t> on during her reign.</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solidFill>
                            <a:srgbClr val="000000"/>
                          </a:solidFill>
                        </a:rPr>
                        <a:t>A </a:t>
                      </a:r>
                      <a:r>
                        <a:rPr b="1" lang="en-GB" sz="1200">
                          <a:solidFill>
                            <a:srgbClr val="000000"/>
                          </a:solidFill>
                        </a:rPr>
                        <a:t>local tax </a:t>
                      </a:r>
                      <a:r>
                        <a:rPr lang="en-GB" sz="1200">
                          <a:solidFill>
                            <a:srgbClr val="000000"/>
                          </a:solidFill>
                        </a:rPr>
                        <a:t>was organised by a </a:t>
                      </a:r>
                      <a:r>
                        <a:rPr b="1" lang="en-GB" sz="1200">
                          <a:solidFill>
                            <a:srgbClr val="000000"/>
                          </a:solidFill>
                        </a:rPr>
                        <a:t>Justices</a:t>
                      </a:r>
                      <a:r>
                        <a:rPr b="1" lang="en-GB" sz="1200">
                          <a:solidFill>
                            <a:srgbClr val="000000"/>
                          </a:solidFill>
                        </a:rPr>
                        <a:t> of the Peace </a:t>
                      </a:r>
                      <a:r>
                        <a:rPr lang="en-GB" sz="1200">
                          <a:solidFill>
                            <a:srgbClr val="000000"/>
                          </a:solidFill>
                        </a:rPr>
                        <a:t>(JP).  He then decided who deserved this help.  The poor were given either money, or items which they </a:t>
                      </a:r>
                      <a:r>
                        <a:rPr b="1" lang="en-GB" sz="1200">
                          <a:solidFill>
                            <a:srgbClr val="000000"/>
                          </a:solidFill>
                        </a:rPr>
                        <a:t>could make </a:t>
                      </a:r>
                      <a:r>
                        <a:rPr lang="en-GB" sz="1200">
                          <a:solidFill>
                            <a:srgbClr val="000000"/>
                          </a:solidFill>
                        </a:rPr>
                        <a:t>and then sell in order to earn money.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650">
                <a:tc>
                  <a:txBody>
                    <a:bodyPr/>
                    <a:lstStyle/>
                    <a:p>
                      <a:pPr indent="0" lvl="0" marL="0" marR="0" rtl="0" algn="l">
                        <a:spcBef>
                          <a:spcPts val="0"/>
                        </a:spcBef>
                        <a:spcAft>
                          <a:spcPts val="0"/>
                        </a:spcAft>
                        <a:buNone/>
                      </a:pPr>
                      <a:r>
                        <a:rPr b="1" lang="en-GB" sz="1800">
                          <a:solidFill>
                            <a:srgbClr val="000000"/>
                          </a:solidFill>
                        </a:rPr>
                        <a:t>Charity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This existed before Elizabeth’s reign.  Monasteries used to give help to the poor but they were closed by Henry VIII.</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1200">
                          <a:solidFill>
                            <a:srgbClr val="000000"/>
                          </a:solidFill>
                        </a:rPr>
                        <a:t>The </a:t>
                      </a:r>
                      <a:r>
                        <a:rPr b="1" lang="en-GB" sz="1200">
                          <a:solidFill>
                            <a:srgbClr val="000000"/>
                          </a:solidFill>
                        </a:rPr>
                        <a:t>Church</a:t>
                      </a:r>
                      <a:r>
                        <a:rPr lang="en-GB" sz="1200">
                          <a:solidFill>
                            <a:srgbClr val="000000"/>
                          </a:solidFill>
                        </a:rPr>
                        <a:t> and </a:t>
                      </a:r>
                      <a:r>
                        <a:rPr b="1" lang="en-GB" sz="1200">
                          <a:solidFill>
                            <a:srgbClr val="000000"/>
                          </a:solidFill>
                        </a:rPr>
                        <a:t>wealthy people </a:t>
                      </a:r>
                      <a:r>
                        <a:rPr lang="en-GB" sz="1200">
                          <a:solidFill>
                            <a:srgbClr val="000000"/>
                          </a:solidFill>
                        </a:rPr>
                        <a:t>donated money to help the poor.  There</a:t>
                      </a:r>
                      <a:r>
                        <a:rPr lang="en-GB" sz="1200">
                          <a:solidFill>
                            <a:srgbClr val="000000"/>
                          </a:solidFill>
                        </a:rPr>
                        <a:t> was a belief that it was a </a:t>
                      </a:r>
                      <a:r>
                        <a:rPr b="1" lang="en-GB" sz="1200">
                          <a:solidFill>
                            <a:srgbClr val="000000"/>
                          </a:solidFill>
                        </a:rPr>
                        <a:t>Christian duty </a:t>
                      </a:r>
                      <a:r>
                        <a:rPr lang="en-GB" sz="1200">
                          <a:solidFill>
                            <a:srgbClr val="000000"/>
                          </a:solidFill>
                        </a:rPr>
                        <a:t>to help the poor.  Wealthy people would give their name to a charity.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62400">
                <a:tc>
                  <a:txBody>
                    <a:bodyPr/>
                    <a:lstStyle/>
                    <a:p>
                      <a:pPr indent="0" lvl="0" marL="0" marR="0" rtl="0" algn="l">
                        <a:spcBef>
                          <a:spcPts val="0"/>
                        </a:spcBef>
                        <a:spcAft>
                          <a:spcPts val="0"/>
                        </a:spcAft>
                        <a:buNone/>
                      </a:pPr>
                      <a:r>
                        <a:rPr b="1" lang="en-GB" sz="1800">
                          <a:solidFill>
                            <a:srgbClr val="000000"/>
                          </a:solidFill>
                        </a:rPr>
                        <a:t>Statute of Artificers 1563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A change which helped the poor.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spcBef>
                          <a:spcPts val="0"/>
                        </a:spcBef>
                        <a:spcAft>
                          <a:spcPts val="0"/>
                        </a:spcAft>
                        <a:buClr>
                          <a:srgbClr val="000000"/>
                        </a:buClr>
                        <a:buSzPts val="1200"/>
                        <a:buFont typeface="Arial"/>
                        <a:buChar char="•"/>
                      </a:pPr>
                      <a:r>
                        <a:rPr lang="en-GB" sz="1200">
                          <a:solidFill>
                            <a:srgbClr val="000000"/>
                          </a:solidFill>
                        </a:rPr>
                        <a:t>This law made sure that the tax and collection</a:t>
                      </a:r>
                      <a:r>
                        <a:rPr lang="en-GB" sz="1200">
                          <a:solidFill>
                            <a:srgbClr val="000000"/>
                          </a:solidFill>
                        </a:rPr>
                        <a:t> of Poor Relief was </a:t>
                      </a:r>
                      <a:r>
                        <a:rPr b="1" lang="en-GB" sz="1200">
                          <a:solidFill>
                            <a:srgbClr val="000000"/>
                          </a:solidFill>
                        </a:rPr>
                        <a:t>collected</a:t>
                      </a:r>
                      <a:r>
                        <a:rPr lang="en-GB" sz="1200">
                          <a:solidFill>
                            <a:srgbClr val="000000"/>
                          </a:solidFill>
                        </a:rPr>
                        <a:t> from all those who had to pay.  </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Anyone who </a:t>
                      </a:r>
                      <a:r>
                        <a:rPr b="1" lang="en-GB" sz="1200">
                          <a:solidFill>
                            <a:srgbClr val="000000"/>
                          </a:solidFill>
                        </a:rPr>
                        <a:t>refused</a:t>
                      </a:r>
                      <a:r>
                        <a:rPr lang="en-GB" sz="1200">
                          <a:solidFill>
                            <a:srgbClr val="000000"/>
                          </a:solidFill>
                        </a:rPr>
                        <a:t> to pay the Poor Rate could be put in </a:t>
                      </a:r>
                      <a:r>
                        <a:rPr b="1" lang="en-GB" sz="1200">
                          <a:solidFill>
                            <a:srgbClr val="000000"/>
                          </a:solidFill>
                        </a:rPr>
                        <a:t>prison.</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Any </a:t>
                      </a:r>
                      <a:r>
                        <a:rPr b="1" lang="en-GB" sz="1200">
                          <a:solidFill>
                            <a:srgbClr val="000000"/>
                          </a:solidFill>
                        </a:rPr>
                        <a:t>officials </a:t>
                      </a:r>
                      <a:r>
                        <a:rPr lang="en-GB" sz="1200">
                          <a:solidFill>
                            <a:srgbClr val="000000"/>
                          </a:solidFill>
                        </a:rPr>
                        <a:t>who failed to organise the collection of Poor Relief could be fined up to £20.</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650">
                <a:tc>
                  <a:txBody>
                    <a:bodyPr/>
                    <a:lstStyle/>
                    <a:p>
                      <a:pPr indent="0" lvl="0" marL="0" marR="0" rtl="0" algn="l">
                        <a:spcBef>
                          <a:spcPts val="0"/>
                        </a:spcBef>
                        <a:spcAft>
                          <a:spcPts val="0"/>
                        </a:spcAft>
                        <a:buNone/>
                      </a:pPr>
                      <a:r>
                        <a:rPr b="1" lang="en-GB" sz="1800">
                          <a:solidFill>
                            <a:srgbClr val="000000"/>
                          </a:solidFill>
                        </a:rPr>
                        <a:t>Poor Relief Act 1576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This</a:t>
                      </a:r>
                      <a:r>
                        <a:rPr lang="en-GB" sz="1200">
                          <a:solidFill>
                            <a:srgbClr val="000000"/>
                          </a:solidFill>
                        </a:rPr>
                        <a:t> law aimed to make it clear which people were in genuine need of help and which people were the ‘idle’ poor who were simply too lazy.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228600" lvl="0" marL="228600" marR="0" rtl="0" algn="l">
                        <a:spcBef>
                          <a:spcPts val="0"/>
                        </a:spcBef>
                        <a:spcAft>
                          <a:spcPts val="0"/>
                        </a:spcAft>
                        <a:buClr>
                          <a:srgbClr val="000000"/>
                        </a:buClr>
                        <a:buSzPts val="1200"/>
                        <a:buFont typeface="Calibri"/>
                        <a:buAutoNum type="arabicPeriod"/>
                      </a:pPr>
                      <a:r>
                        <a:rPr lang="en-GB" sz="1200">
                          <a:solidFill>
                            <a:srgbClr val="000000"/>
                          </a:solidFill>
                        </a:rPr>
                        <a:t>Justices of the Peace JPs would provide the able bodied poor with wool and raw materials to make items to sell.</a:t>
                      </a:r>
                      <a:r>
                        <a:rPr lang="en-GB" sz="1200">
                          <a:solidFill>
                            <a:srgbClr val="000000"/>
                          </a:solidFill>
                        </a:rPr>
                        <a:t>  This would allow them to make money and further fund their work.</a:t>
                      </a:r>
                      <a:endParaRPr/>
                    </a:p>
                    <a:p>
                      <a:pPr indent="-228600" lvl="0" marL="228600" marR="0" rtl="0" algn="l">
                        <a:spcBef>
                          <a:spcPts val="0"/>
                        </a:spcBef>
                        <a:spcAft>
                          <a:spcPts val="0"/>
                        </a:spcAft>
                        <a:buClr>
                          <a:srgbClr val="000000"/>
                        </a:buClr>
                        <a:buSzPts val="1200"/>
                        <a:buFont typeface="Calibri"/>
                        <a:buAutoNum type="arabicPeriod"/>
                      </a:pPr>
                      <a:r>
                        <a:rPr lang="en-GB" sz="1200">
                          <a:solidFill>
                            <a:srgbClr val="000000"/>
                          </a:solidFill>
                        </a:rPr>
                        <a:t>Those who refused  to work were sent to a special prison called the ‘</a:t>
                      </a:r>
                      <a:r>
                        <a:rPr b="1" lang="en-GB" sz="1200">
                          <a:solidFill>
                            <a:srgbClr val="000000"/>
                          </a:solidFill>
                        </a:rPr>
                        <a:t>House of Correction</a:t>
                      </a:r>
                      <a:r>
                        <a:rPr lang="en-GB" sz="1200">
                          <a:solidFill>
                            <a:srgbClr val="000000"/>
                          </a:solidFill>
                        </a:rPr>
                        <a:t>’, where they would be forced to work for no pay.</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650">
                <a:tc>
                  <a:txBody>
                    <a:bodyPr/>
                    <a:lstStyle/>
                    <a:p>
                      <a:pPr indent="0" lvl="0" marL="0" marR="0" rtl="0" algn="l">
                        <a:spcBef>
                          <a:spcPts val="0"/>
                        </a:spcBef>
                        <a:spcAft>
                          <a:spcPts val="0"/>
                        </a:spcAft>
                        <a:buNone/>
                      </a:pPr>
                      <a:r>
                        <a:rPr b="1" lang="en-GB" sz="1800">
                          <a:solidFill>
                            <a:srgbClr val="000000"/>
                          </a:solidFill>
                        </a:rPr>
                        <a:t>Vagabond Act 1572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E0B2"/>
                    </a:solidFill>
                  </a:tcPr>
                </a:tc>
                <a:tc>
                  <a:txBody>
                    <a:bodyPr/>
                    <a:lstStyle/>
                    <a:p>
                      <a:pPr indent="0" lvl="0" marL="0" marR="0" rtl="0" algn="l">
                        <a:spcBef>
                          <a:spcPts val="0"/>
                        </a:spcBef>
                        <a:spcAft>
                          <a:spcPts val="0"/>
                        </a:spcAft>
                        <a:buNone/>
                      </a:pPr>
                      <a:r>
                        <a:rPr lang="en-GB" sz="1200">
                          <a:solidFill>
                            <a:srgbClr val="000000"/>
                          </a:solidFill>
                        </a:rPr>
                        <a:t>Aimed to stop criminal vagrants and vagabonds using harsh punishments.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171450" lvl="0" marL="171450" marR="0" rtl="0" algn="l">
                        <a:spcBef>
                          <a:spcPts val="0"/>
                        </a:spcBef>
                        <a:spcAft>
                          <a:spcPts val="0"/>
                        </a:spcAft>
                        <a:buClr>
                          <a:srgbClr val="000000"/>
                        </a:buClr>
                        <a:buSzPts val="1200"/>
                        <a:buFont typeface="Arial"/>
                        <a:buChar char="•"/>
                      </a:pPr>
                      <a:r>
                        <a:rPr b="1" lang="en-GB" sz="1200">
                          <a:solidFill>
                            <a:srgbClr val="000000"/>
                          </a:solidFill>
                        </a:rPr>
                        <a:t>Criminal vagrants </a:t>
                      </a:r>
                      <a:r>
                        <a:rPr lang="en-GB" sz="1200">
                          <a:solidFill>
                            <a:srgbClr val="000000"/>
                          </a:solidFill>
                        </a:rPr>
                        <a:t>would be </a:t>
                      </a:r>
                      <a:r>
                        <a:rPr b="1" lang="en-GB" sz="1200">
                          <a:solidFill>
                            <a:srgbClr val="000000"/>
                          </a:solidFill>
                        </a:rPr>
                        <a:t>whipped </a:t>
                      </a:r>
                      <a:r>
                        <a:rPr lang="en-GB" sz="1200">
                          <a:solidFill>
                            <a:srgbClr val="000000"/>
                          </a:solidFill>
                        </a:rPr>
                        <a:t>and a </a:t>
                      </a:r>
                      <a:r>
                        <a:rPr b="1" lang="en-GB" sz="1200">
                          <a:solidFill>
                            <a:srgbClr val="000000"/>
                          </a:solidFill>
                        </a:rPr>
                        <a:t>hole drilled through each ear </a:t>
                      </a:r>
                      <a:r>
                        <a:rPr lang="en-GB" sz="1200">
                          <a:solidFill>
                            <a:srgbClr val="000000"/>
                          </a:solidFill>
                        </a:rPr>
                        <a:t>as a mark of shame, and as a </a:t>
                      </a:r>
                      <a:r>
                        <a:rPr b="1" lang="en-GB" sz="1200">
                          <a:solidFill>
                            <a:srgbClr val="000000"/>
                          </a:solidFill>
                        </a:rPr>
                        <a:t>deterrent</a:t>
                      </a:r>
                      <a:r>
                        <a:rPr lang="en-GB" sz="1200">
                          <a:solidFill>
                            <a:srgbClr val="000000"/>
                          </a:solidFill>
                        </a:rPr>
                        <a:t> to others.</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Vagrants given</a:t>
                      </a:r>
                      <a:r>
                        <a:rPr lang="en-GB" sz="1200">
                          <a:solidFill>
                            <a:srgbClr val="000000"/>
                          </a:solidFill>
                        </a:rPr>
                        <a:t> the </a:t>
                      </a:r>
                      <a:r>
                        <a:rPr b="1" lang="en-GB" sz="1200">
                          <a:solidFill>
                            <a:srgbClr val="000000"/>
                          </a:solidFill>
                        </a:rPr>
                        <a:t>death penalty </a:t>
                      </a:r>
                      <a:r>
                        <a:rPr lang="en-GB" sz="1200">
                          <a:solidFill>
                            <a:srgbClr val="000000"/>
                          </a:solidFill>
                        </a:rPr>
                        <a:t>if caught a third time.</a:t>
                      </a:r>
                      <a:endParaRPr/>
                    </a:p>
                    <a:p>
                      <a:pPr indent="-171450" lvl="0" marL="171450" marR="0" rtl="0" algn="l">
                        <a:spcBef>
                          <a:spcPts val="0"/>
                        </a:spcBef>
                        <a:spcAft>
                          <a:spcPts val="0"/>
                        </a:spcAft>
                        <a:buClr>
                          <a:srgbClr val="000000"/>
                        </a:buClr>
                        <a:buSzPts val="1200"/>
                        <a:buFont typeface="Arial"/>
                        <a:buChar char="•"/>
                      </a:pPr>
                      <a:r>
                        <a:rPr lang="en-GB" sz="1200">
                          <a:solidFill>
                            <a:srgbClr val="000000"/>
                          </a:solidFill>
                        </a:rPr>
                        <a:t>The Justices of the Peace had to keep a </a:t>
                      </a:r>
                      <a:r>
                        <a:rPr b="1" lang="en-GB" sz="1200">
                          <a:solidFill>
                            <a:srgbClr val="000000"/>
                          </a:solidFill>
                        </a:rPr>
                        <a:t>register of the poor </a:t>
                      </a:r>
                      <a:r>
                        <a:rPr lang="en-GB" sz="1200">
                          <a:solidFill>
                            <a:srgbClr val="000000"/>
                          </a:solidFill>
                        </a:rPr>
                        <a:t>who they had to find work for.</a:t>
                      </a:r>
                      <a:endParaRPr sz="120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descr="Vector graphics of poor beggar man caricature" id="654" name="Google Shape;654;g2cdea3c4307_1_102"/>
          <p:cNvPicPr preferRelativeResize="0"/>
          <p:nvPr/>
        </p:nvPicPr>
        <p:blipFill rotWithShape="1">
          <a:blip r:embed="rId3">
            <a:alphaModFix/>
          </a:blip>
          <a:srcRect b="0" l="32797" r="30499" t="0"/>
          <a:stretch/>
        </p:blipFill>
        <p:spPr>
          <a:xfrm flipH="1">
            <a:off x="2720341" y="3306837"/>
            <a:ext cx="1230665" cy="3353003"/>
          </a:xfrm>
          <a:prstGeom prst="rect">
            <a:avLst/>
          </a:prstGeom>
          <a:noFill/>
          <a:ln>
            <a:noFill/>
          </a:ln>
        </p:spPr>
      </p:pic>
      <p:sp>
        <p:nvSpPr>
          <p:cNvPr id="655" name="Google Shape;655;g2cdea3c4307_1_102"/>
          <p:cNvSpPr txBox="1"/>
          <p:nvPr/>
        </p:nvSpPr>
        <p:spPr>
          <a:xfrm>
            <a:off x="38475" y="2232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22</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To explain the changing attitudes towards the poor in Elizabethan England.</a:t>
            </a:r>
            <a:endParaRPr b="1"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2cdea3c4307_1_113"/>
          <p:cNvSpPr/>
          <p:nvPr/>
        </p:nvSpPr>
        <p:spPr>
          <a:xfrm>
            <a:off x="0" y="0"/>
            <a:ext cx="12192000" cy="6858000"/>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g2cdea3c4307_1_113"/>
          <p:cNvSpPr txBox="1"/>
          <p:nvPr/>
        </p:nvSpPr>
        <p:spPr>
          <a:xfrm>
            <a:off x="39707" y="491843"/>
            <a:ext cx="12076200" cy="6465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Background:</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For those with money, the opportunity to explore the world was better than ever before during the Elizabethan era.  A number of factors led to a huge increase in exploration during this time.  As with any set of causes, think about being able to clearly explain how each factor led to the increase in exploration.  Then, consider which of the factors played the most important part.  </a:t>
            </a:r>
            <a:endParaRPr/>
          </a:p>
        </p:txBody>
      </p:sp>
      <p:pic>
        <p:nvPicPr>
          <p:cNvPr id="663" name="Google Shape;663;g2cdea3c4307_1_113"/>
          <p:cNvPicPr preferRelativeResize="0"/>
          <p:nvPr/>
        </p:nvPicPr>
        <p:blipFill rotWithShape="1">
          <a:blip r:embed="rId3">
            <a:alphaModFix/>
          </a:blip>
          <a:srcRect b="0" l="0" r="0" t="0"/>
          <a:stretch/>
        </p:blipFill>
        <p:spPr>
          <a:xfrm>
            <a:off x="5049622" y="3069495"/>
            <a:ext cx="1955554" cy="1824748"/>
          </a:xfrm>
          <a:prstGeom prst="rect">
            <a:avLst/>
          </a:prstGeom>
          <a:noFill/>
          <a:ln>
            <a:noFill/>
          </a:ln>
        </p:spPr>
      </p:pic>
      <p:sp>
        <p:nvSpPr>
          <p:cNvPr id="664" name="Google Shape;664;g2cdea3c4307_1_113"/>
          <p:cNvSpPr txBox="1"/>
          <p:nvPr/>
        </p:nvSpPr>
        <p:spPr>
          <a:xfrm>
            <a:off x="778981" y="1129161"/>
            <a:ext cx="24369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Expanding Trade</a:t>
            </a:r>
            <a:endParaRPr sz="1400">
              <a:solidFill>
                <a:schemeClr val="dk1"/>
              </a:solidFill>
              <a:latin typeface="Calibri"/>
              <a:ea typeface="Calibri"/>
              <a:cs typeface="Calibri"/>
              <a:sym typeface="Calibri"/>
            </a:endParaRPr>
          </a:p>
        </p:txBody>
      </p:sp>
      <p:sp>
        <p:nvSpPr>
          <p:cNvPr id="665" name="Google Shape;665;g2cdea3c4307_1_113"/>
          <p:cNvSpPr txBox="1"/>
          <p:nvPr/>
        </p:nvSpPr>
        <p:spPr>
          <a:xfrm>
            <a:off x="4394629" y="1141293"/>
            <a:ext cx="35187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Adventure</a:t>
            </a:r>
            <a:endParaRPr sz="1400">
              <a:solidFill>
                <a:schemeClr val="dk1"/>
              </a:solidFill>
              <a:latin typeface="Calibri"/>
              <a:ea typeface="Calibri"/>
              <a:cs typeface="Calibri"/>
              <a:sym typeface="Calibri"/>
            </a:endParaRPr>
          </a:p>
        </p:txBody>
      </p:sp>
      <p:sp>
        <p:nvSpPr>
          <p:cNvPr id="666" name="Google Shape;666;g2cdea3c4307_1_113"/>
          <p:cNvSpPr txBox="1"/>
          <p:nvPr/>
        </p:nvSpPr>
        <p:spPr>
          <a:xfrm>
            <a:off x="8993265" y="1139144"/>
            <a:ext cx="24396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New Technology</a:t>
            </a:r>
            <a:endParaRPr sz="1400">
              <a:solidFill>
                <a:schemeClr val="dk1"/>
              </a:solidFill>
              <a:latin typeface="Calibri"/>
              <a:ea typeface="Calibri"/>
              <a:cs typeface="Calibri"/>
              <a:sym typeface="Calibri"/>
            </a:endParaRPr>
          </a:p>
        </p:txBody>
      </p:sp>
      <p:sp>
        <p:nvSpPr>
          <p:cNvPr id="667" name="Google Shape;667;g2cdea3c4307_1_113"/>
          <p:cNvSpPr txBox="1"/>
          <p:nvPr/>
        </p:nvSpPr>
        <p:spPr>
          <a:xfrm>
            <a:off x="778981" y="3280181"/>
            <a:ext cx="24369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Printing Press &amp; Maps</a:t>
            </a:r>
            <a:endParaRPr sz="1400">
              <a:solidFill>
                <a:schemeClr val="dk1"/>
              </a:solidFill>
              <a:latin typeface="Calibri"/>
              <a:ea typeface="Calibri"/>
              <a:cs typeface="Calibri"/>
              <a:sym typeface="Calibri"/>
            </a:endParaRPr>
          </a:p>
        </p:txBody>
      </p:sp>
      <p:sp>
        <p:nvSpPr>
          <p:cNvPr id="668" name="Google Shape;668;g2cdea3c4307_1_113"/>
          <p:cNvSpPr txBox="1"/>
          <p:nvPr/>
        </p:nvSpPr>
        <p:spPr>
          <a:xfrm>
            <a:off x="9002882" y="5009729"/>
            <a:ext cx="24333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Investment</a:t>
            </a:r>
            <a:endParaRPr sz="1400">
              <a:solidFill>
                <a:schemeClr val="dk1"/>
              </a:solidFill>
              <a:latin typeface="Calibri"/>
              <a:ea typeface="Calibri"/>
              <a:cs typeface="Calibri"/>
              <a:sym typeface="Calibri"/>
            </a:endParaRPr>
          </a:p>
        </p:txBody>
      </p:sp>
      <p:sp>
        <p:nvSpPr>
          <p:cNvPr id="669" name="Google Shape;669;g2cdea3c4307_1_113"/>
          <p:cNvSpPr txBox="1"/>
          <p:nvPr/>
        </p:nvSpPr>
        <p:spPr>
          <a:xfrm>
            <a:off x="4293745" y="5009728"/>
            <a:ext cx="35187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Ship Design</a:t>
            </a:r>
            <a:endParaRPr sz="1400">
              <a:solidFill>
                <a:schemeClr val="dk1"/>
              </a:solidFill>
              <a:latin typeface="Calibri"/>
              <a:ea typeface="Calibri"/>
              <a:cs typeface="Calibri"/>
              <a:sym typeface="Calibri"/>
            </a:endParaRPr>
          </a:p>
        </p:txBody>
      </p:sp>
      <p:sp>
        <p:nvSpPr>
          <p:cNvPr id="670" name="Google Shape;670;g2cdea3c4307_1_113"/>
          <p:cNvSpPr txBox="1"/>
          <p:nvPr/>
        </p:nvSpPr>
        <p:spPr>
          <a:xfrm>
            <a:off x="713050" y="5009728"/>
            <a:ext cx="24369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Slave Trade</a:t>
            </a:r>
            <a:endParaRPr sz="1400">
              <a:solidFill>
                <a:schemeClr val="dk1"/>
              </a:solidFill>
              <a:latin typeface="Calibri"/>
              <a:ea typeface="Calibri"/>
              <a:cs typeface="Calibri"/>
              <a:sym typeface="Calibri"/>
            </a:endParaRPr>
          </a:p>
        </p:txBody>
      </p:sp>
      <p:sp>
        <p:nvSpPr>
          <p:cNvPr id="671" name="Google Shape;671;g2cdea3c4307_1_113"/>
          <p:cNvSpPr txBox="1"/>
          <p:nvPr/>
        </p:nvSpPr>
        <p:spPr>
          <a:xfrm>
            <a:off x="9045250" y="3177638"/>
            <a:ext cx="2439600" cy="307800"/>
          </a:xfrm>
          <a:prstGeom prst="rect">
            <a:avLst/>
          </a:prstGeom>
          <a:solidFill>
            <a:srgbClr val="C4E0B2"/>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Improved Weapons</a:t>
            </a:r>
            <a:endParaRPr sz="1400">
              <a:solidFill>
                <a:schemeClr val="dk1"/>
              </a:solidFill>
              <a:latin typeface="Calibri"/>
              <a:ea typeface="Calibri"/>
              <a:cs typeface="Calibri"/>
              <a:sym typeface="Calibri"/>
            </a:endParaRPr>
          </a:p>
        </p:txBody>
      </p:sp>
      <p:pic>
        <p:nvPicPr>
          <p:cNvPr id="672" name="Google Shape;672;g2cdea3c4307_1_113"/>
          <p:cNvPicPr preferRelativeResize="0"/>
          <p:nvPr/>
        </p:nvPicPr>
        <p:blipFill rotWithShape="1">
          <a:blip r:embed="rId4">
            <a:alphaModFix/>
          </a:blip>
          <a:srcRect b="0" l="0" r="0" t="0"/>
          <a:stretch/>
        </p:blipFill>
        <p:spPr>
          <a:xfrm>
            <a:off x="9593" y="3103954"/>
            <a:ext cx="775414" cy="624639"/>
          </a:xfrm>
          <a:prstGeom prst="rect">
            <a:avLst/>
          </a:prstGeom>
          <a:noFill/>
          <a:ln>
            <a:noFill/>
          </a:ln>
        </p:spPr>
      </p:pic>
      <p:pic>
        <p:nvPicPr>
          <p:cNvPr id="673" name="Google Shape;673;g2cdea3c4307_1_113"/>
          <p:cNvPicPr preferRelativeResize="0"/>
          <p:nvPr/>
        </p:nvPicPr>
        <p:blipFill rotWithShape="1">
          <a:blip r:embed="rId5">
            <a:alphaModFix/>
          </a:blip>
          <a:srcRect b="0" l="0" r="0" t="0"/>
          <a:stretch/>
        </p:blipFill>
        <p:spPr>
          <a:xfrm>
            <a:off x="8270376" y="1202558"/>
            <a:ext cx="1062604" cy="731562"/>
          </a:xfrm>
          <a:prstGeom prst="rect">
            <a:avLst/>
          </a:prstGeom>
          <a:noFill/>
          <a:ln>
            <a:noFill/>
          </a:ln>
        </p:spPr>
      </p:pic>
      <p:pic>
        <p:nvPicPr>
          <p:cNvPr id="674" name="Google Shape;674;g2cdea3c4307_1_113"/>
          <p:cNvPicPr preferRelativeResize="0"/>
          <p:nvPr/>
        </p:nvPicPr>
        <p:blipFill rotWithShape="1">
          <a:blip r:embed="rId6">
            <a:alphaModFix/>
          </a:blip>
          <a:srcRect b="0" l="0" r="0" t="0"/>
          <a:stretch/>
        </p:blipFill>
        <p:spPr>
          <a:xfrm>
            <a:off x="8418609" y="3207762"/>
            <a:ext cx="766138" cy="380196"/>
          </a:xfrm>
          <a:prstGeom prst="rect">
            <a:avLst/>
          </a:prstGeom>
          <a:noFill/>
          <a:ln>
            <a:noFill/>
          </a:ln>
        </p:spPr>
      </p:pic>
      <p:pic>
        <p:nvPicPr>
          <p:cNvPr id="675" name="Google Shape;675;g2cdea3c4307_1_113"/>
          <p:cNvPicPr preferRelativeResize="0"/>
          <p:nvPr/>
        </p:nvPicPr>
        <p:blipFill rotWithShape="1">
          <a:blip r:embed="rId7">
            <a:alphaModFix/>
          </a:blip>
          <a:srcRect b="0" l="0" r="0" t="0"/>
          <a:stretch/>
        </p:blipFill>
        <p:spPr>
          <a:xfrm>
            <a:off x="8384830" y="4826448"/>
            <a:ext cx="775438" cy="711065"/>
          </a:xfrm>
          <a:prstGeom prst="rect">
            <a:avLst/>
          </a:prstGeom>
          <a:noFill/>
          <a:ln>
            <a:noFill/>
          </a:ln>
        </p:spPr>
      </p:pic>
      <p:pic>
        <p:nvPicPr>
          <p:cNvPr id="676" name="Google Shape;676;g2cdea3c4307_1_113"/>
          <p:cNvPicPr preferRelativeResize="0"/>
          <p:nvPr/>
        </p:nvPicPr>
        <p:blipFill rotWithShape="1">
          <a:blip r:embed="rId8">
            <a:alphaModFix/>
          </a:blip>
          <a:srcRect b="0" l="0" r="0" t="0"/>
          <a:stretch/>
        </p:blipFill>
        <p:spPr>
          <a:xfrm>
            <a:off x="7139624" y="4656764"/>
            <a:ext cx="976310" cy="695090"/>
          </a:xfrm>
          <a:prstGeom prst="rect">
            <a:avLst/>
          </a:prstGeom>
          <a:noFill/>
          <a:ln>
            <a:noFill/>
          </a:ln>
        </p:spPr>
      </p:pic>
      <p:pic>
        <p:nvPicPr>
          <p:cNvPr id="677" name="Google Shape;677;g2cdea3c4307_1_113"/>
          <p:cNvPicPr preferRelativeResize="0"/>
          <p:nvPr/>
        </p:nvPicPr>
        <p:blipFill rotWithShape="1">
          <a:blip r:embed="rId4">
            <a:alphaModFix/>
          </a:blip>
          <a:srcRect b="0" l="0" r="0" t="0"/>
          <a:stretch/>
        </p:blipFill>
        <p:spPr>
          <a:xfrm>
            <a:off x="3012368" y="3125968"/>
            <a:ext cx="748086" cy="602625"/>
          </a:xfrm>
          <a:prstGeom prst="rect">
            <a:avLst/>
          </a:prstGeom>
          <a:noFill/>
          <a:ln>
            <a:noFill/>
          </a:ln>
        </p:spPr>
      </p:pic>
      <p:pic>
        <p:nvPicPr>
          <p:cNvPr id="678" name="Google Shape;678;g2cdea3c4307_1_113"/>
          <p:cNvPicPr preferRelativeResize="0"/>
          <p:nvPr/>
        </p:nvPicPr>
        <p:blipFill rotWithShape="1">
          <a:blip r:embed="rId8">
            <a:alphaModFix/>
          </a:blip>
          <a:srcRect b="0" l="0" r="0" t="0"/>
          <a:stretch/>
        </p:blipFill>
        <p:spPr>
          <a:xfrm flipH="1">
            <a:off x="3792978" y="4662183"/>
            <a:ext cx="976310" cy="695090"/>
          </a:xfrm>
          <a:prstGeom prst="rect">
            <a:avLst/>
          </a:prstGeom>
          <a:noFill/>
          <a:ln>
            <a:noFill/>
          </a:ln>
        </p:spPr>
      </p:pic>
      <p:pic>
        <p:nvPicPr>
          <p:cNvPr id="679" name="Google Shape;679;g2cdea3c4307_1_113"/>
          <p:cNvPicPr preferRelativeResize="0"/>
          <p:nvPr/>
        </p:nvPicPr>
        <p:blipFill rotWithShape="1">
          <a:blip r:embed="rId7">
            <a:alphaModFix/>
          </a:blip>
          <a:srcRect b="0" l="0" r="0" t="0"/>
          <a:stretch/>
        </p:blipFill>
        <p:spPr>
          <a:xfrm flipH="1">
            <a:off x="11353392" y="4738861"/>
            <a:ext cx="775438" cy="711065"/>
          </a:xfrm>
          <a:prstGeom prst="rect">
            <a:avLst/>
          </a:prstGeom>
          <a:noFill/>
          <a:ln>
            <a:noFill/>
          </a:ln>
        </p:spPr>
      </p:pic>
      <p:pic>
        <p:nvPicPr>
          <p:cNvPr id="680" name="Google Shape;680;g2cdea3c4307_1_113"/>
          <p:cNvPicPr preferRelativeResize="0"/>
          <p:nvPr/>
        </p:nvPicPr>
        <p:blipFill rotWithShape="1">
          <a:blip r:embed="rId5">
            <a:alphaModFix/>
          </a:blip>
          <a:srcRect b="0" l="0" r="0" t="0"/>
          <a:stretch/>
        </p:blipFill>
        <p:spPr>
          <a:xfrm flipH="1">
            <a:off x="11049307" y="1225171"/>
            <a:ext cx="1062604" cy="731562"/>
          </a:xfrm>
          <a:prstGeom prst="rect">
            <a:avLst/>
          </a:prstGeom>
          <a:noFill/>
          <a:ln>
            <a:noFill/>
          </a:ln>
        </p:spPr>
      </p:pic>
      <p:sp>
        <p:nvSpPr>
          <p:cNvPr id="681" name="Google Shape;681;g2cdea3c4307_1_113"/>
          <p:cNvSpPr txBox="1"/>
          <p:nvPr/>
        </p:nvSpPr>
        <p:spPr>
          <a:xfrm>
            <a:off x="115907" y="1505343"/>
            <a:ext cx="3639000" cy="16161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New World </a:t>
            </a:r>
            <a:r>
              <a:rPr lang="en-GB" sz="1100">
                <a:solidFill>
                  <a:schemeClr val="dk1"/>
                </a:solidFill>
                <a:latin typeface="Calibri"/>
                <a:ea typeface="Calibri"/>
                <a:cs typeface="Calibri"/>
                <a:sym typeface="Calibri"/>
              </a:rPr>
              <a:t>(the area covering the Americas) was offering more opportunities for trade.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Conflict with Spain and the Netherlands had closed down some </a:t>
            </a:r>
            <a:r>
              <a:rPr b="1" lang="en-GB" sz="1100">
                <a:solidFill>
                  <a:schemeClr val="dk1"/>
                </a:solidFill>
                <a:latin typeface="Calibri"/>
                <a:ea typeface="Calibri"/>
                <a:cs typeface="Calibri"/>
                <a:sym typeface="Calibri"/>
              </a:rPr>
              <a:t>trade routes </a:t>
            </a:r>
            <a:r>
              <a:rPr lang="en-GB" sz="1100">
                <a:solidFill>
                  <a:schemeClr val="dk1"/>
                </a:solidFill>
                <a:latin typeface="Calibri"/>
                <a:ea typeface="Calibri"/>
                <a:cs typeface="Calibri"/>
                <a:sym typeface="Calibri"/>
              </a:rPr>
              <a:t>and it was vital for explorers to find </a:t>
            </a:r>
            <a:r>
              <a:rPr b="1" lang="en-GB" sz="1100">
                <a:solidFill>
                  <a:schemeClr val="dk1"/>
                </a:solidFill>
                <a:latin typeface="Calibri"/>
                <a:ea typeface="Calibri"/>
                <a:cs typeface="Calibri"/>
                <a:sym typeface="Calibri"/>
              </a:rPr>
              <a:t>new places </a:t>
            </a:r>
            <a:r>
              <a:rPr lang="en-GB" sz="1100">
                <a:solidFill>
                  <a:schemeClr val="dk1"/>
                </a:solidFill>
                <a:latin typeface="Calibri"/>
                <a:ea typeface="Calibri"/>
                <a:cs typeface="Calibri"/>
                <a:sym typeface="Calibri"/>
              </a:rPr>
              <a:t>to trade with.  This included areas of </a:t>
            </a:r>
            <a:r>
              <a:rPr b="1" lang="en-GB" sz="1100">
                <a:solidFill>
                  <a:schemeClr val="dk1"/>
                </a:solidFill>
                <a:latin typeface="Calibri"/>
                <a:ea typeface="Calibri"/>
                <a:cs typeface="Calibri"/>
                <a:sym typeface="Calibri"/>
              </a:rPr>
              <a:t>Africa</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Explorers and traders worked with each other to find these new trading locations in the New World.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were reports of </a:t>
            </a:r>
            <a:r>
              <a:rPr b="1" lang="en-GB" sz="1100">
                <a:solidFill>
                  <a:schemeClr val="dk1"/>
                </a:solidFill>
                <a:latin typeface="Calibri"/>
                <a:ea typeface="Calibri"/>
                <a:cs typeface="Calibri"/>
                <a:sym typeface="Calibri"/>
              </a:rPr>
              <a:t>new , exciting crops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resources</a:t>
            </a:r>
            <a:r>
              <a:rPr lang="en-GB" sz="1100">
                <a:solidFill>
                  <a:schemeClr val="dk1"/>
                </a:solidFill>
                <a:latin typeface="Calibri"/>
                <a:ea typeface="Calibri"/>
                <a:cs typeface="Calibri"/>
                <a:sym typeface="Calibri"/>
              </a:rPr>
              <a:t> in the New World which could make money in England.</a:t>
            </a:r>
            <a:endParaRPr/>
          </a:p>
        </p:txBody>
      </p:sp>
      <p:sp>
        <p:nvSpPr>
          <p:cNvPr id="682" name="Google Shape;682;g2cdea3c4307_1_113"/>
          <p:cNvSpPr txBox="1"/>
          <p:nvPr/>
        </p:nvSpPr>
        <p:spPr>
          <a:xfrm>
            <a:off x="8115934" y="5498730"/>
            <a:ext cx="4012800" cy="1277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Rich</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private investors</a:t>
            </a:r>
            <a:r>
              <a:rPr lang="en-GB" sz="1100">
                <a:solidFill>
                  <a:schemeClr val="dk1"/>
                </a:solidFill>
                <a:latin typeface="Calibri"/>
                <a:ea typeface="Calibri"/>
                <a:cs typeface="Calibri"/>
                <a:sym typeface="Calibri"/>
              </a:rPr>
              <a:t>, including </a:t>
            </a:r>
            <a:r>
              <a:rPr b="1" lang="en-GB" sz="1100">
                <a:solidFill>
                  <a:schemeClr val="dk1"/>
                </a:solidFill>
                <a:latin typeface="Calibri"/>
                <a:ea typeface="Calibri"/>
                <a:cs typeface="Calibri"/>
                <a:sym typeface="Calibri"/>
              </a:rPr>
              <a:t>Elizabeth</a:t>
            </a:r>
            <a:r>
              <a:rPr lang="en-GB" sz="1100">
                <a:solidFill>
                  <a:schemeClr val="dk1"/>
                </a:solidFill>
                <a:latin typeface="Calibri"/>
                <a:ea typeface="Calibri"/>
                <a:cs typeface="Calibri"/>
                <a:sym typeface="Calibri"/>
              </a:rPr>
              <a:t> herself, funded new voyages of discovery.  They knew the </a:t>
            </a:r>
            <a:r>
              <a:rPr b="1" lang="en-GB" sz="1100">
                <a:solidFill>
                  <a:schemeClr val="dk1"/>
                </a:solidFill>
                <a:latin typeface="Calibri"/>
                <a:ea typeface="Calibri"/>
                <a:cs typeface="Calibri"/>
                <a:sym typeface="Calibri"/>
              </a:rPr>
              <a:t>rewards </a:t>
            </a:r>
            <a:r>
              <a:rPr lang="en-GB" sz="1100">
                <a:solidFill>
                  <a:schemeClr val="dk1"/>
                </a:solidFill>
                <a:latin typeface="Calibri"/>
                <a:ea typeface="Calibri"/>
                <a:cs typeface="Calibri"/>
                <a:sym typeface="Calibri"/>
              </a:rPr>
              <a:t>could be enormous and wanted the power and the glory that this gave.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Elizabeth had seen how rich </a:t>
            </a:r>
            <a:r>
              <a:rPr b="1" lang="en-GB" sz="1100">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had become from its trading in the New World from </a:t>
            </a:r>
            <a:r>
              <a:rPr b="1" lang="en-GB" sz="1100">
                <a:solidFill>
                  <a:schemeClr val="dk1"/>
                </a:solidFill>
                <a:latin typeface="Calibri"/>
                <a:ea typeface="Calibri"/>
                <a:cs typeface="Calibri"/>
                <a:sym typeface="Calibri"/>
              </a:rPr>
              <a:t>tobacco</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sugar</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exotic crops </a:t>
            </a:r>
            <a:r>
              <a:rPr lang="en-GB" sz="1100">
                <a:solidFill>
                  <a:schemeClr val="dk1"/>
                </a:solidFill>
                <a:latin typeface="Calibri"/>
                <a:ea typeface="Calibri"/>
                <a:cs typeface="Calibri"/>
                <a:sym typeface="Calibri"/>
              </a:rPr>
              <a:t>and so was willing to spend huge amounts to explore further.</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Goods brought back could then </a:t>
            </a:r>
            <a:r>
              <a:rPr b="1" lang="en-GB" sz="1100">
                <a:solidFill>
                  <a:schemeClr val="dk1"/>
                </a:solidFill>
                <a:latin typeface="Calibri"/>
                <a:ea typeface="Calibri"/>
                <a:cs typeface="Calibri"/>
                <a:sym typeface="Calibri"/>
              </a:rPr>
              <a:t>fund the government </a:t>
            </a:r>
            <a:r>
              <a:rPr lang="en-GB" sz="1100">
                <a:solidFill>
                  <a:schemeClr val="dk1"/>
                </a:solidFill>
                <a:latin typeface="Calibri"/>
                <a:ea typeface="Calibri"/>
                <a:cs typeface="Calibri"/>
                <a:sym typeface="Calibri"/>
              </a:rPr>
              <a:t>too.</a:t>
            </a:r>
            <a:endParaRPr/>
          </a:p>
        </p:txBody>
      </p:sp>
      <p:sp>
        <p:nvSpPr>
          <p:cNvPr id="683" name="Google Shape;683;g2cdea3c4307_1_113"/>
          <p:cNvSpPr txBox="1"/>
          <p:nvPr/>
        </p:nvSpPr>
        <p:spPr>
          <a:xfrm>
            <a:off x="9593" y="5414091"/>
            <a:ext cx="4012800" cy="14469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It was not just in the New World where explorers began to trade.  </a:t>
            </a:r>
            <a:r>
              <a:rPr b="1" lang="en-GB" sz="1100">
                <a:solidFill>
                  <a:schemeClr val="dk1"/>
                </a:solidFill>
                <a:latin typeface="Calibri"/>
                <a:ea typeface="Calibri"/>
                <a:cs typeface="Calibri"/>
                <a:sym typeface="Calibri"/>
              </a:rPr>
              <a:t>Slave Traders </a:t>
            </a:r>
            <a:r>
              <a:rPr lang="en-GB" sz="1100">
                <a:solidFill>
                  <a:schemeClr val="dk1"/>
                </a:solidFill>
                <a:latin typeface="Calibri"/>
                <a:ea typeface="Calibri"/>
                <a:cs typeface="Calibri"/>
                <a:sym typeface="Calibri"/>
              </a:rPr>
              <a:t>had discovered they could trade  their guns in </a:t>
            </a:r>
            <a:r>
              <a:rPr b="1" lang="en-GB" sz="1100">
                <a:solidFill>
                  <a:schemeClr val="dk1"/>
                </a:solidFill>
                <a:latin typeface="Calibri"/>
                <a:ea typeface="Calibri"/>
                <a:cs typeface="Calibri"/>
                <a:sym typeface="Calibri"/>
              </a:rPr>
              <a:t>West Africa </a:t>
            </a:r>
            <a:r>
              <a:rPr lang="en-GB" sz="1100">
                <a:solidFill>
                  <a:schemeClr val="dk1"/>
                </a:solidFill>
                <a:latin typeface="Calibri"/>
                <a:ea typeface="Calibri"/>
                <a:cs typeface="Calibri"/>
                <a:sym typeface="Calibri"/>
              </a:rPr>
              <a:t>for slaves.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These </a:t>
            </a:r>
            <a:r>
              <a:rPr b="1" lang="en-GB" sz="1100">
                <a:solidFill>
                  <a:schemeClr val="dk1"/>
                </a:solidFill>
                <a:latin typeface="Calibri"/>
                <a:ea typeface="Calibri"/>
                <a:cs typeface="Calibri"/>
                <a:sym typeface="Calibri"/>
              </a:rPr>
              <a:t>slaves</a:t>
            </a:r>
            <a:r>
              <a:rPr lang="en-GB" sz="1100">
                <a:solidFill>
                  <a:schemeClr val="dk1"/>
                </a:solidFill>
                <a:latin typeface="Calibri"/>
                <a:ea typeface="Calibri"/>
                <a:cs typeface="Calibri"/>
                <a:sym typeface="Calibri"/>
              </a:rPr>
              <a:t> could then be taken to the New World and used to grow exotic crops such as </a:t>
            </a:r>
            <a:r>
              <a:rPr b="1" lang="en-GB" sz="1100">
                <a:solidFill>
                  <a:schemeClr val="dk1"/>
                </a:solidFill>
                <a:latin typeface="Calibri"/>
                <a:ea typeface="Calibri"/>
                <a:cs typeface="Calibri"/>
                <a:sym typeface="Calibri"/>
              </a:rPr>
              <a:t>sugar</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spices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coffee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tobacco</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John Hawkins </a:t>
            </a:r>
            <a:r>
              <a:rPr lang="en-GB" sz="1100">
                <a:solidFill>
                  <a:schemeClr val="dk1"/>
                </a:solidFill>
                <a:latin typeface="Calibri"/>
                <a:ea typeface="Calibri"/>
                <a:cs typeface="Calibri"/>
                <a:sym typeface="Calibri"/>
              </a:rPr>
              <a:t>was one slave trader who helped develop this trade further and </a:t>
            </a:r>
            <a:r>
              <a:rPr b="1" lang="en-GB" sz="1100">
                <a:solidFill>
                  <a:schemeClr val="dk1"/>
                </a:solidFill>
                <a:latin typeface="Calibri"/>
                <a:ea typeface="Calibri"/>
                <a:cs typeface="Calibri"/>
                <a:sym typeface="Calibri"/>
              </a:rPr>
              <a:t>influenced</a:t>
            </a:r>
            <a:r>
              <a:rPr lang="en-GB" sz="1100">
                <a:solidFill>
                  <a:schemeClr val="dk1"/>
                </a:solidFill>
                <a:latin typeface="Calibri"/>
                <a:ea typeface="Calibri"/>
                <a:cs typeface="Calibri"/>
                <a:sym typeface="Calibri"/>
              </a:rPr>
              <a:t> others who saw his </a:t>
            </a:r>
            <a:r>
              <a:rPr b="1" lang="en-GB" sz="1100">
                <a:solidFill>
                  <a:schemeClr val="dk1"/>
                </a:solidFill>
                <a:latin typeface="Calibri"/>
                <a:ea typeface="Calibri"/>
                <a:cs typeface="Calibri"/>
                <a:sym typeface="Calibri"/>
              </a:rPr>
              <a:t>success</a:t>
            </a:r>
            <a:r>
              <a:rPr lang="en-GB" sz="1100">
                <a:solidFill>
                  <a:schemeClr val="dk1"/>
                </a:solidFill>
                <a:latin typeface="Calibri"/>
                <a:ea typeface="Calibri"/>
                <a:cs typeface="Calibri"/>
                <a:sym typeface="Calibri"/>
              </a:rPr>
              <a:t>.  He made huge fortunes from the slave trade.</a:t>
            </a:r>
            <a:endParaRPr/>
          </a:p>
        </p:txBody>
      </p:sp>
      <p:sp>
        <p:nvSpPr>
          <p:cNvPr id="684" name="Google Shape;684;g2cdea3c4307_1_113"/>
          <p:cNvSpPr txBox="1"/>
          <p:nvPr/>
        </p:nvSpPr>
        <p:spPr>
          <a:xfrm>
            <a:off x="8394465" y="1788608"/>
            <a:ext cx="3717300" cy="14469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Navigation equipment </a:t>
            </a:r>
            <a:r>
              <a:rPr lang="en-GB" sz="1100">
                <a:solidFill>
                  <a:schemeClr val="dk1"/>
                </a:solidFill>
                <a:latin typeface="Calibri"/>
                <a:ea typeface="Calibri"/>
                <a:cs typeface="Calibri"/>
                <a:sym typeface="Calibri"/>
              </a:rPr>
              <a:t>was developed to become even more </a:t>
            </a:r>
            <a:r>
              <a:rPr b="1" lang="en-GB" sz="1100">
                <a:solidFill>
                  <a:schemeClr val="dk1"/>
                </a:solidFill>
                <a:latin typeface="Calibri"/>
                <a:ea typeface="Calibri"/>
                <a:cs typeface="Calibri"/>
                <a:sym typeface="Calibri"/>
              </a:rPr>
              <a:t>accurate and longer lasting</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Voyages were </a:t>
            </a:r>
            <a:r>
              <a:rPr b="1" lang="en-GB" sz="1100">
                <a:solidFill>
                  <a:schemeClr val="dk1"/>
                </a:solidFill>
                <a:latin typeface="Calibri"/>
                <a:ea typeface="Calibri"/>
                <a:cs typeface="Calibri"/>
                <a:sym typeface="Calibri"/>
              </a:rPr>
              <a:t>safer</a:t>
            </a:r>
            <a:r>
              <a:rPr lang="en-GB" sz="1100">
                <a:solidFill>
                  <a:schemeClr val="dk1"/>
                </a:solidFill>
                <a:latin typeface="Calibri"/>
                <a:ea typeface="Calibri"/>
                <a:cs typeface="Calibri"/>
                <a:sym typeface="Calibri"/>
              </a:rPr>
              <a:t>, more </a:t>
            </a:r>
            <a:r>
              <a:rPr b="1" lang="en-GB" sz="1100">
                <a:solidFill>
                  <a:schemeClr val="dk1"/>
                </a:solidFill>
                <a:latin typeface="Calibri"/>
                <a:ea typeface="Calibri"/>
                <a:cs typeface="Calibri"/>
                <a:sym typeface="Calibri"/>
              </a:rPr>
              <a:t>direct</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faster</a:t>
            </a:r>
            <a:r>
              <a:rPr lang="en-GB" sz="1100">
                <a:solidFill>
                  <a:schemeClr val="dk1"/>
                </a:solidFill>
                <a:latin typeface="Calibri"/>
                <a:ea typeface="Calibri"/>
                <a:cs typeface="Calibri"/>
                <a:sym typeface="Calibri"/>
              </a:rPr>
              <a:t> as a result.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gave </a:t>
            </a:r>
            <a:r>
              <a:rPr b="1" lang="en-GB" sz="1100">
                <a:solidFill>
                  <a:schemeClr val="dk1"/>
                </a:solidFill>
                <a:latin typeface="Calibri"/>
                <a:ea typeface="Calibri"/>
                <a:cs typeface="Calibri"/>
                <a:sym typeface="Calibri"/>
              </a:rPr>
              <a:t>confidence</a:t>
            </a:r>
            <a:r>
              <a:rPr lang="en-GB" sz="1100">
                <a:solidFill>
                  <a:schemeClr val="dk1"/>
                </a:solidFill>
                <a:latin typeface="Calibri"/>
                <a:ea typeface="Calibri"/>
                <a:cs typeface="Calibri"/>
                <a:sym typeface="Calibri"/>
              </a:rPr>
              <a:t> to encourage further exploration to new places from less experienced sailors.</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Quadrants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astrolabes</a:t>
            </a:r>
            <a:r>
              <a:rPr lang="en-GB" sz="1100">
                <a:solidFill>
                  <a:schemeClr val="dk1"/>
                </a:solidFill>
                <a:latin typeface="Calibri"/>
                <a:ea typeface="Calibri"/>
                <a:cs typeface="Calibri"/>
                <a:sym typeface="Calibri"/>
              </a:rPr>
              <a:t> were able to calculate a ship’s position using the stars more accurately.  These calculations could be written down and printed in books.</a:t>
            </a:r>
            <a:endParaRPr/>
          </a:p>
        </p:txBody>
      </p:sp>
      <p:sp>
        <p:nvSpPr>
          <p:cNvPr id="685" name="Google Shape;685;g2cdea3c4307_1_113"/>
          <p:cNvSpPr txBox="1"/>
          <p:nvPr/>
        </p:nvSpPr>
        <p:spPr>
          <a:xfrm>
            <a:off x="56499" y="3691648"/>
            <a:ext cx="4227300" cy="11082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Improved navigation then led to more </a:t>
            </a:r>
            <a:r>
              <a:rPr b="1" lang="en-GB" sz="1100">
                <a:solidFill>
                  <a:schemeClr val="dk1"/>
                </a:solidFill>
                <a:latin typeface="Calibri"/>
                <a:ea typeface="Calibri"/>
                <a:cs typeface="Calibri"/>
                <a:sym typeface="Calibri"/>
              </a:rPr>
              <a:t>accurate maps</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 1569, the first map with </a:t>
            </a:r>
            <a:r>
              <a:rPr b="1" lang="en-GB" sz="1100">
                <a:solidFill>
                  <a:schemeClr val="dk1"/>
                </a:solidFill>
                <a:latin typeface="Calibri"/>
                <a:ea typeface="Calibri"/>
                <a:cs typeface="Calibri"/>
                <a:sym typeface="Calibri"/>
              </a:rPr>
              <a:t>longitude</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and latitude </a:t>
            </a:r>
            <a:r>
              <a:rPr lang="en-GB" sz="1100">
                <a:solidFill>
                  <a:schemeClr val="dk1"/>
                </a:solidFill>
                <a:latin typeface="Calibri"/>
                <a:ea typeface="Calibri"/>
                <a:cs typeface="Calibri"/>
                <a:sym typeface="Calibri"/>
              </a:rPr>
              <a:t>was published.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development of the </a:t>
            </a:r>
            <a:r>
              <a:rPr b="1" lang="en-GB" sz="1100">
                <a:solidFill>
                  <a:schemeClr val="dk1"/>
                </a:solidFill>
                <a:latin typeface="Calibri"/>
                <a:ea typeface="Calibri"/>
                <a:cs typeface="Calibri"/>
                <a:sym typeface="Calibri"/>
              </a:rPr>
              <a:t>printing press </a:t>
            </a:r>
            <a:r>
              <a:rPr lang="en-GB" sz="1100">
                <a:solidFill>
                  <a:schemeClr val="dk1"/>
                </a:solidFill>
                <a:latin typeface="Calibri"/>
                <a:ea typeface="Calibri"/>
                <a:cs typeface="Calibri"/>
                <a:sym typeface="Calibri"/>
              </a:rPr>
              <a:t>further developed the number of explorers being able to use these maps on their travels.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As maps were now printed and not hand copied, all maps were </a:t>
            </a:r>
            <a:r>
              <a:rPr b="1" lang="en-GB" sz="1100">
                <a:solidFill>
                  <a:schemeClr val="dk1"/>
                </a:solidFill>
                <a:latin typeface="Calibri"/>
                <a:ea typeface="Calibri"/>
                <a:cs typeface="Calibri"/>
                <a:sym typeface="Calibri"/>
              </a:rPr>
              <a:t>standardised</a:t>
            </a:r>
            <a:r>
              <a:rPr lang="en-GB" sz="1100">
                <a:solidFill>
                  <a:schemeClr val="dk1"/>
                </a:solidFill>
                <a:latin typeface="Calibri"/>
                <a:ea typeface="Calibri"/>
                <a:cs typeface="Calibri"/>
                <a:sym typeface="Calibri"/>
              </a:rPr>
              <a:t> (the same) which again led to more reliable journeys.</a:t>
            </a:r>
            <a:endParaRPr/>
          </a:p>
        </p:txBody>
      </p:sp>
      <p:sp>
        <p:nvSpPr>
          <p:cNvPr id="686" name="Google Shape;686;g2cdea3c4307_1_113"/>
          <p:cNvSpPr txBox="1"/>
          <p:nvPr/>
        </p:nvSpPr>
        <p:spPr>
          <a:xfrm>
            <a:off x="4293745" y="5351854"/>
            <a:ext cx="3602700" cy="14469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Galleons</a:t>
            </a:r>
            <a:r>
              <a:rPr lang="en-GB" sz="1100">
                <a:solidFill>
                  <a:schemeClr val="dk1"/>
                </a:solidFill>
                <a:latin typeface="Calibri"/>
                <a:ea typeface="Calibri"/>
                <a:cs typeface="Calibri"/>
                <a:sym typeface="Calibri"/>
              </a:rPr>
              <a:t> were developed which were much </a:t>
            </a:r>
            <a:r>
              <a:rPr b="1" lang="en-GB" sz="1100">
                <a:solidFill>
                  <a:schemeClr val="dk1"/>
                </a:solidFill>
                <a:latin typeface="Calibri"/>
                <a:ea typeface="Calibri"/>
                <a:cs typeface="Calibri"/>
                <a:sym typeface="Calibri"/>
              </a:rPr>
              <a:t>larger</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more stable </a:t>
            </a:r>
            <a:r>
              <a:rPr lang="en-GB" sz="1100">
                <a:solidFill>
                  <a:schemeClr val="dk1"/>
                </a:solidFill>
                <a:latin typeface="Calibri"/>
                <a:ea typeface="Calibri"/>
                <a:cs typeface="Calibri"/>
                <a:sym typeface="Calibri"/>
              </a:rPr>
              <a:t>than previous ship designs.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Galleons could hold </a:t>
            </a:r>
            <a:r>
              <a:rPr b="1" lang="en-GB" sz="1100">
                <a:solidFill>
                  <a:schemeClr val="dk1"/>
                </a:solidFill>
                <a:latin typeface="Calibri"/>
                <a:ea typeface="Calibri"/>
                <a:cs typeface="Calibri"/>
                <a:sym typeface="Calibri"/>
              </a:rPr>
              <a:t>more cargo </a:t>
            </a:r>
            <a:r>
              <a:rPr lang="en-GB" sz="1100">
                <a:solidFill>
                  <a:schemeClr val="dk1"/>
                </a:solidFill>
                <a:latin typeface="Calibri"/>
                <a:ea typeface="Calibri"/>
                <a:cs typeface="Calibri"/>
                <a:sym typeface="Calibri"/>
              </a:rPr>
              <a:t>and were much better for </a:t>
            </a:r>
            <a:r>
              <a:rPr b="1" lang="en-GB" sz="1100">
                <a:solidFill>
                  <a:schemeClr val="dk1"/>
                </a:solidFill>
                <a:latin typeface="Calibri"/>
                <a:ea typeface="Calibri"/>
                <a:cs typeface="Calibri"/>
                <a:sym typeface="Calibri"/>
              </a:rPr>
              <a:t>longer journeys </a:t>
            </a:r>
            <a:r>
              <a:rPr lang="en-GB" sz="1100">
                <a:solidFill>
                  <a:schemeClr val="dk1"/>
                </a:solidFill>
                <a:latin typeface="Calibri"/>
                <a:ea typeface="Calibri"/>
                <a:cs typeface="Calibri"/>
                <a:sym typeface="Calibri"/>
              </a:rPr>
              <a:t>to the New World and journeys of exploration.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Ships were </a:t>
            </a:r>
            <a:r>
              <a:rPr b="1" lang="en-GB" sz="1100">
                <a:solidFill>
                  <a:schemeClr val="dk1"/>
                </a:solidFill>
                <a:latin typeface="Calibri"/>
                <a:ea typeface="Calibri"/>
                <a:cs typeface="Calibri"/>
                <a:sym typeface="Calibri"/>
              </a:rPr>
              <a:t>easier to manoeuvre </a:t>
            </a:r>
            <a:r>
              <a:rPr lang="en-GB" sz="1100">
                <a:solidFill>
                  <a:schemeClr val="dk1"/>
                </a:solidFill>
                <a:latin typeface="Calibri"/>
                <a:ea typeface="Calibri"/>
                <a:cs typeface="Calibri"/>
                <a:sym typeface="Calibri"/>
              </a:rPr>
              <a:t>which also made them safer (to avoid pirate attacks) and gave sailors more confidence at sea.</a:t>
            </a:r>
            <a:endParaRPr/>
          </a:p>
        </p:txBody>
      </p:sp>
      <p:sp>
        <p:nvSpPr>
          <p:cNvPr id="687" name="Google Shape;687;g2cdea3c4307_1_113"/>
          <p:cNvSpPr txBox="1"/>
          <p:nvPr/>
        </p:nvSpPr>
        <p:spPr>
          <a:xfrm>
            <a:off x="8115934" y="3616970"/>
            <a:ext cx="3981900" cy="12774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The new galleons</a:t>
            </a:r>
            <a:r>
              <a:rPr lang="en-GB" sz="1100">
                <a:solidFill>
                  <a:schemeClr val="dk1"/>
                </a:solidFill>
                <a:latin typeface="Calibri"/>
                <a:ea typeface="Calibri"/>
                <a:cs typeface="Calibri"/>
                <a:sym typeface="Calibri"/>
              </a:rPr>
              <a:t> designed by John Hawkins had bigger and stronger decks for </a:t>
            </a:r>
            <a:r>
              <a:rPr b="1" lang="en-GB" sz="1100">
                <a:solidFill>
                  <a:schemeClr val="dk1"/>
                </a:solidFill>
                <a:latin typeface="Calibri"/>
                <a:ea typeface="Calibri"/>
                <a:cs typeface="Calibri"/>
                <a:sym typeface="Calibri"/>
              </a:rPr>
              <a:t>guns</a:t>
            </a:r>
            <a:r>
              <a:rPr lang="en-GB" sz="1100">
                <a:solidFill>
                  <a:schemeClr val="dk1"/>
                </a:solidFill>
                <a:latin typeface="Calibri"/>
                <a:ea typeface="Calibri"/>
                <a:cs typeface="Calibri"/>
                <a:sym typeface="Calibri"/>
              </a:rPr>
              <a:t>.  Canons could be fired from </a:t>
            </a:r>
            <a:r>
              <a:rPr b="1" lang="en-GB" sz="1100">
                <a:solidFill>
                  <a:schemeClr val="dk1"/>
                </a:solidFill>
                <a:latin typeface="Calibri"/>
                <a:ea typeface="Calibri"/>
                <a:cs typeface="Calibri"/>
                <a:sym typeface="Calibri"/>
              </a:rPr>
              <a:t>both sides </a:t>
            </a:r>
            <a:r>
              <a:rPr lang="en-GB" sz="1100">
                <a:solidFill>
                  <a:schemeClr val="dk1"/>
                </a:solidFill>
                <a:latin typeface="Calibri"/>
                <a:ea typeface="Calibri"/>
                <a:cs typeface="Calibri"/>
                <a:sym typeface="Calibri"/>
              </a:rPr>
              <a:t>of the ships in case of attack and were able to fire further than the canons from other countries – even the Spanish.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ships could </a:t>
            </a:r>
            <a:r>
              <a:rPr b="1" lang="en-GB" sz="1100">
                <a:solidFill>
                  <a:schemeClr val="dk1"/>
                </a:solidFill>
                <a:latin typeface="Calibri"/>
                <a:ea typeface="Calibri"/>
                <a:cs typeface="Calibri"/>
                <a:sym typeface="Calibri"/>
              </a:rPr>
              <a:t>defend</a:t>
            </a:r>
            <a:r>
              <a:rPr lang="en-GB" sz="1100">
                <a:solidFill>
                  <a:schemeClr val="dk1"/>
                </a:solidFill>
                <a:latin typeface="Calibri"/>
                <a:ea typeface="Calibri"/>
                <a:cs typeface="Calibri"/>
                <a:sym typeface="Calibri"/>
              </a:rPr>
              <a:t> as well as </a:t>
            </a:r>
            <a:r>
              <a:rPr b="1" lang="en-GB" sz="1100">
                <a:solidFill>
                  <a:schemeClr val="dk1"/>
                </a:solidFill>
                <a:latin typeface="Calibri"/>
                <a:ea typeface="Calibri"/>
                <a:cs typeface="Calibri"/>
                <a:sym typeface="Calibri"/>
              </a:rPr>
              <a:t>attack</a:t>
            </a:r>
            <a:r>
              <a:rPr lang="en-GB" sz="1100">
                <a:solidFill>
                  <a:schemeClr val="dk1"/>
                </a:solidFill>
                <a:latin typeface="Calibri"/>
                <a:ea typeface="Calibri"/>
                <a:cs typeface="Calibri"/>
                <a:sym typeface="Calibri"/>
              </a:rPr>
              <a:t> if needed.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This was key during the tension with the Spanish in the </a:t>
            </a:r>
            <a:r>
              <a:rPr b="1" lang="en-GB" sz="1100">
                <a:solidFill>
                  <a:schemeClr val="dk1"/>
                </a:solidFill>
                <a:latin typeface="Calibri"/>
                <a:ea typeface="Calibri"/>
                <a:cs typeface="Calibri"/>
                <a:sym typeface="Calibri"/>
              </a:rPr>
              <a:t>New World</a:t>
            </a:r>
            <a:r>
              <a:rPr lang="en-GB" sz="1100">
                <a:solidFill>
                  <a:schemeClr val="dk1"/>
                </a:solidFill>
                <a:latin typeface="Calibri"/>
                <a:ea typeface="Calibri"/>
                <a:cs typeface="Calibri"/>
                <a:sym typeface="Calibri"/>
              </a:rPr>
              <a:t>.</a:t>
            </a:r>
            <a:endParaRPr/>
          </a:p>
        </p:txBody>
      </p:sp>
      <p:sp>
        <p:nvSpPr>
          <p:cNvPr id="688" name="Google Shape;688;g2cdea3c4307_1_113"/>
          <p:cNvSpPr txBox="1"/>
          <p:nvPr/>
        </p:nvSpPr>
        <p:spPr>
          <a:xfrm>
            <a:off x="4378074" y="1482905"/>
            <a:ext cx="3317400" cy="16161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Young, Elizabeth </a:t>
            </a:r>
            <a:r>
              <a:rPr b="1" lang="en-GB" sz="1100">
                <a:solidFill>
                  <a:schemeClr val="dk1"/>
                </a:solidFill>
                <a:latin typeface="Calibri"/>
                <a:ea typeface="Calibri"/>
                <a:cs typeface="Calibri"/>
                <a:sym typeface="Calibri"/>
              </a:rPr>
              <a:t>men</a:t>
            </a:r>
            <a:r>
              <a:rPr lang="en-GB" sz="1100">
                <a:solidFill>
                  <a:schemeClr val="dk1"/>
                </a:solidFill>
                <a:latin typeface="Calibri"/>
                <a:ea typeface="Calibri"/>
                <a:cs typeface="Calibri"/>
                <a:sym typeface="Calibri"/>
              </a:rPr>
              <a:t> were </a:t>
            </a:r>
            <a:r>
              <a:rPr b="1" lang="en-GB" sz="1100">
                <a:solidFill>
                  <a:schemeClr val="dk1"/>
                </a:solidFill>
                <a:latin typeface="Calibri"/>
                <a:ea typeface="Calibri"/>
                <a:cs typeface="Calibri"/>
                <a:sym typeface="Calibri"/>
              </a:rPr>
              <a:t>inspired</a:t>
            </a:r>
            <a:r>
              <a:rPr lang="en-GB" sz="1100">
                <a:solidFill>
                  <a:schemeClr val="dk1"/>
                </a:solidFill>
                <a:latin typeface="Calibri"/>
                <a:ea typeface="Calibri"/>
                <a:cs typeface="Calibri"/>
                <a:sym typeface="Calibri"/>
              </a:rPr>
              <a:t> to go on voyages of discovery and adventure hoping to make a </a:t>
            </a:r>
            <a:r>
              <a:rPr b="1" lang="en-GB" sz="1100">
                <a:solidFill>
                  <a:schemeClr val="dk1"/>
                </a:solidFill>
                <a:latin typeface="Calibri"/>
                <a:ea typeface="Calibri"/>
                <a:cs typeface="Calibri"/>
                <a:sym typeface="Calibri"/>
              </a:rPr>
              <a:t>fortune and become a hero like Francis Drake.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They were </a:t>
            </a:r>
            <a:r>
              <a:rPr b="1" lang="en-GB" sz="1100">
                <a:solidFill>
                  <a:schemeClr val="dk1"/>
                </a:solidFill>
                <a:latin typeface="Calibri"/>
                <a:ea typeface="Calibri"/>
                <a:cs typeface="Calibri"/>
                <a:sym typeface="Calibri"/>
              </a:rPr>
              <a:t>inspired</a:t>
            </a:r>
            <a:r>
              <a:rPr lang="en-GB" sz="1100">
                <a:solidFill>
                  <a:schemeClr val="dk1"/>
                </a:solidFill>
                <a:latin typeface="Calibri"/>
                <a:ea typeface="Calibri"/>
                <a:cs typeface="Calibri"/>
                <a:sym typeface="Calibri"/>
              </a:rPr>
              <a:t> by the publication of </a:t>
            </a:r>
            <a:r>
              <a:rPr b="1" lang="en-GB" sz="1100">
                <a:solidFill>
                  <a:schemeClr val="dk1"/>
                </a:solidFill>
                <a:latin typeface="Calibri"/>
                <a:ea typeface="Calibri"/>
                <a:cs typeface="Calibri"/>
                <a:sym typeface="Calibri"/>
              </a:rPr>
              <a:t>books </a:t>
            </a:r>
            <a:r>
              <a:rPr lang="en-GB" sz="1100">
                <a:solidFill>
                  <a:schemeClr val="dk1"/>
                </a:solidFill>
                <a:latin typeface="Calibri"/>
                <a:ea typeface="Calibri"/>
                <a:cs typeface="Calibri"/>
                <a:sym typeface="Calibri"/>
              </a:rPr>
              <a:t>and diaries from explorers such as Drake and Raleigh.</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development of the </a:t>
            </a:r>
            <a:r>
              <a:rPr b="1" lang="en-GB" sz="1100">
                <a:solidFill>
                  <a:schemeClr val="dk1"/>
                </a:solidFill>
                <a:latin typeface="Calibri"/>
                <a:ea typeface="Calibri"/>
                <a:cs typeface="Calibri"/>
                <a:sym typeface="Calibri"/>
              </a:rPr>
              <a:t>printing press </a:t>
            </a:r>
            <a:r>
              <a:rPr lang="en-GB" sz="1100">
                <a:solidFill>
                  <a:schemeClr val="dk1"/>
                </a:solidFill>
                <a:latin typeface="Calibri"/>
                <a:ea typeface="Calibri"/>
                <a:cs typeface="Calibri"/>
                <a:sym typeface="Calibri"/>
              </a:rPr>
              <a:t>made more stories of adventure available to the young men of the </a:t>
            </a:r>
            <a:r>
              <a:rPr b="1" lang="en-GB" sz="1100">
                <a:solidFill>
                  <a:schemeClr val="dk1"/>
                </a:solidFill>
                <a:latin typeface="Calibri"/>
                <a:ea typeface="Calibri"/>
                <a:cs typeface="Calibri"/>
                <a:sym typeface="Calibri"/>
              </a:rPr>
              <a:t>gentry</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nobility</a:t>
            </a:r>
            <a:r>
              <a:rPr lang="en-GB" sz="1100">
                <a:solidFill>
                  <a:schemeClr val="dk1"/>
                </a:solidFill>
                <a:latin typeface="Calibri"/>
                <a:ea typeface="Calibri"/>
                <a:cs typeface="Calibri"/>
                <a:sym typeface="Calibri"/>
              </a:rPr>
              <a:t> who could then afford to take their own journeys of exploration.</a:t>
            </a:r>
            <a:endParaRPr/>
          </a:p>
        </p:txBody>
      </p:sp>
      <p:pic>
        <p:nvPicPr>
          <p:cNvPr id="689" name="Google Shape;689;g2cdea3c4307_1_113"/>
          <p:cNvPicPr preferRelativeResize="0"/>
          <p:nvPr/>
        </p:nvPicPr>
        <p:blipFill rotWithShape="1">
          <a:blip r:embed="rId6">
            <a:alphaModFix/>
          </a:blip>
          <a:srcRect b="0" l="0" r="0" t="0"/>
          <a:stretch/>
        </p:blipFill>
        <p:spPr>
          <a:xfrm flipH="1">
            <a:off x="11197630" y="3217132"/>
            <a:ext cx="766138" cy="380196"/>
          </a:xfrm>
          <a:prstGeom prst="rect">
            <a:avLst/>
          </a:prstGeom>
          <a:noFill/>
          <a:ln>
            <a:noFill/>
          </a:ln>
        </p:spPr>
      </p:pic>
      <p:pic>
        <p:nvPicPr>
          <p:cNvPr descr="Explorer with binoculars" id="690" name="Google Shape;690;g2cdea3c4307_1_113"/>
          <p:cNvPicPr preferRelativeResize="0"/>
          <p:nvPr/>
        </p:nvPicPr>
        <p:blipFill rotWithShape="1">
          <a:blip r:embed="rId9">
            <a:alphaModFix/>
          </a:blip>
          <a:srcRect b="0" l="0" r="0" t="0"/>
          <a:stretch/>
        </p:blipFill>
        <p:spPr>
          <a:xfrm>
            <a:off x="7483030" y="1075066"/>
            <a:ext cx="713645" cy="785953"/>
          </a:xfrm>
          <a:prstGeom prst="rect">
            <a:avLst/>
          </a:prstGeom>
          <a:noFill/>
          <a:ln>
            <a:noFill/>
          </a:ln>
        </p:spPr>
      </p:pic>
      <p:pic>
        <p:nvPicPr>
          <p:cNvPr descr="Explorer with binoculars" id="691" name="Google Shape;691;g2cdea3c4307_1_113"/>
          <p:cNvPicPr preferRelativeResize="0"/>
          <p:nvPr/>
        </p:nvPicPr>
        <p:blipFill rotWithShape="1">
          <a:blip r:embed="rId9">
            <a:alphaModFix/>
          </a:blip>
          <a:srcRect b="0" l="0" r="0" t="0"/>
          <a:stretch/>
        </p:blipFill>
        <p:spPr>
          <a:xfrm flipH="1">
            <a:off x="3862670" y="1075066"/>
            <a:ext cx="713645" cy="785953"/>
          </a:xfrm>
          <a:prstGeom prst="rect">
            <a:avLst/>
          </a:prstGeom>
          <a:noFill/>
          <a:ln>
            <a:noFill/>
          </a:ln>
        </p:spPr>
      </p:pic>
      <p:pic>
        <p:nvPicPr>
          <p:cNvPr descr="No slavery vector illustration.ai" id="692" name="Google Shape;692;g2cdea3c4307_1_113"/>
          <p:cNvPicPr preferRelativeResize="0"/>
          <p:nvPr/>
        </p:nvPicPr>
        <p:blipFill rotWithShape="1">
          <a:blip r:embed="rId10">
            <a:alphaModFix/>
          </a:blip>
          <a:srcRect b="0" l="0" r="0" t="0"/>
          <a:stretch/>
        </p:blipFill>
        <p:spPr>
          <a:xfrm>
            <a:off x="302053" y="4896688"/>
            <a:ext cx="506933" cy="506933"/>
          </a:xfrm>
          <a:custGeom>
            <a:rect b="b" l="l" r="r" t="t"/>
            <a:pathLst>
              <a:path extrusionOk="0" h="506933" w="506933">
                <a:moveTo>
                  <a:pt x="0" y="0"/>
                </a:moveTo>
                <a:cubicBezTo>
                  <a:pt x="202372" y="10259"/>
                  <a:pt x="308301" y="-16585"/>
                  <a:pt x="506933" y="0"/>
                </a:cubicBezTo>
                <a:cubicBezTo>
                  <a:pt x="516883" y="111977"/>
                  <a:pt x="519337" y="310986"/>
                  <a:pt x="506933" y="506933"/>
                </a:cubicBezTo>
                <a:cubicBezTo>
                  <a:pt x="336722" y="529188"/>
                  <a:pt x="170437" y="487582"/>
                  <a:pt x="0" y="506933"/>
                </a:cubicBezTo>
                <a:cubicBezTo>
                  <a:pt x="17888" y="388657"/>
                  <a:pt x="-11445" y="133364"/>
                  <a:pt x="0" y="0"/>
                </a:cubicBezTo>
                <a:close/>
              </a:path>
            </a:pathLst>
          </a:custGeom>
          <a:noFill/>
          <a:ln cap="flat" cmpd="sng" w="9525">
            <a:solidFill>
              <a:schemeClr val="dk1"/>
            </a:solidFill>
            <a:prstDash val="solid"/>
            <a:round/>
            <a:headEnd len="sm" w="sm" type="none"/>
            <a:tailEnd len="sm" w="sm" type="none"/>
          </a:ln>
        </p:spPr>
      </p:pic>
      <p:pic>
        <p:nvPicPr>
          <p:cNvPr descr="No slavery vector illustration.ai" id="693" name="Google Shape;693;g2cdea3c4307_1_113"/>
          <p:cNvPicPr preferRelativeResize="0"/>
          <p:nvPr/>
        </p:nvPicPr>
        <p:blipFill rotWithShape="1">
          <a:blip r:embed="rId10">
            <a:alphaModFix/>
          </a:blip>
          <a:srcRect b="0" l="0" r="0" t="0"/>
          <a:stretch/>
        </p:blipFill>
        <p:spPr>
          <a:xfrm>
            <a:off x="3035238" y="4905889"/>
            <a:ext cx="506933" cy="506933"/>
          </a:xfrm>
          <a:custGeom>
            <a:rect b="b" l="l" r="r" t="t"/>
            <a:pathLst>
              <a:path extrusionOk="0" h="506933" w="506933">
                <a:moveTo>
                  <a:pt x="0" y="0"/>
                </a:moveTo>
                <a:cubicBezTo>
                  <a:pt x="202372" y="10259"/>
                  <a:pt x="308301" y="-16585"/>
                  <a:pt x="506933" y="0"/>
                </a:cubicBezTo>
                <a:cubicBezTo>
                  <a:pt x="516883" y="111977"/>
                  <a:pt x="519337" y="310986"/>
                  <a:pt x="506933" y="506933"/>
                </a:cubicBezTo>
                <a:cubicBezTo>
                  <a:pt x="336722" y="529188"/>
                  <a:pt x="170437" y="487582"/>
                  <a:pt x="0" y="506933"/>
                </a:cubicBezTo>
                <a:cubicBezTo>
                  <a:pt x="17888" y="388657"/>
                  <a:pt x="-11445" y="133364"/>
                  <a:pt x="0" y="0"/>
                </a:cubicBezTo>
                <a:close/>
              </a:path>
            </a:pathLst>
          </a:custGeom>
          <a:noFill/>
          <a:ln cap="flat" cmpd="sng" w="9525">
            <a:solidFill>
              <a:schemeClr val="dk1"/>
            </a:solidFill>
            <a:prstDash val="solid"/>
            <a:round/>
            <a:headEnd len="sm" w="sm" type="none"/>
            <a:tailEnd len="sm" w="sm" type="none"/>
          </a:ln>
        </p:spPr>
      </p:pic>
      <p:pic>
        <p:nvPicPr>
          <p:cNvPr id="694" name="Google Shape;694;g2cdea3c4307_1_113"/>
          <p:cNvPicPr preferRelativeResize="0"/>
          <p:nvPr/>
        </p:nvPicPr>
        <p:blipFill rotWithShape="1">
          <a:blip r:embed="rId11">
            <a:alphaModFix/>
          </a:blip>
          <a:srcRect b="0" l="0" r="0" t="0"/>
          <a:stretch/>
        </p:blipFill>
        <p:spPr>
          <a:xfrm>
            <a:off x="470874" y="1073960"/>
            <a:ext cx="456035" cy="418177"/>
          </a:xfrm>
          <a:prstGeom prst="rect">
            <a:avLst/>
          </a:prstGeom>
          <a:noFill/>
          <a:ln>
            <a:noFill/>
          </a:ln>
        </p:spPr>
      </p:pic>
      <p:pic>
        <p:nvPicPr>
          <p:cNvPr id="695" name="Google Shape;695;g2cdea3c4307_1_113"/>
          <p:cNvPicPr preferRelativeResize="0"/>
          <p:nvPr/>
        </p:nvPicPr>
        <p:blipFill rotWithShape="1">
          <a:blip r:embed="rId11">
            <a:alphaModFix/>
          </a:blip>
          <a:srcRect b="0" l="0" r="0" t="0"/>
          <a:stretch/>
        </p:blipFill>
        <p:spPr>
          <a:xfrm flipH="1">
            <a:off x="3059610" y="1082368"/>
            <a:ext cx="456035" cy="418177"/>
          </a:xfrm>
          <a:prstGeom prst="rect">
            <a:avLst/>
          </a:prstGeom>
          <a:noFill/>
          <a:ln>
            <a:noFill/>
          </a:ln>
        </p:spPr>
      </p:pic>
      <p:sp>
        <p:nvSpPr>
          <p:cNvPr id="696" name="Google Shape;696;g2cdea3c4307_1_113"/>
          <p:cNvSpPr txBox="1"/>
          <p:nvPr/>
        </p:nvSpPr>
        <p:spPr>
          <a:xfrm>
            <a:off x="38475" y="1470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23</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To explain why there was an increase in exploration in the Elizabethan period.</a:t>
            </a:r>
            <a:endParaRPr b="1"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2cdea3c4307_1_228"/>
          <p:cNvSpPr txBox="1"/>
          <p:nvPr/>
        </p:nvSpPr>
        <p:spPr>
          <a:xfrm>
            <a:off x="49240" y="488071"/>
            <a:ext cx="12078000" cy="9390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Francis Drake and his crew took </a:t>
            </a:r>
            <a:r>
              <a:rPr b="1" lang="en-GB" sz="1100">
                <a:solidFill>
                  <a:schemeClr val="dk1"/>
                </a:solidFill>
                <a:latin typeface="Calibri"/>
                <a:ea typeface="Calibri"/>
                <a:cs typeface="Calibri"/>
                <a:sym typeface="Calibri"/>
              </a:rPr>
              <a:t>3 years </a:t>
            </a:r>
            <a:r>
              <a:rPr lang="en-GB" sz="1100">
                <a:solidFill>
                  <a:schemeClr val="dk1"/>
                </a:solidFill>
                <a:latin typeface="Calibri"/>
                <a:ea typeface="Calibri"/>
                <a:cs typeface="Calibri"/>
                <a:sym typeface="Calibri"/>
              </a:rPr>
              <a:t>to </a:t>
            </a:r>
            <a:r>
              <a:rPr b="1" lang="en-GB" sz="1100">
                <a:solidFill>
                  <a:schemeClr val="dk1"/>
                </a:solidFill>
                <a:latin typeface="Calibri"/>
                <a:ea typeface="Calibri"/>
                <a:cs typeface="Calibri"/>
                <a:sym typeface="Calibri"/>
              </a:rPr>
              <a:t>circumnavigate the world</a:t>
            </a:r>
            <a:r>
              <a:rPr lang="en-GB" sz="1100">
                <a:solidFill>
                  <a:schemeClr val="dk1"/>
                </a:solidFill>
                <a:latin typeface="Calibri"/>
                <a:ea typeface="Calibri"/>
                <a:cs typeface="Calibri"/>
                <a:sym typeface="Calibri"/>
              </a:rPr>
              <a:t>. However, he did not set out with the aim of being the first Englishman to sail around the world.  His main focus was to raid Spanish colonies and ships in the </a:t>
            </a:r>
            <a:r>
              <a:rPr b="1" lang="en-GB" sz="1100">
                <a:solidFill>
                  <a:schemeClr val="dk1"/>
                </a:solidFill>
                <a:latin typeface="Calibri"/>
                <a:ea typeface="Calibri"/>
                <a:cs typeface="Calibri"/>
                <a:sym typeface="Calibri"/>
              </a:rPr>
              <a:t>New World</a:t>
            </a:r>
            <a:r>
              <a:rPr lang="en-GB" sz="1100">
                <a:solidFill>
                  <a:schemeClr val="dk1"/>
                </a:solidFill>
                <a:latin typeface="Calibri"/>
                <a:ea typeface="Calibri"/>
                <a:cs typeface="Calibri"/>
                <a:sym typeface="Calibri"/>
              </a:rPr>
              <a:t>.</a:t>
            </a:r>
            <a:r>
              <a:rPr b="1" lang="en-GB" sz="1100">
                <a:solidFill>
                  <a:schemeClr val="dk1"/>
                </a:solidFill>
                <a:latin typeface="Calibri"/>
                <a:ea typeface="Calibri"/>
                <a:cs typeface="Calibri"/>
                <a:sym typeface="Calibri"/>
              </a:rPr>
              <a:t> </a:t>
            </a:r>
            <a:r>
              <a:rPr lang="en-GB" sz="1100">
                <a:solidFill>
                  <a:schemeClr val="dk1"/>
                </a:solidFill>
                <a:latin typeface="Calibri"/>
                <a:ea typeface="Calibri"/>
                <a:cs typeface="Calibri"/>
                <a:sym typeface="Calibri"/>
              </a:rPr>
              <a:t>The voyage almost ended in disaster.  Setting out with 5 ships, by the time Drake reached the Pacific Ocean in 1578, he only had one ship left – </a:t>
            </a:r>
            <a:r>
              <a:rPr b="1" i="1" lang="en-GB" sz="1100">
                <a:solidFill>
                  <a:schemeClr val="dk1"/>
                </a:solidFill>
                <a:latin typeface="Calibri"/>
                <a:ea typeface="Calibri"/>
                <a:cs typeface="Calibri"/>
                <a:sym typeface="Calibri"/>
              </a:rPr>
              <a:t>The Golden Hind</a:t>
            </a:r>
            <a:r>
              <a:rPr lang="en-GB" sz="1100">
                <a:solidFill>
                  <a:schemeClr val="dk1"/>
                </a:solidFill>
                <a:latin typeface="Calibri"/>
                <a:ea typeface="Calibri"/>
                <a:cs typeface="Calibri"/>
                <a:sym typeface="Calibri"/>
              </a:rPr>
              <a:t>.  Drake had even executed one of his sailors, who he accused of mutiny (helping the Spanish)! By 1580, only 56 men had survived on board the </a:t>
            </a:r>
            <a:r>
              <a:rPr i="1" lang="en-GB" sz="1100">
                <a:solidFill>
                  <a:schemeClr val="dk1"/>
                </a:solidFill>
                <a:latin typeface="Calibri"/>
                <a:ea typeface="Calibri"/>
                <a:cs typeface="Calibri"/>
                <a:sym typeface="Calibri"/>
              </a:rPr>
              <a:t>Gold Hind </a:t>
            </a:r>
            <a:r>
              <a:rPr lang="en-GB" sz="1100">
                <a:solidFill>
                  <a:schemeClr val="dk1"/>
                </a:solidFill>
                <a:latin typeface="Calibri"/>
                <a:ea typeface="Calibri"/>
                <a:cs typeface="Calibri"/>
                <a:sym typeface="Calibri"/>
              </a:rPr>
              <a:t>and returned to England.</a:t>
            </a:r>
            <a:r>
              <a:rPr lang="en-GB" sz="1000">
                <a:solidFill>
                  <a:schemeClr val="dk1"/>
                </a:solidFill>
                <a:latin typeface="Calibri"/>
                <a:ea typeface="Calibri"/>
                <a:cs typeface="Calibri"/>
                <a:sym typeface="Calibri"/>
              </a:rPr>
              <a:t> </a:t>
            </a:r>
            <a:r>
              <a:rPr lang="en-GB" sz="1100">
                <a:solidFill>
                  <a:schemeClr val="dk1"/>
                </a:solidFill>
                <a:latin typeface="Calibri"/>
                <a:ea typeface="Calibri"/>
                <a:cs typeface="Calibri"/>
                <a:sym typeface="Calibri"/>
              </a:rPr>
              <a:t>For his achievement he was </a:t>
            </a:r>
            <a:r>
              <a:rPr b="1" lang="en-GB" sz="1100">
                <a:solidFill>
                  <a:schemeClr val="dk1"/>
                </a:solidFill>
                <a:latin typeface="Calibri"/>
                <a:ea typeface="Calibri"/>
                <a:cs typeface="Calibri"/>
                <a:sym typeface="Calibri"/>
              </a:rPr>
              <a:t>knighted </a:t>
            </a:r>
            <a:r>
              <a:rPr lang="en-GB" sz="1100">
                <a:solidFill>
                  <a:schemeClr val="dk1"/>
                </a:solidFill>
                <a:latin typeface="Calibri"/>
                <a:ea typeface="Calibri"/>
                <a:cs typeface="Calibri"/>
                <a:sym typeface="Calibri"/>
              </a:rPr>
              <a:t>by Queen Elizabeth I on board </a:t>
            </a:r>
            <a:r>
              <a:rPr b="1" i="1" lang="en-GB" sz="1100">
                <a:solidFill>
                  <a:schemeClr val="dk1"/>
                </a:solidFill>
                <a:latin typeface="Calibri"/>
                <a:ea typeface="Calibri"/>
                <a:cs typeface="Calibri"/>
                <a:sym typeface="Calibri"/>
              </a:rPr>
              <a:t>The Golden Hind</a:t>
            </a:r>
            <a:r>
              <a:rPr lang="en-GB" sz="1100">
                <a:solidFill>
                  <a:schemeClr val="dk1"/>
                </a:solidFill>
                <a:latin typeface="Calibri"/>
                <a:ea typeface="Calibri"/>
                <a:cs typeface="Calibri"/>
                <a:sym typeface="Calibri"/>
              </a:rPr>
              <a:t> before he took a key role in the defeat of the Spanish Armada in 1588.  This achievement had a significant impact and influenced many other voyages of exploration. It also sent a </a:t>
            </a:r>
            <a:r>
              <a:rPr b="1" lang="en-GB" sz="1100">
                <a:solidFill>
                  <a:schemeClr val="dk1"/>
                </a:solidFill>
                <a:latin typeface="Calibri"/>
                <a:ea typeface="Calibri"/>
                <a:cs typeface="Calibri"/>
                <a:sym typeface="Calibri"/>
              </a:rPr>
              <a:t>powerful message </a:t>
            </a:r>
            <a:r>
              <a:rPr lang="en-GB" sz="1100">
                <a:solidFill>
                  <a:schemeClr val="dk1"/>
                </a:solidFill>
                <a:latin typeface="Calibri"/>
                <a:ea typeface="Calibri"/>
                <a:cs typeface="Calibri"/>
                <a:sym typeface="Calibri"/>
              </a:rPr>
              <a:t>to the Spanish about the quality of the English navigators at the time.</a:t>
            </a:r>
            <a:endParaRPr/>
          </a:p>
        </p:txBody>
      </p:sp>
      <p:sp>
        <p:nvSpPr>
          <p:cNvPr id="703" name="Google Shape;703;g2cdea3c4307_1_228"/>
          <p:cNvSpPr txBox="1"/>
          <p:nvPr/>
        </p:nvSpPr>
        <p:spPr>
          <a:xfrm>
            <a:off x="59827" y="1828232"/>
            <a:ext cx="3273000" cy="9543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POLITICAL GAIN OVER SPAIN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Carrying out such an achievement of circumnavigating the world sent a powerful message out to the Spanish about the power and reputation of the English in the world.</a:t>
            </a:r>
            <a:endParaRPr/>
          </a:p>
        </p:txBody>
      </p:sp>
      <p:sp>
        <p:nvSpPr>
          <p:cNvPr id="704" name="Google Shape;704;g2cdea3c4307_1_228"/>
          <p:cNvSpPr txBox="1"/>
          <p:nvPr/>
        </p:nvSpPr>
        <p:spPr>
          <a:xfrm>
            <a:off x="3417456" y="1482221"/>
            <a:ext cx="8709900" cy="307800"/>
          </a:xfrm>
          <a:prstGeom prst="rect">
            <a:avLst/>
          </a:prstGeom>
          <a:solidFill>
            <a:srgbClr val="C4E0B2"/>
          </a:solidFill>
          <a:ln cap="flat" cmpd="sng" w="19050">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Importance of Drake’s Circumnavigation of the World</a:t>
            </a:r>
            <a:endParaRPr sz="1400">
              <a:solidFill>
                <a:schemeClr val="dk1"/>
              </a:solidFill>
              <a:latin typeface="Calibri"/>
              <a:ea typeface="Calibri"/>
              <a:cs typeface="Calibri"/>
              <a:sym typeface="Calibri"/>
            </a:endParaRPr>
          </a:p>
        </p:txBody>
      </p:sp>
      <p:sp>
        <p:nvSpPr>
          <p:cNvPr id="705" name="Google Shape;705;g2cdea3c4307_1_228"/>
          <p:cNvSpPr txBox="1"/>
          <p:nvPr/>
        </p:nvSpPr>
        <p:spPr>
          <a:xfrm>
            <a:off x="5457413" y="1835888"/>
            <a:ext cx="2578200" cy="1923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Reputation of the English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became </a:t>
            </a:r>
            <a:r>
              <a:rPr b="1" lang="en-GB" sz="1050">
                <a:solidFill>
                  <a:schemeClr val="dk1"/>
                </a:solidFill>
                <a:latin typeface="Calibri"/>
                <a:ea typeface="Calibri"/>
                <a:cs typeface="Calibri"/>
                <a:sym typeface="Calibri"/>
              </a:rPr>
              <a:t>famous</a:t>
            </a:r>
            <a:r>
              <a:rPr lang="en-GB" sz="1050">
                <a:solidFill>
                  <a:schemeClr val="dk1"/>
                </a:solidFill>
                <a:latin typeface="Calibri"/>
                <a:ea typeface="Calibri"/>
                <a:cs typeface="Calibri"/>
                <a:sym typeface="Calibri"/>
              </a:rPr>
              <a:t> as this was only the </a:t>
            </a:r>
            <a:r>
              <a:rPr b="1" lang="en-GB" sz="1050">
                <a:solidFill>
                  <a:schemeClr val="dk1"/>
                </a:solidFill>
                <a:latin typeface="Calibri"/>
                <a:ea typeface="Calibri"/>
                <a:cs typeface="Calibri"/>
                <a:sym typeface="Calibri"/>
              </a:rPr>
              <a:t>second crew </a:t>
            </a:r>
            <a:r>
              <a:rPr lang="en-GB" sz="1050">
                <a:solidFill>
                  <a:schemeClr val="dk1"/>
                </a:solidFill>
                <a:latin typeface="Calibri"/>
                <a:ea typeface="Calibri"/>
                <a:cs typeface="Calibri"/>
                <a:sym typeface="Calibri"/>
              </a:rPr>
              <a:t>in History to have achieved the circumnavigation and the first ever English circumnavigation.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It improved the English </a:t>
            </a:r>
            <a:r>
              <a:rPr b="1" lang="en-GB" sz="1050">
                <a:solidFill>
                  <a:schemeClr val="dk1"/>
                </a:solidFill>
                <a:latin typeface="Calibri"/>
                <a:ea typeface="Calibri"/>
                <a:cs typeface="Calibri"/>
                <a:sym typeface="Calibri"/>
              </a:rPr>
              <a:t>morale </a:t>
            </a:r>
            <a:r>
              <a:rPr lang="en-GB" sz="1050">
                <a:solidFill>
                  <a:schemeClr val="dk1"/>
                </a:solidFill>
                <a:latin typeface="Calibri"/>
                <a:ea typeface="Calibri"/>
                <a:cs typeface="Calibri"/>
                <a:sym typeface="Calibri"/>
              </a:rPr>
              <a:t>(made them feel better and more motivated), especially at a time when their relationship with Spain was poor.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It gave English sailors a </a:t>
            </a:r>
            <a:r>
              <a:rPr b="1" lang="en-GB" sz="1050">
                <a:solidFill>
                  <a:schemeClr val="dk1"/>
                </a:solidFill>
                <a:latin typeface="Calibri"/>
                <a:ea typeface="Calibri"/>
                <a:cs typeface="Calibri"/>
                <a:sym typeface="Calibri"/>
              </a:rPr>
              <a:t>great reputation </a:t>
            </a:r>
            <a:r>
              <a:rPr lang="en-GB" sz="1050">
                <a:solidFill>
                  <a:schemeClr val="dk1"/>
                </a:solidFill>
                <a:latin typeface="Calibri"/>
                <a:ea typeface="Calibri"/>
                <a:cs typeface="Calibri"/>
                <a:sym typeface="Calibri"/>
              </a:rPr>
              <a:t>as the best in the world.</a:t>
            </a:r>
            <a:endParaRPr/>
          </a:p>
        </p:txBody>
      </p:sp>
      <p:sp>
        <p:nvSpPr>
          <p:cNvPr id="706" name="Google Shape;706;g2cdea3c4307_1_228"/>
          <p:cNvSpPr txBox="1"/>
          <p:nvPr/>
        </p:nvSpPr>
        <p:spPr>
          <a:xfrm>
            <a:off x="8100290" y="1835888"/>
            <a:ext cx="40272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Drake became a hero</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Drake’s ship, the Golden Hind was only 1 of 5 ships to survive and Drake was only one of 56 remaining men who returned.</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His voyage, and the stories that came from it made Drake a hero and inspiration to others who heard about his adventure.</a:t>
            </a:r>
            <a:endParaRPr/>
          </a:p>
        </p:txBody>
      </p:sp>
      <p:sp>
        <p:nvSpPr>
          <p:cNvPr id="707" name="Google Shape;707;g2cdea3c4307_1_228"/>
          <p:cNvSpPr txBox="1"/>
          <p:nvPr/>
        </p:nvSpPr>
        <p:spPr>
          <a:xfrm>
            <a:off x="3417456" y="4343946"/>
            <a:ext cx="1981500" cy="2462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Encouraged more exploration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and his crew travelled up the coast of America.  and collected very useful and fascinating information about what they saw in detailed logs and maps.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Drake’s logs were an </a:t>
            </a:r>
            <a:r>
              <a:rPr b="1" lang="en-GB" sz="1050">
                <a:solidFill>
                  <a:schemeClr val="dk1"/>
                </a:solidFill>
                <a:latin typeface="Calibri"/>
                <a:ea typeface="Calibri"/>
                <a:cs typeface="Calibri"/>
                <a:sym typeface="Calibri"/>
              </a:rPr>
              <a:t>inspiration</a:t>
            </a:r>
            <a:r>
              <a:rPr lang="en-GB" sz="1050">
                <a:solidFill>
                  <a:schemeClr val="dk1"/>
                </a:solidFill>
                <a:latin typeface="Calibri"/>
                <a:ea typeface="Calibri"/>
                <a:cs typeface="Calibri"/>
                <a:sym typeface="Calibri"/>
              </a:rPr>
              <a:t> to other sailors and explorers to find out more about the Americas knowing that they could </a:t>
            </a:r>
            <a:r>
              <a:rPr b="1" lang="en-GB" sz="1050">
                <a:solidFill>
                  <a:schemeClr val="dk1"/>
                </a:solidFill>
                <a:latin typeface="Calibri"/>
                <a:ea typeface="Calibri"/>
                <a:cs typeface="Calibri"/>
                <a:sym typeface="Calibri"/>
              </a:rPr>
              <a:t>survive</a:t>
            </a:r>
            <a:r>
              <a:rPr lang="en-GB" sz="1050">
                <a:solidFill>
                  <a:schemeClr val="dk1"/>
                </a:solidFill>
                <a:latin typeface="Calibri"/>
                <a:ea typeface="Calibri"/>
                <a:cs typeface="Calibri"/>
                <a:sym typeface="Calibri"/>
              </a:rPr>
              <a:t> like Drake did.</a:t>
            </a:r>
            <a:endParaRPr/>
          </a:p>
        </p:txBody>
      </p:sp>
      <p:sp>
        <p:nvSpPr>
          <p:cNvPr id="708" name="Google Shape;708;g2cdea3c4307_1_228"/>
          <p:cNvSpPr txBox="1"/>
          <p:nvPr/>
        </p:nvSpPr>
        <p:spPr>
          <a:xfrm>
            <a:off x="5457414" y="3805382"/>
            <a:ext cx="2578200" cy="3055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New English Land – Nova Albion</a:t>
            </a:r>
            <a:endParaRPr/>
          </a:p>
          <a:p>
            <a:pPr indent="-171450" lvl="0" marL="171450" marR="0" rtl="0" algn="l">
              <a:spcBef>
                <a:spcPts val="0"/>
              </a:spcBef>
              <a:spcAft>
                <a:spcPts val="0"/>
              </a:spcAft>
              <a:buClr>
                <a:schemeClr val="dk1"/>
              </a:buClr>
              <a:buSzPts val="1050"/>
              <a:buFont typeface="Noto Sans Symbols"/>
              <a:buChar char="❑"/>
            </a:pPr>
            <a:r>
              <a:rPr b="1" i="1" lang="en-GB" sz="1050">
                <a:solidFill>
                  <a:schemeClr val="dk1"/>
                </a:solidFill>
                <a:latin typeface="Calibri"/>
                <a:ea typeface="Calibri"/>
                <a:cs typeface="Calibri"/>
                <a:sym typeface="Calibri"/>
              </a:rPr>
              <a:t>In 1579, The Golden Hind </a:t>
            </a:r>
            <a:r>
              <a:rPr lang="en-GB" sz="1050">
                <a:solidFill>
                  <a:schemeClr val="dk1"/>
                </a:solidFill>
                <a:latin typeface="Calibri"/>
                <a:ea typeface="Calibri"/>
                <a:cs typeface="Calibri"/>
                <a:sym typeface="Calibri"/>
              </a:rPr>
              <a:t>needed repairing and reached west coast of America. They met </a:t>
            </a:r>
            <a:r>
              <a:rPr b="1" lang="en-GB" sz="1050">
                <a:solidFill>
                  <a:schemeClr val="dk1"/>
                </a:solidFill>
                <a:latin typeface="Calibri"/>
                <a:ea typeface="Calibri"/>
                <a:cs typeface="Calibri"/>
                <a:sym typeface="Calibri"/>
              </a:rPr>
              <a:t>Native Americans</a:t>
            </a:r>
            <a:r>
              <a:rPr lang="en-GB" sz="1050">
                <a:solidFill>
                  <a:schemeClr val="dk1"/>
                </a:solidFill>
                <a:latin typeface="Calibri"/>
                <a:ea typeface="Calibri"/>
                <a:cs typeface="Calibri"/>
                <a:sym typeface="Calibri"/>
              </a:rPr>
              <a:t> who treated the sailors well and they even performed a ceremony that made Drake the </a:t>
            </a:r>
            <a:r>
              <a:rPr b="1" lang="en-GB" sz="1050">
                <a:solidFill>
                  <a:schemeClr val="dk1"/>
                </a:solidFill>
                <a:latin typeface="Calibri"/>
                <a:ea typeface="Calibri"/>
                <a:cs typeface="Calibri"/>
                <a:sym typeface="Calibri"/>
              </a:rPr>
              <a:t>leader</a:t>
            </a:r>
            <a:r>
              <a:rPr lang="en-GB" sz="1050">
                <a:solidFill>
                  <a:schemeClr val="dk1"/>
                </a:solidFill>
                <a:latin typeface="Calibri"/>
                <a:ea typeface="Calibri"/>
                <a:cs typeface="Calibri"/>
                <a:sym typeface="Calibri"/>
              </a:rPr>
              <a:t> of their land.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 named the land </a:t>
            </a:r>
            <a:r>
              <a:rPr b="1" i="1" lang="en-GB" sz="1050">
                <a:solidFill>
                  <a:schemeClr val="dk1"/>
                </a:solidFill>
                <a:latin typeface="Calibri"/>
                <a:ea typeface="Calibri"/>
                <a:cs typeface="Calibri"/>
                <a:sym typeface="Calibri"/>
              </a:rPr>
              <a:t>Nova Albion (New England) </a:t>
            </a:r>
            <a:r>
              <a:rPr lang="en-GB" sz="1050">
                <a:solidFill>
                  <a:schemeClr val="dk1"/>
                </a:solidFill>
                <a:latin typeface="Calibri"/>
                <a:ea typeface="Calibri"/>
                <a:cs typeface="Calibri"/>
                <a:sym typeface="Calibri"/>
              </a:rPr>
              <a:t>and declared </a:t>
            </a:r>
            <a:r>
              <a:rPr b="1" lang="en-GB" sz="1050">
                <a:solidFill>
                  <a:schemeClr val="dk1"/>
                </a:solidFill>
                <a:latin typeface="Calibri"/>
                <a:ea typeface="Calibri"/>
                <a:cs typeface="Calibri"/>
                <a:sym typeface="Calibri"/>
              </a:rPr>
              <a:t>Elizabeth</a:t>
            </a:r>
            <a:r>
              <a:rPr lang="en-GB" sz="1050">
                <a:solidFill>
                  <a:schemeClr val="dk1"/>
                </a:solidFill>
                <a:latin typeface="Calibri"/>
                <a:ea typeface="Calibri"/>
                <a:cs typeface="Calibri"/>
                <a:sym typeface="Calibri"/>
              </a:rPr>
              <a:t> its Queen.</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This </a:t>
            </a:r>
            <a:r>
              <a:rPr b="1" lang="en-GB" sz="1050">
                <a:solidFill>
                  <a:schemeClr val="dk1"/>
                </a:solidFill>
                <a:latin typeface="Calibri"/>
                <a:ea typeface="Calibri"/>
                <a:cs typeface="Calibri"/>
                <a:sym typeface="Calibri"/>
              </a:rPr>
              <a:t>encouraged </a:t>
            </a:r>
            <a:r>
              <a:rPr lang="en-GB" sz="1050">
                <a:solidFill>
                  <a:schemeClr val="dk1"/>
                </a:solidFill>
                <a:latin typeface="Calibri"/>
                <a:ea typeface="Calibri"/>
                <a:cs typeface="Calibri"/>
                <a:sym typeface="Calibri"/>
              </a:rPr>
              <a:t>other English sailors to conquer any land that had not already been taken.  For example, </a:t>
            </a:r>
            <a:r>
              <a:rPr b="1" lang="en-GB" sz="1050">
                <a:solidFill>
                  <a:schemeClr val="dk1"/>
                </a:solidFill>
                <a:latin typeface="Calibri"/>
                <a:ea typeface="Calibri"/>
                <a:cs typeface="Calibri"/>
                <a:sym typeface="Calibri"/>
              </a:rPr>
              <a:t>Sir Humphry Gilbert </a:t>
            </a:r>
            <a:r>
              <a:rPr lang="en-GB" sz="1050">
                <a:solidFill>
                  <a:schemeClr val="dk1"/>
                </a:solidFill>
                <a:latin typeface="Calibri"/>
                <a:ea typeface="Calibri"/>
                <a:cs typeface="Calibri"/>
                <a:sym typeface="Calibri"/>
              </a:rPr>
              <a:t>set off to North America in 1578 to colonise land for England.</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However, the rights of the Native Indians were not thought about and this eventually led to their decline.</a:t>
            </a:r>
            <a:endParaRPr sz="1100">
              <a:solidFill>
                <a:schemeClr val="dk1"/>
              </a:solidFill>
              <a:latin typeface="Calibri"/>
              <a:ea typeface="Calibri"/>
              <a:cs typeface="Calibri"/>
              <a:sym typeface="Calibri"/>
            </a:endParaRPr>
          </a:p>
        </p:txBody>
      </p:sp>
      <p:sp>
        <p:nvSpPr>
          <p:cNvPr id="709" name="Google Shape;709;g2cdea3c4307_1_228"/>
          <p:cNvSpPr txBox="1"/>
          <p:nvPr/>
        </p:nvSpPr>
        <p:spPr>
          <a:xfrm>
            <a:off x="3417458" y="1840467"/>
            <a:ext cx="1981500" cy="2409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It Angered the Spanish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Drake’s attack on Spanish ships and his looting of their resources led to the further decline of Anglo-Spanish relationships.</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Elizabeth’s knighting of Drake for his actions, on board the Golden Hind clearly showed Elizabeth’s support for what he had done.  Phillip II was said to be furious with Elizabeth knighting Drake who he saw as a pirate.</a:t>
            </a:r>
            <a:endParaRPr/>
          </a:p>
        </p:txBody>
      </p:sp>
      <p:sp>
        <p:nvSpPr>
          <p:cNvPr id="710" name="Google Shape;710;g2cdea3c4307_1_228"/>
          <p:cNvSpPr txBox="1"/>
          <p:nvPr/>
        </p:nvSpPr>
        <p:spPr>
          <a:xfrm>
            <a:off x="8100289" y="2835885"/>
            <a:ext cx="4027200" cy="1439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Davy Ingram</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One of the most famous accounts from the voyage was from explorer Davy Ingram.  Ingram walked over </a:t>
            </a:r>
            <a:r>
              <a:rPr b="1" lang="en-GB" sz="1050">
                <a:solidFill>
                  <a:schemeClr val="dk1"/>
                </a:solidFill>
                <a:latin typeface="Calibri"/>
                <a:ea typeface="Calibri"/>
                <a:cs typeface="Calibri"/>
                <a:sym typeface="Calibri"/>
              </a:rPr>
              <a:t>3,000 miles north </a:t>
            </a:r>
            <a:r>
              <a:rPr lang="en-GB" sz="1050">
                <a:solidFill>
                  <a:schemeClr val="dk1"/>
                </a:solidFill>
                <a:latin typeface="Calibri"/>
                <a:ea typeface="Calibri"/>
                <a:cs typeface="Calibri"/>
                <a:sym typeface="Calibri"/>
              </a:rPr>
              <a:t>up the coast of America.  He wrote down his amazing tales of great wealth including precious metals such as silver and lumps of gold.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He spoke of </a:t>
            </a:r>
            <a:r>
              <a:rPr b="1" lang="en-GB" sz="1050">
                <a:solidFill>
                  <a:schemeClr val="dk1"/>
                </a:solidFill>
                <a:latin typeface="Calibri"/>
                <a:ea typeface="Calibri"/>
                <a:cs typeface="Calibri"/>
                <a:sym typeface="Calibri"/>
              </a:rPr>
              <a:t>red sheep </a:t>
            </a:r>
            <a:r>
              <a:rPr lang="en-GB" sz="1050">
                <a:solidFill>
                  <a:schemeClr val="dk1"/>
                </a:solidFill>
                <a:latin typeface="Calibri"/>
                <a:ea typeface="Calibri"/>
                <a:cs typeface="Calibri"/>
                <a:sym typeface="Calibri"/>
              </a:rPr>
              <a:t>and rabbits and also acts of </a:t>
            </a:r>
            <a:r>
              <a:rPr b="1" lang="en-GB" sz="1050">
                <a:solidFill>
                  <a:schemeClr val="dk1"/>
                </a:solidFill>
                <a:latin typeface="Calibri"/>
                <a:ea typeface="Calibri"/>
                <a:cs typeface="Calibri"/>
                <a:sym typeface="Calibri"/>
              </a:rPr>
              <a:t>cannibalism</a:t>
            </a:r>
            <a:r>
              <a:rPr lang="en-GB" sz="1050">
                <a:solidFill>
                  <a:schemeClr val="dk1"/>
                </a:solidFill>
                <a:latin typeface="Calibri"/>
                <a:ea typeface="Calibri"/>
                <a:cs typeface="Calibri"/>
                <a:sym typeface="Calibri"/>
              </a:rPr>
              <a:t> being practiced by the </a:t>
            </a:r>
            <a:r>
              <a:rPr b="1" lang="en-GB" sz="1050">
                <a:solidFill>
                  <a:schemeClr val="dk1"/>
                </a:solidFill>
                <a:latin typeface="Calibri"/>
                <a:ea typeface="Calibri"/>
                <a:cs typeface="Calibri"/>
                <a:sym typeface="Calibri"/>
              </a:rPr>
              <a:t>Native American </a:t>
            </a:r>
            <a:r>
              <a:rPr lang="en-GB" sz="1050">
                <a:solidFill>
                  <a:schemeClr val="dk1"/>
                </a:solidFill>
                <a:latin typeface="Calibri"/>
                <a:ea typeface="Calibri"/>
                <a:cs typeface="Calibri"/>
                <a:sym typeface="Calibri"/>
              </a:rPr>
              <a:t>people who killed and then ate their sick.  These tales actually </a:t>
            </a:r>
            <a:r>
              <a:rPr b="1" lang="en-GB" sz="1050">
                <a:solidFill>
                  <a:schemeClr val="dk1"/>
                </a:solidFill>
                <a:latin typeface="Calibri"/>
                <a:ea typeface="Calibri"/>
                <a:cs typeface="Calibri"/>
                <a:sym typeface="Calibri"/>
              </a:rPr>
              <a:t>encouraged more exploration</a:t>
            </a:r>
            <a:r>
              <a:rPr lang="en-GB" sz="1050">
                <a:solidFill>
                  <a:schemeClr val="dk1"/>
                </a:solidFill>
                <a:latin typeface="Calibri"/>
                <a:ea typeface="Calibri"/>
                <a:cs typeface="Calibri"/>
                <a:sym typeface="Calibri"/>
              </a:rPr>
              <a:t>.</a:t>
            </a:r>
            <a:endParaRPr/>
          </a:p>
        </p:txBody>
      </p:sp>
      <p:sp>
        <p:nvSpPr>
          <p:cNvPr id="711" name="Google Shape;711;g2cdea3c4307_1_228"/>
          <p:cNvSpPr txBox="1"/>
          <p:nvPr/>
        </p:nvSpPr>
        <p:spPr>
          <a:xfrm>
            <a:off x="54397" y="1482221"/>
            <a:ext cx="3289200" cy="307800"/>
          </a:xfrm>
          <a:prstGeom prst="rect">
            <a:avLst/>
          </a:prstGeom>
          <a:solidFill>
            <a:srgbClr val="C4E0B2"/>
          </a:solidFill>
          <a:ln cap="flat" cmpd="sng" w="19050">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Why did Drake Circumnavigate the globe?</a:t>
            </a:r>
            <a:endParaRPr/>
          </a:p>
        </p:txBody>
      </p:sp>
      <p:sp>
        <p:nvSpPr>
          <p:cNvPr id="712" name="Google Shape;712;g2cdea3c4307_1_228"/>
          <p:cNvSpPr txBox="1"/>
          <p:nvPr/>
        </p:nvSpPr>
        <p:spPr>
          <a:xfrm>
            <a:off x="57183" y="2820751"/>
            <a:ext cx="3275700" cy="19701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TO GAIN WEALTH</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There was a huge amount of money to be made out of a voyage like this to the New World. Many people were willing to invest in Drake’s voyage with the hope of making a huge amount of money.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voyage made his investors very rich from the treasure and foreign goods which he brought back. Drake’s treasure haul was worth </a:t>
            </a:r>
            <a:r>
              <a:rPr b="1" lang="en-GB" sz="1100">
                <a:solidFill>
                  <a:schemeClr val="dk1"/>
                </a:solidFill>
                <a:latin typeface="Calibri"/>
                <a:ea typeface="Calibri"/>
                <a:cs typeface="Calibri"/>
                <a:sym typeface="Calibri"/>
              </a:rPr>
              <a:t>500 million </a:t>
            </a:r>
            <a:r>
              <a:rPr lang="en-GB" sz="1100">
                <a:solidFill>
                  <a:schemeClr val="dk1"/>
                </a:solidFill>
                <a:latin typeface="Calibri"/>
                <a:ea typeface="Calibri"/>
                <a:cs typeface="Calibri"/>
                <a:sym typeface="Calibri"/>
              </a:rPr>
              <a:t>in today’s money. Elizabeth I herself was willing to invest in his voyage in the knowledge that great wealth could be made for her country.</a:t>
            </a:r>
            <a:endParaRPr/>
          </a:p>
        </p:txBody>
      </p:sp>
      <p:sp>
        <p:nvSpPr>
          <p:cNvPr id="713" name="Google Shape;713;g2cdea3c4307_1_228"/>
          <p:cNvSpPr txBox="1"/>
          <p:nvPr/>
        </p:nvSpPr>
        <p:spPr>
          <a:xfrm>
            <a:off x="49241" y="4836389"/>
            <a:ext cx="3283500" cy="19701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FOR REVENGE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Drake wanted </a:t>
            </a:r>
            <a:r>
              <a:rPr b="1" lang="en-GB" sz="1100">
                <a:solidFill>
                  <a:schemeClr val="dk1"/>
                </a:solidFill>
                <a:latin typeface="Calibri"/>
                <a:ea typeface="Calibri"/>
                <a:cs typeface="Calibri"/>
                <a:sym typeface="Calibri"/>
              </a:rPr>
              <a:t>revenge </a:t>
            </a:r>
            <a:r>
              <a:rPr lang="en-GB" sz="1100">
                <a:solidFill>
                  <a:schemeClr val="dk1"/>
                </a:solidFill>
                <a:latin typeface="Calibri"/>
                <a:ea typeface="Calibri"/>
                <a:cs typeface="Calibri"/>
                <a:sym typeface="Calibri"/>
              </a:rPr>
              <a:t>for a Spanish attack on his fleet in 1567.  Drake and </a:t>
            </a:r>
            <a:r>
              <a:rPr b="1" lang="en-GB" sz="1100">
                <a:solidFill>
                  <a:schemeClr val="dk1"/>
                </a:solidFill>
                <a:latin typeface="Calibri"/>
                <a:ea typeface="Calibri"/>
                <a:cs typeface="Calibri"/>
                <a:sym typeface="Calibri"/>
              </a:rPr>
              <a:t>John Hawkins </a:t>
            </a:r>
            <a:r>
              <a:rPr lang="en-GB" sz="1100">
                <a:solidFill>
                  <a:schemeClr val="dk1"/>
                </a:solidFill>
                <a:latin typeface="Calibri"/>
                <a:ea typeface="Calibri"/>
                <a:cs typeface="Calibri"/>
                <a:sym typeface="Calibri"/>
              </a:rPr>
              <a:t>were on their third transatlantic voyage from Africa to the New World.  The Spanish, were angry with Drake for attempting to destroy the Spanish monopoly (control) of trading in the New World.  The </a:t>
            </a:r>
            <a:r>
              <a:rPr b="1" lang="en-GB" sz="1100">
                <a:solidFill>
                  <a:schemeClr val="dk1"/>
                </a:solidFill>
                <a:latin typeface="Calibri"/>
                <a:ea typeface="Calibri"/>
                <a:cs typeface="Calibri"/>
                <a:sym typeface="Calibri"/>
              </a:rPr>
              <a:t>Spanish</a:t>
            </a:r>
            <a:r>
              <a:rPr lang="en-GB" sz="1100">
                <a:solidFill>
                  <a:schemeClr val="dk1"/>
                </a:solidFill>
                <a:latin typeface="Calibri"/>
                <a:ea typeface="Calibri"/>
                <a:cs typeface="Calibri"/>
                <a:sym typeface="Calibri"/>
              </a:rPr>
              <a:t> therefore attacked Drake and Hawkins’ ships at a place called </a:t>
            </a:r>
            <a:r>
              <a:rPr b="1" lang="en-GB" sz="1100">
                <a:solidFill>
                  <a:schemeClr val="dk1"/>
                </a:solidFill>
                <a:latin typeface="Calibri"/>
                <a:ea typeface="Calibri"/>
                <a:cs typeface="Calibri"/>
                <a:sym typeface="Calibri"/>
              </a:rPr>
              <a:t>St Juan </a:t>
            </a:r>
            <a:r>
              <a:rPr lang="en-GB" sz="1100">
                <a:solidFill>
                  <a:schemeClr val="dk1"/>
                </a:solidFill>
                <a:latin typeface="Calibri"/>
                <a:ea typeface="Calibri"/>
                <a:cs typeface="Calibri"/>
                <a:sym typeface="Calibri"/>
              </a:rPr>
              <a:t>in the New World.  The English fleet were devastated and </a:t>
            </a:r>
            <a:r>
              <a:rPr b="1" lang="en-GB" sz="1100">
                <a:solidFill>
                  <a:schemeClr val="dk1"/>
                </a:solidFill>
                <a:latin typeface="Calibri"/>
                <a:ea typeface="Calibri"/>
                <a:cs typeface="Calibri"/>
                <a:sym typeface="Calibri"/>
              </a:rPr>
              <a:t>325</a:t>
            </a:r>
            <a:r>
              <a:rPr lang="en-GB" sz="1100">
                <a:solidFill>
                  <a:schemeClr val="dk1"/>
                </a:solidFill>
                <a:latin typeface="Calibri"/>
                <a:ea typeface="Calibri"/>
                <a:cs typeface="Calibri"/>
                <a:sym typeface="Calibri"/>
              </a:rPr>
              <a:t> English sailors were killed. Drake and Hawkins returned to England with only 15 sailors.</a:t>
            </a:r>
            <a:endParaRPr/>
          </a:p>
        </p:txBody>
      </p:sp>
      <p:pic>
        <p:nvPicPr>
          <p:cNvPr descr="Map of Francis Drake's Circumnavigation, 1577-80 CE" id="714" name="Google Shape;714;g2cdea3c4307_1_228"/>
          <p:cNvPicPr preferRelativeResize="0"/>
          <p:nvPr/>
        </p:nvPicPr>
        <p:blipFill rotWithShape="1">
          <a:blip r:embed="rId3">
            <a:alphaModFix/>
          </a:blip>
          <a:srcRect b="0" l="13497" r="7475" t="0"/>
          <a:stretch/>
        </p:blipFill>
        <p:spPr>
          <a:xfrm>
            <a:off x="8094050" y="4343945"/>
            <a:ext cx="4027054" cy="2462213"/>
          </a:xfrm>
          <a:prstGeom prst="rect">
            <a:avLst/>
          </a:prstGeom>
          <a:noFill/>
          <a:ln cap="flat" cmpd="sng" w="9525">
            <a:solidFill>
              <a:schemeClr val="dk1"/>
            </a:solidFill>
            <a:prstDash val="solid"/>
            <a:round/>
            <a:headEnd len="sm" w="sm" type="none"/>
            <a:tailEnd len="sm" w="sm" type="none"/>
          </a:ln>
        </p:spPr>
      </p:pic>
      <p:pic>
        <p:nvPicPr>
          <p:cNvPr id="715" name="Google Shape;715;g2cdea3c4307_1_228"/>
          <p:cNvPicPr preferRelativeResize="0"/>
          <p:nvPr/>
        </p:nvPicPr>
        <p:blipFill rotWithShape="1">
          <a:blip r:embed="rId4">
            <a:alphaModFix/>
          </a:blip>
          <a:srcRect b="0" l="17287" r="0" t="0"/>
          <a:stretch/>
        </p:blipFill>
        <p:spPr>
          <a:xfrm flipH="1">
            <a:off x="10941748" y="4320630"/>
            <a:ext cx="1193069" cy="2447330"/>
          </a:xfrm>
          <a:prstGeom prst="rect">
            <a:avLst/>
          </a:prstGeom>
          <a:noFill/>
          <a:ln>
            <a:noFill/>
          </a:ln>
        </p:spPr>
      </p:pic>
      <p:sp>
        <p:nvSpPr>
          <p:cNvPr id="716" name="Google Shape;716;g2cdea3c4307_1_228"/>
          <p:cNvSpPr txBox="1"/>
          <p:nvPr/>
        </p:nvSpPr>
        <p:spPr>
          <a:xfrm>
            <a:off x="38475" y="708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24</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ELIZABETHAN EXPLORATION – Drake’s Circumnavigation of the globe (1577-1580).</a:t>
            </a:r>
            <a:endParaRPr b="1"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0" name="Shape 720"/>
        <p:cNvGrpSpPr/>
        <p:nvPr/>
      </p:nvGrpSpPr>
      <p:grpSpPr>
        <a:xfrm>
          <a:off x="0" y="0"/>
          <a:ext cx="0" cy="0"/>
          <a:chOff x="0" y="0"/>
          <a:chExt cx="0" cy="0"/>
        </a:xfrm>
      </p:grpSpPr>
      <p:sp>
        <p:nvSpPr>
          <p:cNvPr id="721" name="Google Shape;721;g2cdea3c4307_1_247"/>
          <p:cNvSpPr txBox="1"/>
          <p:nvPr/>
        </p:nvSpPr>
        <p:spPr>
          <a:xfrm>
            <a:off x="73181" y="2105542"/>
            <a:ext cx="32472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Sending out a Fact Finding Voyage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Raleigh first sent a team to Virginia to investigate the Native Indians who lived in this part of North America. The relationship between the English and the </a:t>
            </a:r>
            <a:r>
              <a:rPr b="1" lang="en-GB" sz="1100">
                <a:solidFill>
                  <a:schemeClr val="dk1"/>
                </a:solidFill>
                <a:latin typeface="Calibri"/>
                <a:ea typeface="Calibri"/>
                <a:cs typeface="Calibri"/>
                <a:sym typeface="Calibri"/>
              </a:rPr>
              <a:t>Native Americans </a:t>
            </a:r>
            <a:r>
              <a:rPr lang="en-GB" sz="1100">
                <a:solidFill>
                  <a:schemeClr val="dk1"/>
                </a:solidFill>
                <a:latin typeface="Calibri"/>
                <a:ea typeface="Calibri"/>
                <a:cs typeface="Calibri"/>
                <a:sym typeface="Calibri"/>
              </a:rPr>
              <a:t>(the people who originally lived on the land) was friendly.  They exchanged English goods for food from the native Americans. On their return to England, the team reported that Virginia was like a ‘</a:t>
            </a:r>
            <a:r>
              <a:rPr b="1" lang="en-GB" sz="1100">
                <a:solidFill>
                  <a:schemeClr val="dk1"/>
                </a:solidFill>
                <a:latin typeface="Calibri"/>
                <a:ea typeface="Calibri"/>
                <a:cs typeface="Calibri"/>
                <a:sym typeface="Calibri"/>
              </a:rPr>
              <a:t>paradise</a:t>
            </a:r>
            <a:r>
              <a:rPr lang="en-GB" sz="1100">
                <a:solidFill>
                  <a:schemeClr val="dk1"/>
                </a:solidFill>
                <a:latin typeface="Calibri"/>
                <a:ea typeface="Calibri"/>
                <a:cs typeface="Calibri"/>
                <a:sym typeface="Calibri"/>
              </a:rPr>
              <a:t>’ and that the native people there were very </a:t>
            </a:r>
            <a:r>
              <a:rPr b="1" lang="en-GB" sz="1100">
                <a:solidFill>
                  <a:schemeClr val="dk1"/>
                </a:solidFill>
                <a:latin typeface="Calibri"/>
                <a:ea typeface="Calibri"/>
                <a:cs typeface="Calibri"/>
                <a:sym typeface="Calibri"/>
              </a:rPr>
              <a:t>friendly</a:t>
            </a:r>
            <a:r>
              <a:rPr lang="en-GB" sz="1100">
                <a:solidFill>
                  <a:schemeClr val="dk1"/>
                </a:solidFill>
                <a:latin typeface="Calibri"/>
                <a:ea typeface="Calibri"/>
                <a:cs typeface="Calibri"/>
                <a:sym typeface="Calibri"/>
              </a:rPr>
              <a:t>.  This was important as it gave Raleigh the opportunity to </a:t>
            </a:r>
            <a:r>
              <a:rPr b="1" lang="en-GB" sz="1100">
                <a:solidFill>
                  <a:schemeClr val="dk1"/>
                </a:solidFill>
                <a:latin typeface="Calibri"/>
                <a:ea typeface="Calibri"/>
                <a:cs typeface="Calibri"/>
                <a:sym typeface="Calibri"/>
              </a:rPr>
              <a:t>promote</a:t>
            </a:r>
            <a:r>
              <a:rPr lang="en-GB" sz="1100">
                <a:solidFill>
                  <a:schemeClr val="dk1"/>
                </a:solidFill>
                <a:latin typeface="Calibri"/>
                <a:ea typeface="Calibri"/>
                <a:cs typeface="Calibri"/>
                <a:sym typeface="Calibri"/>
              </a:rPr>
              <a:t> Virginia in a positive way to persuade people to live there.</a:t>
            </a:r>
            <a:endParaRPr/>
          </a:p>
        </p:txBody>
      </p:sp>
      <p:sp>
        <p:nvSpPr>
          <p:cNvPr id="722" name="Google Shape;722;g2cdea3c4307_1_247"/>
          <p:cNvSpPr txBox="1"/>
          <p:nvPr/>
        </p:nvSpPr>
        <p:spPr>
          <a:xfrm>
            <a:off x="3387328" y="4274979"/>
            <a:ext cx="3247200" cy="14469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Persuading people to leave England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Raleigh used the findings from the ‘fact finding’ trip to </a:t>
            </a:r>
            <a:r>
              <a:rPr b="1" lang="en-GB" sz="1100">
                <a:solidFill>
                  <a:schemeClr val="dk1"/>
                </a:solidFill>
                <a:latin typeface="Calibri"/>
                <a:ea typeface="Calibri"/>
                <a:cs typeface="Calibri"/>
                <a:sym typeface="Calibri"/>
              </a:rPr>
              <a:t>persuade</a:t>
            </a:r>
            <a:r>
              <a:rPr lang="en-GB" sz="1100">
                <a:solidFill>
                  <a:schemeClr val="dk1"/>
                </a:solidFill>
                <a:latin typeface="Calibri"/>
                <a:ea typeface="Calibri"/>
                <a:cs typeface="Calibri"/>
                <a:sym typeface="Calibri"/>
              </a:rPr>
              <a:t> a group of English men to make the dangerous and long voyage to Virginia across the Atlantic Ocean. These people were led to believe they could find their fortune and live in a ‘</a:t>
            </a:r>
            <a:r>
              <a:rPr b="1" lang="en-GB" sz="1100">
                <a:solidFill>
                  <a:schemeClr val="dk1"/>
                </a:solidFill>
                <a:latin typeface="Calibri"/>
                <a:ea typeface="Calibri"/>
                <a:cs typeface="Calibri"/>
                <a:sym typeface="Calibri"/>
              </a:rPr>
              <a:t>paradise</a:t>
            </a:r>
            <a:r>
              <a:rPr lang="en-GB" sz="1100">
                <a:solidFill>
                  <a:schemeClr val="dk1"/>
                </a:solidFill>
                <a:latin typeface="Calibri"/>
                <a:ea typeface="Calibri"/>
                <a:cs typeface="Calibri"/>
                <a:sym typeface="Calibri"/>
              </a:rPr>
              <a:t>’. They had to be people who were willing to leave their life in England and live in Virginia permanently.</a:t>
            </a:r>
            <a:endParaRPr/>
          </a:p>
        </p:txBody>
      </p:sp>
      <p:sp>
        <p:nvSpPr>
          <p:cNvPr id="723" name="Google Shape;723;g2cdea3c4307_1_247"/>
          <p:cNvSpPr txBox="1"/>
          <p:nvPr/>
        </p:nvSpPr>
        <p:spPr>
          <a:xfrm>
            <a:off x="3393431" y="2110160"/>
            <a:ext cx="3240900" cy="2124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 The use of Manteo and Wanchese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well as bringing back exotic goods and foods to show off, the fact finding exhibition to Virginia also </a:t>
            </a:r>
            <a:r>
              <a:rPr b="1" lang="en-GB" sz="1100">
                <a:solidFill>
                  <a:schemeClr val="dk1"/>
                </a:solidFill>
                <a:latin typeface="Calibri"/>
                <a:ea typeface="Calibri"/>
                <a:cs typeface="Calibri"/>
                <a:sym typeface="Calibri"/>
              </a:rPr>
              <a:t>brought back </a:t>
            </a:r>
            <a:r>
              <a:rPr lang="en-GB" sz="1100">
                <a:solidFill>
                  <a:schemeClr val="dk1"/>
                </a:solidFill>
                <a:latin typeface="Calibri"/>
                <a:ea typeface="Calibri"/>
                <a:cs typeface="Calibri"/>
                <a:sym typeface="Calibri"/>
              </a:rPr>
              <a:t>two Native American Indians called </a:t>
            </a:r>
            <a:r>
              <a:rPr b="1" lang="en-GB" sz="1100">
                <a:solidFill>
                  <a:schemeClr val="dk1"/>
                </a:solidFill>
                <a:latin typeface="Calibri"/>
                <a:ea typeface="Calibri"/>
                <a:cs typeface="Calibri"/>
                <a:sym typeface="Calibri"/>
              </a:rPr>
              <a:t>Manteo and Wanchese</a:t>
            </a:r>
            <a:r>
              <a:rPr lang="en-GB" sz="1100">
                <a:solidFill>
                  <a:schemeClr val="dk1"/>
                </a:solidFill>
                <a:latin typeface="Calibri"/>
                <a:ea typeface="Calibri"/>
                <a:cs typeface="Calibri"/>
                <a:sym typeface="Calibri"/>
              </a:rPr>
              <a:t>.  Manteo and Wanchese were also used to promote the Virginia Project. They helped English explorers learn some of the Native American </a:t>
            </a:r>
            <a:r>
              <a:rPr b="1" lang="en-GB" sz="1100">
                <a:solidFill>
                  <a:schemeClr val="dk1"/>
                </a:solidFill>
                <a:latin typeface="Calibri"/>
                <a:ea typeface="Calibri"/>
                <a:cs typeface="Calibri"/>
                <a:sym typeface="Calibri"/>
              </a:rPr>
              <a:t>language</a:t>
            </a:r>
            <a:r>
              <a:rPr lang="en-GB" sz="1100">
                <a:solidFill>
                  <a:schemeClr val="dk1"/>
                </a:solidFill>
                <a:latin typeface="Calibri"/>
                <a:ea typeface="Calibri"/>
                <a:cs typeface="Calibri"/>
                <a:sym typeface="Calibri"/>
              </a:rPr>
              <a:t> and they were also taught some English. It was hoped that having the support of Manteo and Wanchese would help the colonists make contact with other Natives in order to trade with and find workers..</a:t>
            </a:r>
            <a:endParaRPr/>
          </a:p>
        </p:txBody>
      </p:sp>
      <p:sp>
        <p:nvSpPr>
          <p:cNvPr id="724" name="Google Shape;724;g2cdea3c4307_1_247"/>
          <p:cNvSpPr txBox="1"/>
          <p:nvPr/>
        </p:nvSpPr>
        <p:spPr>
          <a:xfrm>
            <a:off x="73180" y="4274979"/>
            <a:ext cx="3247200" cy="2293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 Raising Money for the Colonisation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refused to fund this voyage on her own – she needed to think about the funds she might need to potentially fight against the Spanish now that tensions with Spain were high. However, she did give Raleigh a </a:t>
            </a:r>
            <a:r>
              <a:rPr b="1" lang="en-GB" sz="1100">
                <a:solidFill>
                  <a:schemeClr val="dk1"/>
                </a:solidFill>
                <a:latin typeface="Calibri"/>
                <a:ea typeface="Calibri"/>
                <a:cs typeface="Calibri"/>
                <a:sym typeface="Calibri"/>
              </a:rPr>
              <a:t>ship</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gunpowder</a:t>
            </a:r>
            <a:r>
              <a:rPr lang="en-GB" sz="1100">
                <a:solidFill>
                  <a:schemeClr val="dk1"/>
                </a:solidFill>
                <a:latin typeface="Calibri"/>
                <a:ea typeface="Calibri"/>
                <a:cs typeface="Calibri"/>
                <a:sym typeface="Calibri"/>
              </a:rPr>
              <a:t> worth £400 and her </a:t>
            </a:r>
            <a:r>
              <a:rPr b="1" lang="en-GB" sz="1100">
                <a:solidFill>
                  <a:schemeClr val="dk1"/>
                </a:solidFill>
                <a:latin typeface="Calibri"/>
                <a:ea typeface="Calibri"/>
                <a:cs typeface="Calibri"/>
                <a:sym typeface="Calibri"/>
              </a:rPr>
              <a:t>official royal backing</a:t>
            </a:r>
            <a:r>
              <a:rPr lang="en-GB" sz="1100">
                <a:solidFill>
                  <a:schemeClr val="dk1"/>
                </a:solidFill>
                <a:latin typeface="Calibri"/>
                <a:ea typeface="Calibri"/>
                <a:cs typeface="Calibri"/>
                <a:sym typeface="Calibri"/>
              </a:rPr>
              <a:t>. This royal backing is what attracted other wealthy people to </a:t>
            </a:r>
            <a:r>
              <a:rPr b="1" lang="en-GB" sz="1100">
                <a:solidFill>
                  <a:schemeClr val="dk1"/>
                </a:solidFill>
                <a:latin typeface="Calibri"/>
                <a:ea typeface="Calibri"/>
                <a:cs typeface="Calibri"/>
                <a:sym typeface="Calibri"/>
              </a:rPr>
              <a:t>invest </a:t>
            </a:r>
            <a:r>
              <a:rPr lang="en-GB" sz="1100">
                <a:solidFill>
                  <a:schemeClr val="dk1"/>
                </a:solidFill>
                <a:latin typeface="Calibri"/>
                <a:ea typeface="Calibri"/>
                <a:cs typeface="Calibri"/>
                <a:sym typeface="Calibri"/>
              </a:rPr>
              <a:t>in the project to colonise Virginia. Raleigh also had to invest money of his own to find the voyage to Virginia. Anyone who invested their own money in the colonisation would hope to gain money back from the trading opportunities it would give in the long term. </a:t>
            </a:r>
            <a:endParaRPr/>
          </a:p>
        </p:txBody>
      </p:sp>
      <p:sp>
        <p:nvSpPr>
          <p:cNvPr id="725" name="Google Shape;725;g2cdea3c4307_1_247"/>
          <p:cNvSpPr txBox="1"/>
          <p:nvPr/>
        </p:nvSpPr>
        <p:spPr>
          <a:xfrm>
            <a:off x="6768226" y="1752390"/>
            <a:ext cx="5331600" cy="307800"/>
          </a:xfrm>
          <a:prstGeom prst="rect">
            <a:avLst/>
          </a:pr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The Organisation and Planning of the Virginia Project</a:t>
            </a:r>
            <a:endParaRPr/>
          </a:p>
        </p:txBody>
      </p:sp>
      <p:sp>
        <p:nvSpPr>
          <p:cNvPr id="726" name="Google Shape;726;g2cdea3c4307_1_247"/>
          <p:cNvSpPr txBox="1"/>
          <p:nvPr/>
        </p:nvSpPr>
        <p:spPr>
          <a:xfrm>
            <a:off x="8457771" y="4385565"/>
            <a:ext cx="36324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 People</a:t>
            </a:r>
            <a:endParaRPr/>
          </a:p>
        </p:txBody>
      </p:sp>
      <p:sp>
        <p:nvSpPr>
          <p:cNvPr id="727" name="Google Shape;727;g2cdea3c4307_1_247"/>
          <p:cNvSpPr txBox="1"/>
          <p:nvPr/>
        </p:nvSpPr>
        <p:spPr>
          <a:xfrm>
            <a:off x="8746724" y="2111666"/>
            <a:ext cx="17199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Ships</a:t>
            </a:r>
            <a:endParaRPr/>
          </a:p>
        </p:txBody>
      </p:sp>
      <p:sp>
        <p:nvSpPr>
          <p:cNvPr id="728" name="Google Shape;728;g2cdea3c4307_1_247"/>
          <p:cNvSpPr txBox="1"/>
          <p:nvPr/>
        </p:nvSpPr>
        <p:spPr>
          <a:xfrm>
            <a:off x="6768226" y="2111666"/>
            <a:ext cx="18963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Supplies</a:t>
            </a:r>
            <a:endParaRPr/>
          </a:p>
        </p:txBody>
      </p:sp>
      <p:sp>
        <p:nvSpPr>
          <p:cNvPr id="729" name="Google Shape;729;g2cdea3c4307_1_247"/>
          <p:cNvSpPr txBox="1"/>
          <p:nvPr/>
        </p:nvSpPr>
        <p:spPr>
          <a:xfrm>
            <a:off x="6766772" y="4385565"/>
            <a:ext cx="15585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Spain</a:t>
            </a:r>
            <a:endParaRPr/>
          </a:p>
        </p:txBody>
      </p:sp>
      <p:sp>
        <p:nvSpPr>
          <p:cNvPr id="730" name="Google Shape;730;g2cdea3c4307_1_247"/>
          <p:cNvSpPr txBox="1"/>
          <p:nvPr/>
        </p:nvSpPr>
        <p:spPr>
          <a:xfrm>
            <a:off x="8457771" y="4659448"/>
            <a:ext cx="3632400" cy="21240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Raleigh believed he needed 300 colonists with a variety of skills to first reach Virginia and then survive.  He listed hunters, farmers, soldiers and stone masons (to build forts).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He chose </a:t>
            </a:r>
            <a:r>
              <a:rPr b="1" lang="en-GB" sz="1100">
                <a:solidFill>
                  <a:srgbClr val="0070C0"/>
                </a:solidFill>
                <a:latin typeface="Calibri"/>
                <a:ea typeface="Calibri"/>
                <a:cs typeface="Calibri"/>
                <a:sym typeface="Calibri"/>
              </a:rPr>
              <a:t>Richard Grenville </a:t>
            </a:r>
            <a:r>
              <a:rPr lang="en-GB" sz="1100">
                <a:solidFill>
                  <a:schemeClr val="dk1"/>
                </a:solidFill>
                <a:latin typeface="Calibri"/>
                <a:ea typeface="Calibri"/>
                <a:cs typeface="Calibri"/>
                <a:sym typeface="Calibri"/>
              </a:rPr>
              <a:t>as his </a:t>
            </a:r>
            <a:r>
              <a:rPr b="1" lang="en-GB" sz="1100">
                <a:solidFill>
                  <a:schemeClr val="dk1"/>
                </a:solidFill>
                <a:latin typeface="Calibri"/>
                <a:ea typeface="Calibri"/>
                <a:cs typeface="Calibri"/>
                <a:sym typeface="Calibri"/>
              </a:rPr>
              <a:t>Expedition Leader</a:t>
            </a:r>
            <a:r>
              <a:rPr lang="en-GB" sz="1100">
                <a:solidFill>
                  <a:schemeClr val="dk1"/>
                </a:solidFill>
                <a:latin typeface="Calibri"/>
                <a:ea typeface="Calibri"/>
                <a:cs typeface="Calibri"/>
                <a:sym typeface="Calibri"/>
              </a:rPr>
              <a:t>.  He was an experienced sailor as well as an experienced soldier</a:t>
            </a:r>
            <a:endParaRPr/>
          </a:p>
          <a:p>
            <a:pPr indent="-171450" lvl="0" marL="171450" marR="0" rtl="0" algn="l">
              <a:spcBef>
                <a:spcPts val="0"/>
              </a:spcBef>
              <a:spcAft>
                <a:spcPts val="0"/>
              </a:spcAft>
              <a:buClr>
                <a:srgbClr val="0070C0"/>
              </a:buClr>
              <a:buSzPts val="1100"/>
              <a:buFont typeface="Noto Sans Symbols"/>
              <a:buChar char="❑"/>
            </a:pPr>
            <a:r>
              <a:rPr b="1" lang="en-GB" sz="1100">
                <a:solidFill>
                  <a:srgbClr val="0070C0"/>
                </a:solidFill>
                <a:latin typeface="Calibri"/>
                <a:ea typeface="Calibri"/>
                <a:cs typeface="Calibri"/>
                <a:sym typeface="Calibri"/>
              </a:rPr>
              <a:t>Ralph Lane </a:t>
            </a:r>
            <a:r>
              <a:rPr lang="en-GB" sz="1100">
                <a:solidFill>
                  <a:schemeClr val="dk1"/>
                </a:solidFill>
                <a:latin typeface="Calibri"/>
                <a:ea typeface="Calibri"/>
                <a:cs typeface="Calibri"/>
                <a:sym typeface="Calibri"/>
              </a:rPr>
              <a:t>was chosen to be the </a:t>
            </a:r>
            <a:r>
              <a:rPr b="1" lang="en-GB" sz="1100">
                <a:solidFill>
                  <a:schemeClr val="dk1"/>
                </a:solidFill>
                <a:latin typeface="Calibri"/>
                <a:ea typeface="Calibri"/>
                <a:cs typeface="Calibri"/>
                <a:sym typeface="Calibri"/>
              </a:rPr>
              <a:t>Governor of Virginia</a:t>
            </a:r>
            <a:r>
              <a:rPr lang="en-GB" sz="1100">
                <a:solidFill>
                  <a:schemeClr val="dk1"/>
                </a:solidFill>
                <a:latin typeface="Calibri"/>
                <a:ea typeface="Calibri"/>
                <a:cs typeface="Calibri"/>
                <a:sym typeface="Calibri"/>
              </a:rPr>
              <a:t> (a soldier and an expert fort builder).</a:t>
            </a:r>
            <a:endParaRPr/>
          </a:p>
          <a:p>
            <a:pPr indent="-171450" lvl="0" marL="171450" marR="0" rtl="0" algn="l">
              <a:spcBef>
                <a:spcPts val="0"/>
              </a:spcBef>
              <a:spcAft>
                <a:spcPts val="0"/>
              </a:spcAft>
              <a:buClr>
                <a:srgbClr val="0070C0"/>
              </a:buClr>
              <a:buSzPts val="1100"/>
              <a:buFont typeface="Noto Sans Symbols"/>
              <a:buChar char="❑"/>
            </a:pPr>
            <a:r>
              <a:rPr b="1" lang="en-GB" sz="1100">
                <a:solidFill>
                  <a:srgbClr val="0070C0"/>
                </a:solidFill>
                <a:latin typeface="Calibri"/>
                <a:ea typeface="Calibri"/>
                <a:cs typeface="Calibri"/>
                <a:sym typeface="Calibri"/>
              </a:rPr>
              <a:t>Thomas Harriot </a:t>
            </a:r>
            <a:r>
              <a:rPr lang="en-GB" sz="1100">
                <a:solidFill>
                  <a:schemeClr val="dk1"/>
                </a:solidFill>
                <a:latin typeface="Calibri"/>
                <a:ea typeface="Calibri"/>
                <a:cs typeface="Calibri"/>
                <a:sym typeface="Calibri"/>
              </a:rPr>
              <a:t>had worked with </a:t>
            </a:r>
            <a:r>
              <a:rPr b="1" lang="en-GB" sz="1100">
                <a:solidFill>
                  <a:schemeClr val="dk1"/>
                </a:solidFill>
                <a:latin typeface="Calibri"/>
                <a:ea typeface="Calibri"/>
                <a:cs typeface="Calibri"/>
                <a:sym typeface="Calibri"/>
              </a:rPr>
              <a:t>Manteo and Wanchese</a:t>
            </a:r>
            <a:r>
              <a:rPr lang="en-GB" sz="1100">
                <a:solidFill>
                  <a:schemeClr val="dk1"/>
                </a:solidFill>
                <a:latin typeface="Calibri"/>
                <a:ea typeface="Calibri"/>
                <a:cs typeface="Calibri"/>
                <a:sym typeface="Calibri"/>
              </a:rPr>
              <a:t> and understood their language, as well as being skilled at map making. He too was taken on the voyage.</a:t>
            </a:r>
            <a:endParaRPr/>
          </a:p>
        </p:txBody>
      </p:sp>
      <p:sp>
        <p:nvSpPr>
          <p:cNvPr id="731" name="Google Shape;731;g2cdea3c4307_1_247"/>
          <p:cNvSpPr txBox="1"/>
          <p:nvPr/>
        </p:nvSpPr>
        <p:spPr>
          <a:xfrm>
            <a:off x="10539281" y="2341885"/>
            <a:ext cx="1550700" cy="19548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They had to reach Virginia during a time of year when they could </a:t>
            </a:r>
            <a:r>
              <a:rPr b="1" lang="en-GB" sz="1100">
                <a:solidFill>
                  <a:schemeClr val="dk1"/>
                </a:solidFill>
                <a:latin typeface="Calibri"/>
                <a:ea typeface="Calibri"/>
                <a:cs typeface="Calibri"/>
                <a:sym typeface="Calibri"/>
              </a:rPr>
              <a:t>grow crops </a:t>
            </a:r>
            <a:r>
              <a:rPr lang="en-GB" sz="1100">
                <a:solidFill>
                  <a:schemeClr val="dk1"/>
                </a:solidFill>
                <a:latin typeface="Calibri"/>
                <a:ea typeface="Calibri"/>
                <a:cs typeface="Calibri"/>
                <a:sym typeface="Calibri"/>
              </a:rPr>
              <a:t>that would help them survive over the </a:t>
            </a:r>
            <a:r>
              <a:rPr b="1" lang="en-GB" sz="1100">
                <a:solidFill>
                  <a:schemeClr val="dk1"/>
                </a:solidFill>
                <a:latin typeface="Calibri"/>
                <a:ea typeface="Calibri"/>
                <a:cs typeface="Calibri"/>
                <a:sym typeface="Calibri"/>
              </a:rPr>
              <a:t>winter</a:t>
            </a:r>
            <a:r>
              <a:rPr lang="en-GB" sz="11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Arriving too late </a:t>
            </a:r>
            <a:r>
              <a:rPr lang="en-GB" sz="1100">
                <a:solidFill>
                  <a:schemeClr val="dk1"/>
                </a:solidFill>
                <a:latin typeface="Calibri"/>
                <a:ea typeface="Calibri"/>
                <a:cs typeface="Calibri"/>
                <a:sym typeface="Calibri"/>
              </a:rPr>
              <a:t>or growing the wrong crops would cause problems.</a:t>
            </a:r>
            <a:endParaRPr/>
          </a:p>
        </p:txBody>
      </p:sp>
      <p:sp>
        <p:nvSpPr>
          <p:cNvPr id="732" name="Google Shape;732;g2cdea3c4307_1_247"/>
          <p:cNvSpPr txBox="1"/>
          <p:nvPr/>
        </p:nvSpPr>
        <p:spPr>
          <a:xfrm>
            <a:off x="8746724" y="2379246"/>
            <a:ext cx="1792500" cy="1785600"/>
          </a:xfrm>
          <a:prstGeom prst="rect">
            <a:avLst/>
          </a:prstGeom>
          <a:noFill/>
          <a:ln>
            <a:noFill/>
          </a:ln>
        </p:spPr>
        <p:txBody>
          <a:bodyPr anchorCtr="0" anchor="t" bIns="45700" lIns="91425" spcFirstLastPara="1" rIns="91425" wrap="square" tIns="45700">
            <a:spAutoFit/>
          </a:bodyPr>
          <a:lstStyle/>
          <a:p>
            <a:pPr indent="-85725" lvl="0" marL="85725"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They needed enough ships which were big enough to carry all of the colonists and their supplies.</a:t>
            </a:r>
            <a:endParaRPr/>
          </a:p>
          <a:p>
            <a:pPr indent="-85725" lvl="0" marL="85725"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ships needed to have weapons in case of attack by the Spanish or pirates.</a:t>
            </a:r>
            <a:endParaRPr/>
          </a:p>
          <a:p>
            <a:pPr indent="-85725" lvl="0" marL="85725"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ships needed to be strong enough to survive the voyage.</a:t>
            </a:r>
            <a:endParaRPr/>
          </a:p>
        </p:txBody>
      </p:sp>
      <p:sp>
        <p:nvSpPr>
          <p:cNvPr id="733" name="Google Shape;733;g2cdea3c4307_1_247"/>
          <p:cNvSpPr txBox="1"/>
          <p:nvPr/>
        </p:nvSpPr>
        <p:spPr>
          <a:xfrm>
            <a:off x="6768227" y="2380529"/>
            <a:ext cx="18963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The colonists needed enough: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Food to get across the long voyage over the Atlantic.</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Fresh water and drink for the voyage.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Farming tools and seeds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Animals such as chickens to use as food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Weapons for the voyage and the colonisation.</a:t>
            </a:r>
            <a:endParaRPr/>
          </a:p>
        </p:txBody>
      </p:sp>
      <p:sp>
        <p:nvSpPr>
          <p:cNvPr id="734" name="Google Shape;734;g2cdea3c4307_1_247"/>
          <p:cNvSpPr txBox="1"/>
          <p:nvPr/>
        </p:nvSpPr>
        <p:spPr>
          <a:xfrm>
            <a:off x="6766771" y="4662564"/>
            <a:ext cx="1558500" cy="21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Spain controlled a lot of the land and sea around Virginia.  This meant that they would need to safely find a route through without being attacked by the Spanish. They also needed soldiers on board to protect the colonists from any Spanish attack.</a:t>
            </a:r>
            <a:endParaRPr/>
          </a:p>
        </p:txBody>
      </p:sp>
      <p:sp>
        <p:nvSpPr>
          <p:cNvPr id="735" name="Google Shape;735;g2cdea3c4307_1_247"/>
          <p:cNvSpPr/>
          <p:nvPr/>
        </p:nvSpPr>
        <p:spPr>
          <a:xfrm>
            <a:off x="89551" y="501357"/>
            <a:ext cx="12032780" cy="1200329"/>
          </a:xfrm>
          <a:custGeom>
            <a:rect b="b" l="l" r="r" t="t"/>
            <a:pathLst>
              <a:path extrusionOk="0" fill="none" h="1200329" w="12032780">
                <a:moveTo>
                  <a:pt x="0" y="0"/>
                </a:moveTo>
                <a:cubicBezTo>
                  <a:pt x="309821" y="23544"/>
                  <a:pt x="551392" y="6429"/>
                  <a:pt x="788816" y="0"/>
                </a:cubicBezTo>
                <a:cubicBezTo>
                  <a:pt x="1026240" y="-6429"/>
                  <a:pt x="1074136" y="13673"/>
                  <a:pt x="1216648" y="0"/>
                </a:cubicBezTo>
                <a:cubicBezTo>
                  <a:pt x="1359160" y="-13673"/>
                  <a:pt x="1408690" y="12464"/>
                  <a:pt x="1524152" y="0"/>
                </a:cubicBezTo>
                <a:cubicBezTo>
                  <a:pt x="1639614" y="-12464"/>
                  <a:pt x="1744736" y="-3804"/>
                  <a:pt x="1831657" y="0"/>
                </a:cubicBezTo>
                <a:cubicBezTo>
                  <a:pt x="1918578" y="3804"/>
                  <a:pt x="2215171" y="-28254"/>
                  <a:pt x="2500144" y="0"/>
                </a:cubicBezTo>
                <a:cubicBezTo>
                  <a:pt x="2785117" y="28254"/>
                  <a:pt x="2823775" y="16874"/>
                  <a:pt x="2927976" y="0"/>
                </a:cubicBezTo>
                <a:cubicBezTo>
                  <a:pt x="3032177" y="-16874"/>
                  <a:pt x="3234344" y="-16968"/>
                  <a:pt x="3476136" y="0"/>
                </a:cubicBezTo>
                <a:cubicBezTo>
                  <a:pt x="3717928" y="16968"/>
                  <a:pt x="3875668" y="13890"/>
                  <a:pt x="4024296" y="0"/>
                </a:cubicBezTo>
                <a:cubicBezTo>
                  <a:pt x="4172924" y="-13890"/>
                  <a:pt x="4584597" y="7752"/>
                  <a:pt x="4813112" y="0"/>
                </a:cubicBezTo>
                <a:cubicBezTo>
                  <a:pt x="5041627" y="-7752"/>
                  <a:pt x="5002391" y="-3315"/>
                  <a:pt x="5120616" y="0"/>
                </a:cubicBezTo>
                <a:cubicBezTo>
                  <a:pt x="5238841" y="3315"/>
                  <a:pt x="5343476" y="15023"/>
                  <a:pt x="5428121" y="0"/>
                </a:cubicBezTo>
                <a:cubicBezTo>
                  <a:pt x="5512766" y="-15023"/>
                  <a:pt x="5863411" y="12026"/>
                  <a:pt x="6216936" y="0"/>
                </a:cubicBezTo>
                <a:cubicBezTo>
                  <a:pt x="6570461" y="-12026"/>
                  <a:pt x="6615550" y="3397"/>
                  <a:pt x="6885424" y="0"/>
                </a:cubicBezTo>
                <a:cubicBezTo>
                  <a:pt x="7155298" y="-3397"/>
                  <a:pt x="7259127" y="-319"/>
                  <a:pt x="7553912" y="0"/>
                </a:cubicBezTo>
                <a:cubicBezTo>
                  <a:pt x="7848697" y="319"/>
                  <a:pt x="7909346" y="-11961"/>
                  <a:pt x="8102072" y="0"/>
                </a:cubicBezTo>
                <a:cubicBezTo>
                  <a:pt x="8294798" y="11961"/>
                  <a:pt x="8306914" y="-14853"/>
                  <a:pt x="8409576" y="0"/>
                </a:cubicBezTo>
                <a:cubicBezTo>
                  <a:pt x="8512238" y="14853"/>
                  <a:pt x="8938815" y="4632"/>
                  <a:pt x="9318720" y="0"/>
                </a:cubicBezTo>
                <a:cubicBezTo>
                  <a:pt x="9698625" y="-4632"/>
                  <a:pt x="9636632" y="-17124"/>
                  <a:pt x="9746552" y="0"/>
                </a:cubicBezTo>
                <a:cubicBezTo>
                  <a:pt x="9856472" y="17124"/>
                  <a:pt x="10085432" y="15123"/>
                  <a:pt x="10174384" y="0"/>
                </a:cubicBezTo>
                <a:cubicBezTo>
                  <a:pt x="10263336" y="-15123"/>
                  <a:pt x="10354990" y="-14269"/>
                  <a:pt x="10481888" y="0"/>
                </a:cubicBezTo>
                <a:cubicBezTo>
                  <a:pt x="10608786" y="14269"/>
                  <a:pt x="10771276" y="-7541"/>
                  <a:pt x="10909721" y="0"/>
                </a:cubicBezTo>
                <a:cubicBezTo>
                  <a:pt x="11048166" y="7541"/>
                  <a:pt x="11541690" y="-29507"/>
                  <a:pt x="12032780" y="0"/>
                </a:cubicBezTo>
                <a:cubicBezTo>
                  <a:pt x="12002208" y="274499"/>
                  <a:pt x="12010758" y="452226"/>
                  <a:pt x="12032780" y="612168"/>
                </a:cubicBezTo>
                <a:cubicBezTo>
                  <a:pt x="12054802" y="772110"/>
                  <a:pt x="12041708" y="987764"/>
                  <a:pt x="12032780" y="1200329"/>
                </a:cubicBezTo>
                <a:cubicBezTo>
                  <a:pt x="11887595" y="1172064"/>
                  <a:pt x="11640478" y="1180884"/>
                  <a:pt x="11364292" y="1200329"/>
                </a:cubicBezTo>
                <a:cubicBezTo>
                  <a:pt x="11088106" y="1219774"/>
                  <a:pt x="10881697" y="1209373"/>
                  <a:pt x="10695804" y="1200329"/>
                </a:cubicBezTo>
                <a:cubicBezTo>
                  <a:pt x="10509911" y="1191285"/>
                  <a:pt x="10265972" y="1196612"/>
                  <a:pt x="9906989" y="1200329"/>
                </a:cubicBezTo>
                <a:cubicBezTo>
                  <a:pt x="9548007" y="1204046"/>
                  <a:pt x="9387062" y="1212993"/>
                  <a:pt x="9238501" y="1200329"/>
                </a:cubicBezTo>
                <a:cubicBezTo>
                  <a:pt x="9089940" y="1187665"/>
                  <a:pt x="8645674" y="1165900"/>
                  <a:pt x="8329358" y="1200329"/>
                </a:cubicBezTo>
                <a:cubicBezTo>
                  <a:pt x="8013042" y="1234758"/>
                  <a:pt x="8016599" y="1203141"/>
                  <a:pt x="7901526" y="1200329"/>
                </a:cubicBezTo>
                <a:cubicBezTo>
                  <a:pt x="7786453" y="1197517"/>
                  <a:pt x="7727744" y="1209241"/>
                  <a:pt x="7594021" y="1200329"/>
                </a:cubicBezTo>
                <a:cubicBezTo>
                  <a:pt x="7460298" y="1191417"/>
                  <a:pt x="7094205" y="1177052"/>
                  <a:pt x="6805206" y="1200329"/>
                </a:cubicBezTo>
                <a:cubicBezTo>
                  <a:pt x="6516207" y="1223606"/>
                  <a:pt x="6582628" y="1215137"/>
                  <a:pt x="6497701" y="1200329"/>
                </a:cubicBezTo>
                <a:cubicBezTo>
                  <a:pt x="6412774" y="1185521"/>
                  <a:pt x="6064140" y="1202169"/>
                  <a:pt x="5949541" y="1200329"/>
                </a:cubicBezTo>
                <a:cubicBezTo>
                  <a:pt x="5834942" y="1198489"/>
                  <a:pt x="5599234" y="1227315"/>
                  <a:pt x="5281053" y="1200329"/>
                </a:cubicBezTo>
                <a:cubicBezTo>
                  <a:pt x="4962872" y="1173343"/>
                  <a:pt x="4725382" y="1198075"/>
                  <a:pt x="4371910" y="1200329"/>
                </a:cubicBezTo>
                <a:cubicBezTo>
                  <a:pt x="4018438" y="1202583"/>
                  <a:pt x="3710624" y="1180726"/>
                  <a:pt x="3462767" y="1200329"/>
                </a:cubicBezTo>
                <a:cubicBezTo>
                  <a:pt x="3214910" y="1219932"/>
                  <a:pt x="3077236" y="1176296"/>
                  <a:pt x="2914607" y="1200329"/>
                </a:cubicBezTo>
                <a:cubicBezTo>
                  <a:pt x="2751978" y="1224362"/>
                  <a:pt x="2417790" y="1177110"/>
                  <a:pt x="2246119" y="1200329"/>
                </a:cubicBezTo>
                <a:cubicBezTo>
                  <a:pt x="2074448" y="1223548"/>
                  <a:pt x="1749979" y="1214588"/>
                  <a:pt x="1336976" y="1200329"/>
                </a:cubicBezTo>
                <a:cubicBezTo>
                  <a:pt x="923973" y="1186070"/>
                  <a:pt x="1048445" y="1183365"/>
                  <a:pt x="909143" y="1200329"/>
                </a:cubicBezTo>
                <a:cubicBezTo>
                  <a:pt x="769841" y="1217293"/>
                  <a:pt x="721551" y="1192578"/>
                  <a:pt x="601639" y="1200329"/>
                </a:cubicBezTo>
                <a:cubicBezTo>
                  <a:pt x="481727" y="1208080"/>
                  <a:pt x="231746" y="1189030"/>
                  <a:pt x="0" y="1200329"/>
                </a:cubicBezTo>
                <a:cubicBezTo>
                  <a:pt x="-21103" y="1071836"/>
                  <a:pt x="-17924" y="760553"/>
                  <a:pt x="0" y="588161"/>
                </a:cubicBezTo>
                <a:cubicBezTo>
                  <a:pt x="17924" y="415769"/>
                  <a:pt x="-11256" y="289028"/>
                  <a:pt x="0" y="0"/>
                </a:cubicBezTo>
                <a:close/>
              </a:path>
              <a:path extrusionOk="0" h="1200329" w="12032780">
                <a:moveTo>
                  <a:pt x="0" y="0"/>
                </a:moveTo>
                <a:cubicBezTo>
                  <a:pt x="185768" y="-6384"/>
                  <a:pt x="300270" y="-25225"/>
                  <a:pt x="548160" y="0"/>
                </a:cubicBezTo>
                <a:cubicBezTo>
                  <a:pt x="796050" y="25225"/>
                  <a:pt x="1074383" y="24413"/>
                  <a:pt x="1216648" y="0"/>
                </a:cubicBezTo>
                <a:cubicBezTo>
                  <a:pt x="1358913" y="-24413"/>
                  <a:pt x="1387008" y="982"/>
                  <a:pt x="1524152" y="0"/>
                </a:cubicBezTo>
                <a:cubicBezTo>
                  <a:pt x="1661296" y="-982"/>
                  <a:pt x="1701161" y="9834"/>
                  <a:pt x="1831657" y="0"/>
                </a:cubicBezTo>
                <a:cubicBezTo>
                  <a:pt x="1962154" y="-9834"/>
                  <a:pt x="2233870" y="-17196"/>
                  <a:pt x="2500144" y="0"/>
                </a:cubicBezTo>
                <a:cubicBezTo>
                  <a:pt x="2766418" y="17196"/>
                  <a:pt x="3032425" y="29491"/>
                  <a:pt x="3288960" y="0"/>
                </a:cubicBezTo>
                <a:cubicBezTo>
                  <a:pt x="3545495" y="-29491"/>
                  <a:pt x="3786753" y="7158"/>
                  <a:pt x="3957448" y="0"/>
                </a:cubicBezTo>
                <a:cubicBezTo>
                  <a:pt x="4128143" y="-7158"/>
                  <a:pt x="4161359" y="8371"/>
                  <a:pt x="4264952" y="0"/>
                </a:cubicBezTo>
                <a:cubicBezTo>
                  <a:pt x="4368545" y="-8371"/>
                  <a:pt x="4473814" y="-15075"/>
                  <a:pt x="4572456" y="0"/>
                </a:cubicBezTo>
                <a:cubicBezTo>
                  <a:pt x="4671098" y="15075"/>
                  <a:pt x="4941026" y="23899"/>
                  <a:pt x="5120616" y="0"/>
                </a:cubicBezTo>
                <a:cubicBezTo>
                  <a:pt x="5300206" y="-23899"/>
                  <a:pt x="5604406" y="2501"/>
                  <a:pt x="6029760" y="0"/>
                </a:cubicBezTo>
                <a:cubicBezTo>
                  <a:pt x="6455114" y="-2501"/>
                  <a:pt x="6380313" y="12588"/>
                  <a:pt x="6577920" y="0"/>
                </a:cubicBezTo>
                <a:cubicBezTo>
                  <a:pt x="6775527" y="-12588"/>
                  <a:pt x="6815844" y="-5367"/>
                  <a:pt x="7005752" y="0"/>
                </a:cubicBezTo>
                <a:cubicBezTo>
                  <a:pt x="7195660" y="5367"/>
                  <a:pt x="7632142" y="42680"/>
                  <a:pt x="7914895" y="0"/>
                </a:cubicBezTo>
                <a:cubicBezTo>
                  <a:pt x="8197648" y="-42680"/>
                  <a:pt x="8368725" y="19776"/>
                  <a:pt x="8583383" y="0"/>
                </a:cubicBezTo>
                <a:cubicBezTo>
                  <a:pt x="8798041" y="-19776"/>
                  <a:pt x="8965853" y="-4550"/>
                  <a:pt x="9131543" y="0"/>
                </a:cubicBezTo>
                <a:cubicBezTo>
                  <a:pt x="9297233" y="4550"/>
                  <a:pt x="9363745" y="-7311"/>
                  <a:pt x="9439047" y="0"/>
                </a:cubicBezTo>
                <a:cubicBezTo>
                  <a:pt x="9514349" y="7311"/>
                  <a:pt x="10033011" y="-8086"/>
                  <a:pt x="10348191" y="0"/>
                </a:cubicBezTo>
                <a:cubicBezTo>
                  <a:pt x="10663371" y="8086"/>
                  <a:pt x="10855825" y="-7087"/>
                  <a:pt x="11257334" y="0"/>
                </a:cubicBezTo>
                <a:cubicBezTo>
                  <a:pt x="11658843" y="7087"/>
                  <a:pt x="11833539" y="4279"/>
                  <a:pt x="12032780" y="0"/>
                </a:cubicBezTo>
                <a:cubicBezTo>
                  <a:pt x="12035239" y="274694"/>
                  <a:pt x="12049159" y="336020"/>
                  <a:pt x="12032780" y="564155"/>
                </a:cubicBezTo>
                <a:cubicBezTo>
                  <a:pt x="12016401" y="792290"/>
                  <a:pt x="12027271" y="927898"/>
                  <a:pt x="12032780" y="1200329"/>
                </a:cubicBezTo>
                <a:cubicBezTo>
                  <a:pt x="11639448" y="1223296"/>
                  <a:pt x="11401767" y="1218934"/>
                  <a:pt x="11123637" y="1200329"/>
                </a:cubicBezTo>
                <a:cubicBezTo>
                  <a:pt x="10845507" y="1181724"/>
                  <a:pt x="10723401" y="1221795"/>
                  <a:pt x="10334821" y="1200329"/>
                </a:cubicBezTo>
                <a:cubicBezTo>
                  <a:pt x="9946241" y="1178863"/>
                  <a:pt x="9951666" y="1179344"/>
                  <a:pt x="9786661" y="1200329"/>
                </a:cubicBezTo>
                <a:cubicBezTo>
                  <a:pt x="9621656" y="1221314"/>
                  <a:pt x="9605061" y="1202935"/>
                  <a:pt x="9479157" y="1200329"/>
                </a:cubicBezTo>
                <a:cubicBezTo>
                  <a:pt x="9353253" y="1197723"/>
                  <a:pt x="8975692" y="1216780"/>
                  <a:pt x="8690341" y="1200329"/>
                </a:cubicBezTo>
                <a:cubicBezTo>
                  <a:pt x="8404990" y="1183878"/>
                  <a:pt x="8183922" y="1195704"/>
                  <a:pt x="8021853" y="1200329"/>
                </a:cubicBezTo>
                <a:cubicBezTo>
                  <a:pt x="7859784" y="1204954"/>
                  <a:pt x="7348027" y="1245665"/>
                  <a:pt x="7112710" y="1200329"/>
                </a:cubicBezTo>
                <a:cubicBezTo>
                  <a:pt x="6877393" y="1154993"/>
                  <a:pt x="6917429" y="1192107"/>
                  <a:pt x="6805206" y="1200329"/>
                </a:cubicBezTo>
                <a:cubicBezTo>
                  <a:pt x="6692983" y="1208551"/>
                  <a:pt x="6355614" y="1216573"/>
                  <a:pt x="6136718" y="1200329"/>
                </a:cubicBezTo>
                <a:cubicBezTo>
                  <a:pt x="5917822" y="1184085"/>
                  <a:pt x="5790261" y="1177269"/>
                  <a:pt x="5588558" y="1200329"/>
                </a:cubicBezTo>
                <a:cubicBezTo>
                  <a:pt x="5386855" y="1223389"/>
                  <a:pt x="4864133" y="1210797"/>
                  <a:pt x="4679414" y="1200329"/>
                </a:cubicBezTo>
                <a:cubicBezTo>
                  <a:pt x="4494695" y="1189861"/>
                  <a:pt x="4085942" y="1186377"/>
                  <a:pt x="3770271" y="1200329"/>
                </a:cubicBezTo>
                <a:cubicBezTo>
                  <a:pt x="3454600" y="1214281"/>
                  <a:pt x="3440887" y="1181722"/>
                  <a:pt x="3342439" y="1200329"/>
                </a:cubicBezTo>
                <a:cubicBezTo>
                  <a:pt x="3243991" y="1218936"/>
                  <a:pt x="3017676" y="1226280"/>
                  <a:pt x="2794279" y="1200329"/>
                </a:cubicBezTo>
                <a:cubicBezTo>
                  <a:pt x="2570882" y="1174378"/>
                  <a:pt x="2146554" y="1188756"/>
                  <a:pt x="1885136" y="1200329"/>
                </a:cubicBezTo>
                <a:cubicBezTo>
                  <a:pt x="1623718" y="1211902"/>
                  <a:pt x="1507785" y="1194905"/>
                  <a:pt x="1336976" y="1200329"/>
                </a:cubicBezTo>
                <a:cubicBezTo>
                  <a:pt x="1166167" y="1205753"/>
                  <a:pt x="298026" y="1194346"/>
                  <a:pt x="0" y="1200329"/>
                </a:cubicBezTo>
                <a:cubicBezTo>
                  <a:pt x="22225" y="971849"/>
                  <a:pt x="-16925" y="889155"/>
                  <a:pt x="0" y="636174"/>
                </a:cubicBezTo>
                <a:cubicBezTo>
                  <a:pt x="16925" y="383194"/>
                  <a:pt x="26130" y="142279"/>
                  <a:pt x="0" y="0"/>
                </a:cubicBezTo>
                <a:close/>
              </a:path>
            </a:pathLst>
          </a:custGeom>
          <a:solidFill>
            <a:srgbClr val="FEE5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With support and encouragement from Elizabeth I, </a:t>
            </a:r>
            <a:r>
              <a:rPr b="1" lang="en-GB" sz="1200">
                <a:solidFill>
                  <a:schemeClr val="dk1"/>
                </a:solidFill>
                <a:latin typeface="Calibri"/>
                <a:ea typeface="Calibri"/>
                <a:cs typeface="Calibri"/>
                <a:sym typeface="Calibri"/>
              </a:rPr>
              <a:t>Sir Walter Raleigh </a:t>
            </a:r>
            <a:r>
              <a:rPr lang="en-GB" sz="1200">
                <a:solidFill>
                  <a:schemeClr val="dk1"/>
                </a:solidFill>
                <a:latin typeface="Calibri"/>
                <a:ea typeface="Calibri"/>
                <a:cs typeface="Calibri"/>
                <a:sym typeface="Calibri"/>
              </a:rPr>
              <a:t>organised a voyage to </a:t>
            </a:r>
            <a:r>
              <a:rPr b="1" lang="en-GB" sz="1200">
                <a:solidFill>
                  <a:schemeClr val="dk1"/>
                </a:solidFill>
                <a:latin typeface="Calibri"/>
                <a:ea typeface="Calibri"/>
                <a:cs typeface="Calibri"/>
                <a:sym typeface="Calibri"/>
              </a:rPr>
              <a:t>colonise</a:t>
            </a:r>
            <a:r>
              <a:rPr lang="en-GB" sz="1200">
                <a:solidFill>
                  <a:schemeClr val="dk1"/>
                </a:solidFill>
                <a:latin typeface="Calibri"/>
                <a:ea typeface="Calibri"/>
                <a:cs typeface="Calibri"/>
                <a:sym typeface="Calibri"/>
              </a:rPr>
              <a:t> an area of North America named </a:t>
            </a:r>
            <a:r>
              <a:rPr b="1" lang="en-GB" sz="1200">
                <a:solidFill>
                  <a:schemeClr val="dk1"/>
                </a:solidFill>
                <a:latin typeface="Calibri"/>
                <a:ea typeface="Calibri"/>
                <a:cs typeface="Calibri"/>
                <a:sym typeface="Calibri"/>
              </a:rPr>
              <a:t>Virginia</a:t>
            </a:r>
            <a:r>
              <a:rPr lang="en-GB" sz="1200">
                <a:solidFill>
                  <a:schemeClr val="dk1"/>
                </a:solidFill>
                <a:latin typeface="Calibri"/>
                <a:ea typeface="Calibri"/>
                <a:cs typeface="Calibri"/>
                <a:sym typeface="Calibri"/>
              </a:rPr>
              <a:t> (named after Elizabeth, ‘The Virgin Queen’). Raleigh was born into </a:t>
            </a:r>
            <a:r>
              <a:rPr b="1" lang="en-GB" sz="1200">
                <a:solidFill>
                  <a:schemeClr val="dk1"/>
                </a:solidFill>
                <a:latin typeface="Calibri"/>
                <a:ea typeface="Calibri"/>
                <a:cs typeface="Calibri"/>
                <a:sym typeface="Calibri"/>
              </a:rPr>
              <a:t>rich</a:t>
            </a:r>
            <a:r>
              <a:rPr lang="en-GB" sz="1200">
                <a:solidFill>
                  <a:schemeClr val="dk1"/>
                </a:solidFill>
                <a:latin typeface="Calibri"/>
                <a:ea typeface="Calibri"/>
                <a:cs typeface="Calibri"/>
                <a:sym typeface="Calibri"/>
              </a:rPr>
              <a:t> landowning family of the gentry. He was known for bringing back </a:t>
            </a:r>
            <a:r>
              <a:rPr b="1" lang="en-GB" sz="1200">
                <a:solidFill>
                  <a:schemeClr val="dk1"/>
                </a:solidFill>
                <a:latin typeface="Calibri"/>
                <a:ea typeface="Calibri"/>
                <a:cs typeface="Calibri"/>
                <a:sym typeface="Calibri"/>
              </a:rPr>
              <a:t>tobacco</a:t>
            </a:r>
            <a:r>
              <a:rPr lang="en-GB" sz="1200">
                <a:solidFill>
                  <a:schemeClr val="dk1"/>
                </a:solidFill>
                <a:latin typeface="Calibri"/>
                <a:ea typeface="Calibri"/>
                <a:cs typeface="Calibri"/>
                <a:sym typeface="Calibri"/>
              </a:rPr>
              <a:t> and making it popular in England. Raleigh did not go on the voyage to Virginia himself, but he helped </a:t>
            </a:r>
            <a:r>
              <a:rPr b="1" lang="en-GB" sz="1200">
                <a:solidFill>
                  <a:schemeClr val="dk1"/>
                </a:solidFill>
                <a:latin typeface="Calibri"/>
                <a:ea typeface="Calibri"/>
                <a:cs typeface="Calibri"/>
                <a:sym typeface="Calibri"/>
              </a:rPr>
              <a:t>fund</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plan</a:t>
            </a:r>
            <a:r>
              <a:rPr lang="en-GB" sz="1200">
                <a:solidFill>
                  <a:schemeClr val="dk1"/>
                </a:solidFill>
                <a:latin typeface="Calibri"/>
                <a:ea typeface="Calibri"/>
                <a:cs typeface="Calibri"/>
                <a:sym typeface="Calibri"/>
              </a:rPr>
              <a:t> the colonisation. Importantly, he had to find </a:t>
            </a:r>
            <a:r>
              <a:rPr b="1" lang="en-GB" sz="1200">
                <a:solidFill>
                  <a:schemeClr val="dk1"/>
                </a:solidFill>
                <a:latin typeface="Calibri"/>
                <a:ea typeface="Calibri"/>
                <a:cs typeface="Calibri"/>
                <a:sym typeface="Calibri"/>
              </a:rPr>
              <a:t>volunteers </a:t>
            </a:r>
            <a:r>
              <a:rPr lang="en-GB" sz="1200">
                <a:solidFill>
                  <a:schemeClr val="dk1"/>
                </a:solidFill>
                <a:latin typeface="Calibri"/>
                <a:ea typeface="Calibri"/>
                <a:cs typeface="Calibri"/>
                <a:sym typeface="Calibri"/>
              </a:rPr>
              <a:t>to leave England and settle in North America. The Virginia Project aimed to settle English people in a community in Virginia with the aim of being able to expand English territory abroad and also develop its trading ability.  Raleigh wasn’t part of the exhibition himself as Queen Elizabeth thought he was too important to risk on the long voyage.  However, previous attempts to do this by explorer </a:t>
            </a:r>
            <a:r>
              <a:rPr b="1" lang="en-GB" sz="1200">
                <a:solidFill>
                  <a:schemeClr val="dk1"/>
                </a:solidFill>
                <a:latin typeface="Calibri"/>
                <a:ea typeface="Calibri"/>
                <a:cs typeface="Calibri"/>
                <a:sym typeface="Calibri"/>
              </a:rPr>
              <a:t>Sir Humphrey Gilbert </a:t>
            </a:r>
            <a:r>
              <a:rPr lang="en-GB" sz="1200">
                <a:solidFill>
                  <a:schemeClr val="dk1"/>
                </a:solidFill>
                <a:latin typeface="Calibri"/>
                <a:ea typeface="Calibri"/>
                <a:cs typeface="Calibri"/>
                <a:sym typeface="Calibri"/>
              </a:rPr>
              <a:t>had</a:t>
            </a:r>
            <a:r>
              <a:rPr b="1" lang="en-GB" sz="1200">
                <a:solidFill>
                  <a:schemeClr val="dk1"/>
                </a:solidFill>
                <a:latin typeface="Calibri"/>
                <a:ea typeface="Calibri"/>
                <a:cs typeface="Calibri"/>
                <a:sym typeface="Calibri"/>
              </a:rPr>
              <a:t> failed </a:t>
            </a:r>
            <a:r>
              <a:rPr lang="en-GB" sz="1200">
                <a:solidFill>
                  <a:schemeClr val="dk1"/>
                </a:solidFill>
                <a:latin typeface="Calibri"/>
                <a:ea typeface="Calibri"/>
                <a:cs typeface="Calibri"/>
                <a:sym typeface="Calibri"/>
              </a:rPr>
              <a:t>and unfortunately, this attempted colonisation also failed.  This lesson will examine the planning for the voyage and colonisation as well as explain why it failed.</a:t>
            </a:r>
            <a:endParaRPr/>
          </a:p>
        </p:txBody>
      </p:sp>
      <p:sp>
        <p:nvSpPr>
          <p:cNvPr id="736" name="Google Shape;736;g2cdea3c4307_1_247"/>
          <p:cNvSpPr txBox="1"/>
          <p:nvPr/>
        </p:nvSpPr>
        <p:spPr>
          <a:xfrm>
            <a:off x="73180" y="1751985"/>
            <a:ext cx="6561300" cy="307800"/>
          </a:xfrm>
          <a:prstGeom prst="rect">
            <a:avLst/>
          </a:pr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The First Stages of the Colonisation</a:t>
            </a:r>
            <a:endParaRPr/>
          </a:p>
        </p:txBody>
      </p:sp>
      <p:pic>
        <p:nvPicPr>
          <p:cNvPr descr="Ship, Sailing, Yacht, Boat, Ocean, Sea - Cartoon Ships Transparent PNG -  501x340 - Free Download on NicePNG" id="737" name="Google Shape;737;g2cdea3c4307_1_247"/>
          <p:cNvPicPr preferRelativeResize="0"/>
          <p:nvPr/>
        </p:nvPicPr>
        <p:blipFill rotWithShape="1">
          <a:blip r:embed="rId3">
            <a:alphaModFix/>
          </a:blip>
          <a:srcRect b="7944" l="13094" r="13219" t="18563"/>
          <a:stretch/>
        </p:blipFill>
        <p:spPr>
          <a:xfrm>
            <a:off x="3238150" y="5814017"/>
            <a:ext cx="1558624" cy="923175"/>
          </a:xfrm>
          <a:prstGeom prst="rect">
            <a:avLst/>
          </a:prstGeom>
          <a:noFill/>
          <a:ln>
            <a:noFill/>
          </a:ln>
        </p:spPr>
      </p:pic>
      <p:pic>
        <p:nvPicPr>
          <p:cNvPr descr="Ship, Sailing, Yacht, Boat, Ocean, Sea - Cartoon Ships Transparent PNG -  501x340 - Free Download on NicePNG" id="738" name="Google Shape;738;g2cdea3c4307_1_247"/>
          <p:cNvPicPr preferRelativeResize="0"/>
          <p:nvPr/>
        </p:nvPicPr>
        <p:blipFill rotWithShape="1">
          <a:blip r:embed="rId4">
            <a:alphaModFix/>
          </a:blip>
          <a:srcRect b="7944" l="13094" r="13219" t="18563"/>
          <a:stretch/>
        </p:blipFill>
        <p:spPr>
          <a:xfrm>
            <a:off x="4248044" y="5725883"/>
            <a:ext cx="1693678" cy="1003168"/>
          </a:xfrm>
          <a:prstGeom prst="rect">
            <a:avLst/>
          </a:prstGeom>
          <a:noFill/>
          <a:ln>
            <a:noFill/>
          </a:ln>
        </p:spPr>
      </p:pic>
      <p:pic>
        <p:nvPicPr>
          <p:cNvPr descr="Ship, Sailing, Yacht, Boat, Ocean, Sea - Cartoon Ships Transparent PNG -  501x340 - Free Download on NicePNG" id="739" name="Google Shape;739;g2cdea3c4307_1_247"/>
          <p:cNvPicPr preferRelativeResize="0"/>
          <p:nvPr/>
        </p:nvPicPr>
        <p:blipFill rotWithShape="1">
          <a:blip r:embed="rId5">
            <a:alphaModFix/>
          </a:blip>
          <a:srcRect b="7944" l="13094" r="13219" t="18563"/>
          <a:stretch/>
        </p:blipFill>
        <p:spPr>
          <a:xfrm>
            <a:off x="5515735" y="5686800"/>
            <a:ext cx="1277178" cy="1050392"/>
          </a:xfrm>
          <a:prstGeom prst="rect">
            <a:avLst/>
          </a:prstGeom>
          <a:noFill/>
          <a:ln>
            <a:noFill/>
          </a:ln>
        </p:spPr>
      </p:pic>
      <p:sp>
        <p:nvSpPr>
          <p:cNvPr id="740" name="Google Shape;740;g2cdea3c4307_1_247"/>
          <p:cNvSpPr txBox="1"/>
          <p:nvPr/>
        </p:nvSpPr>
        <p:spPr>
          <a:xfrm>
            <a:off x="10548891" y="2108550"/>
            <a:ext cx="1550700" cy="276900"/>
          </a:xfrm>
          <a:prstGeom prst="rect">
            <a:avLst/>
          </a:prstGeom>
          <a:solidFill>
            <a:srgbClr val="DDEAF6"/>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Timing</a:t>
            </a:r>
            <a:endParaRPr/>
          </a:p>
        </p:txBody>
      </p:sp>
      <p:sp>
        <p:nvSpPr>
          <p:cNvPr id="741" name="Google Shape;741;g2cdea3c4307_1_247"/>
          <p:cNvSpPr txBox="1"/>
          <p:nvPr/>
        </p:nvSpPr>
        <p:spPr>
          <a:xfrm>
            <a:off x="38475" y="70800"/>
            <a:ext cx="120705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25a</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ELIZABETHAN EXPLORATION – To explain why Walter Raleigh attempted to colonise Virginia (1584-5).</a:t>
            </a:r>
            <a:endParaRPr b="1"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5" name="Shape 745"/>
        <p:cNvGrpSpPr/>
        <p:nvPr/>
      </p:nvGrpSpPr>
      <p:grpSpPr>
        <a:xfrm>
          <a:off x="0" y="0"/>
          <a:ext cx="0" cy="0"/>
          <a:chOff x="0" y="0"/>
          <a:chExt cx="0" cy="0"/>
        </a:xfrm>
      </p:grpSpPr>
      <p:sp>
        <p:nvSpPr>
          <p:cNvPr id="746" name="Google Shape;746;g2cdea3c4307_1_271"/>
          <p:cNvSpPr txBox="1"/>
          <p:nvPr/>
        </p:nvSpPr>
        <p:spPr>
          <a:xfrm>
            <a:off x="52532" y="737114"/>
            <a:ext cx="3328800" cy="3140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left England </a:t>
            </a:r>
            <a:r>
              <a:rPr b="1" lang="en-GB" sz="1100">
                <a:solidFill>
                  <a:schemeClr val="dk1"/>
                </a:solidFill>
                <a:latin typeface="Calibri"/>
                <a:ea typeface="Calibri"/>
                <a:cs typeface="Calibri"/>
                <a:sym typeface="Calibri"/>
              </a:rPr>
              <a:t>too late in the year </a:t>
            </a:r>
            <a:r>
              <a:rPr lang="en-GB" sz="1100">
                <a:solidFill>
                  <a:schemeClr val="dk1"/>
                </a:solidFill>
                <a:latin typeface="Calibri"/>
                <a:ea typeface="Calibri"/>
                <a:cs typeface="Calibri"/>
                <a:sym typeface="Calibri"/>
              </a:rPr>
              <a:t>and did not arrive in Virginia in time to </a:t>
            </a:r>
            <a:r>
              <a:rPr b="1" lang="en-GB" sz="1100">
                <a:solidFill>
                  <a:schemeClr val="dk1"/>
                </a:solidFill>
                <a:latin typeface="Calibri"/>
                <a:ea typeface="Calibri"/>
                <a:cs typeface="Calibri"/>
                <a:sym typeface="Calibri"/>
              </a:rPr>
              <a:t>plant the crops </a:t>
            </a:r>
            <a:r>
              <a:rPr lang="en-GB" sz="1100">
                <a:solidFill>
                  <a:schemeClr val="dk1"/>
                </a:solidFill>
                <a:latin typeface="Calibri"/>
                <a:ea typeface="Calibri"/>
                <a:cs typeface="Calibri"/>
                <a:sym typeface="Calibri"/>
              </a:rPr>
              <a:t>they needed to be able to feed themselves over the winter months. This left them having to rely on the food of the native Americans in order to survive. At first the Native American people were generous but then felt that they were being taken advantage of.  This made the relationship between the two groups difficult.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food</a:t>
            </a:r>
            <a:r>
              <a:rPr lang="en-GB" sz="1100">
                <a:solidFill>
                  <a:schemeClr val="dk1"/>
                </a:solidFill>
                <a:latin typeface="Calibri"/>
                <a:ea typeface="Calibri"/>
                <a:cs typeface="Calibri"/>
                <a:sym typeface="Calibri"/>
              </a:rPr>
              <a:t> on board the ships rotted too quickly and so resulted in the colonists being too weak and sick.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One of the ships called </a:t>
            </a:r>
            <a:r>
              <a:rPr b="1" i="1" lang="en-GB" sz="1100">
                <a:solidFill>
                  <a:schemeClr val="dk1"/>
                </a:solidFill>
                <a:latin typeface="Calibri"/>
                <a:ea typeface="Calibri"/>
                <a:cs typeface="Calibri"/>
                <a:sym typeface="Calibri"/>
              </a:rPr>
              <a:t>The Tiger </a:t>
            </a:r>
            <a:r>
              <a:rPr lang="en-GB" sz="1100">
                <a:solidFill>
                  <a:schemeClr val="dk1"/>
                </a:solidFill>
                <a:latin typeface="Calibri"/>
                <a:ea typeface="Calibri"/>
                <a:cs typeface="Calibri"/>
                <a:sym typeface="Calibri"/>
              </a:rPr>
              <a:t>was damaged and flooded on the voyage.  This ship contained most of the voyages’ food stores as well as some important seeds for planting in Virginia.</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Many of the colonists were </a:t>
            </a:r>
            <a:r>
              <a:rPr b="1" lang="en-GB" sz="1100">
                <a:solidFill>
                  <a:schemeClr val="dk1"/>
                </a:solidFill>
                <a:latin typeface="Calibri"/>
                <a:ea typeface="Calibri"/>
                <a:cs typeface="Calibri"/>
                <a:sym typeface="Calibri"/>
              </a:rPr>
              <a:t>ill</a:t>
            </a:r>
            <a:r>
              <a:rPr lang="en-GB" sz="1100">
                <a:solidFill>
                  <a:schemeClr val="dk1"/>
                </a:solidFill>
                <a:latin typeface="Calibri"/>
                <a:ea typeface="Calibri"/>
                <a:cs typeface="Calibri"/>
                <a:sym typeface="Calibri"/>
              </a:rPr>
              <a:t> on the journey. With little medical knowledge, </a:t>
            </a:r>
            <a:r>
              <a:rPr b="1" lang="en-GB" sz="1100">
                <a:solidFill>
                  <a:schemeClr val="dk1"/>
                </a:solidFill>
                <a:latin typeface="Calibri"/>
                <a:ea typeface="Calibri"/>
                <a:cs typeface="Calibri"/>
                <a:sym typeface="Calibri"/>
              </a:rPr>
              <a:t>morale</a:t>
            </a:r>
            <a:r>
              <a:rPr lang="en-GB" sz="1100">
                <a:solidFill>
                  <a:schemeClr val="dk1"/>
                </a:solidFill>
                <a:latin typeface="Calibri"/>
                <a:ea typeface="Calibri"/>
                <a:cs typeface="Calibri"/>
                <a:sym typeface="Calibri"/>
              </a:rPr>
              <a:t> became low even before they reached Virginia.</a:t>
            </a:r>
            <a:endParaRPr/>
          </a:p>
        </p:txBody>
      </p:sp>
      <p:sp>
        <p:nvSpPr>
          <p:cNvPr id="747" name="Google Shape;747;g2cdea3c4307_1_271"/>
          <p:cNvSpPr txBox="1"/>
          <p:nvPr/>
        </p:nvSpPr>
        <p:spPr>
          <a:xfrm>
            <a:off x="52532" y="4203668"/>
            <a:ext cx="6011700" cy="2632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found it difficult to cope with the </a:t>
            </a:r>
            <a:r>
              <a:rPr b="1" lang="en-GB" sz="1100">
                <a:solidFill>
                  <a:schemeClr val="dk1"/>
                </a:solidFill>
                <a:latin typeface="Calibri"/>
                <a:ea typeface="Calibri"/>
                <a:cs typeface="Calibri"/>
                <a:sym typeface="Calibri"/>
              </a:rPr>
              <a:t>hot</a:t>
            </a:r>
            <a:r>
              <a:rPr lang="en-GB" sz="1100">
                <a:solidFill>
                  <a:schemeClr val="dk1"/>
                </a:solidFill>
                <a:latin typeface="Calibri"/>
                <a:ea typeface="Calibri"/>
                <a:cs typeface="Calibri"/>
                <a:sym typeface="Calibri"/>
              </a:rPr>
              <a:t> and</a:t>
            </a:r>
            <a:r>
              <a:rPr b="1" lang="en-GB" sz="1100">
                <a:solidFill>
                  <a:schemeClr val="dk1"/>
                </a:solidFill>
                <a:latin typeface="Calibri"/>
                <a:ea typeface="Calibri"/>
                <a:cs typeface="Calibri"/>
                <a:sym typeface="Calibri"/>
              </a:rPr>
              <a:t> humid </a:t>
            </a:r>
            <a:r>
              <a:rPr lang="en-GB" sz="1100">
                <a:solidFill>
                  <a:schemeClr val="dk1"/>
                </a:solidFill>
                <a:latin typeface="Calibri"/>
                <a:ea typeface="Calibri"/>
                <a:cs typeface="Calibri"/>
                <a:sym typeface="Calibri"/>
              </a:rPr>
              <a:t>climate as well as the </a:t>
            </a:r>
            <a:r>
              <a:rPr b="1" lang="en-GB" sz="1100">
                <a:solidFill>
                  <a:schemeClr val="dk1"/>
                </a:solidFill>
                <a:latin typeface="Calibri"/>
                <a:ea typeface="Calibri"/>
                <a:cs typeface="Calibri"/>
                <a:sym typeface="Calibri"/>
              </a:rPr>
              <a:t>mosquitos</a:t>
            </a:r>
            <a:r>
              <a:rPr lang="en-GB" sz="1100">
                <a:solidFill>
                  <a:schemeClr val="dk1"/>
                </a:solidFill>
                <a:latin typeface="Calibri"/>
                <a:ea typeface="Calibri"/>
                <a:cs typeface="Calibri"/>
                <a:sym typeface="Calibri"/>
              </a:rPr>
              <a:t> which were everywhere.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Many who came on the trip just wanted to </a:t>
            </a:r>
            <a:r>
              <a:rPr b="1" lang="en-GB" sz="1100">
                <a:solidFill>
                  <a:schemeClr val="dk1"/>
                </a:solidFill>
                <a:latin typeface="Calibri"/>
                <a:ea typeface="Calibri"/>
                <a:cs typeface="Calibri"/>
                <a:sym typeface="Calibri"/>
              </a:rPr>
              <a:t>get rich quick </a:t>
            </a:r>
            <a:r>
              <a:rPr lang="en-GB" sz="1100">
                <a:solidFill>
                  <a:schemeClr val="dk1"/>
                </a:solidFill>
                <a:latin typeface="Calibri"/>
                <a:ea typeface="Calibri"/>
                <a:cs typeface="Calibri"/>
                <a:sym typeface="Calibri"/>
              </a:rPr>
              <a:t>rather than put in the </a:t>
            </a:r>
            <a:r>
              <a:rPr b="1" lang="en-GB" sz="1100">
                <a:solidFill>
                  <a:schemeClr val="dk1"/>
                </a:solidFill>
                <a:latin typeface="Calibri"/>
                <a:ea typeface="Calibri"/>
                <a:cs typeface="Calibri"/>
                <a:sym typeface="Calibri"/>
              </a:rPr>
              <a:t>hard work </a:t>
            </a:r>
            <a:r>
              <a:rPr lang="en-GB" sz="1100">
                <a:solidFill>
                  <a:schemeClr val="dk1"/>
                </a:solidFill>
                <a:latin typeface="Calibri"/>
                <a:ea typeface="Calibri"/>
                <a:cs typeface="Calibri"/>
                <a:sym typeface="Calibri"/>
              </a:rPr>
              <a:t>that was needed to survive.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could </a:t>
            </a:r>
            <a:r>
              <a:rPr b="1" lang="en-GB" sz="1100">
                <a:solidFill>
                  <a:schemeClr val="dk1"/>
                </a:solidFill>
                <a:latin typeface="Calibri"/>
                <a:ea typeface="Calibri"/>
                <a:cs typeface="Calibri"/>
                <a:sym typeface="Calibri"/>
              </a:rPr>
              <a:t>not work well together</a:t>
            </a:r>
            <a:r>
              <a:rPr lang="en-GB" sz="1100">
                <a:solidFill>
                  <a:schemeClr val="dk1"/>
                </a:solidFill>
                <a:latin typeface="Calibri"/>
                <a:ea typeface="Calibri"/>
                <a:cs typeface="Calibri"/>
                <a:sym typeface="Calibri"/>
              </a:rPr>
              <a:t>.  The richer ‘</a:t>
            </a:r>
            <a:r>
              <a:rPr b="1" lang="en-GB" sz="1100">
                <a:solidFill>
                  <a:schemeClr val="dk1"/>
                </a:solidFill>
                <a:latin typeface="Calibri"/>
                <a:ea typeface="Calibri"/>
                <a:cs typeface="Calibri"/>
                <a:sym typeface="Calibri"/>
              </a:rPr>
              <a:t>gentlemen</a:t>
            </a:r>
            <a:r>
              <a:rPr lang="en-GB" sz="1100">
                <a:solidFill>
                  <a:schemeClr val="dk1"/>
                </a:solidFill>
                <a:latin typeface="Calibri"/>
                <a:ea typeface="Calibri"/>
                <a:cs typeface="Calibri"/>
                <a:sym typeface="Calibri"/>
              </a:rPr>
              <a:t>’ were not prepared to do any hard physical work and expected the poorer classes to do it for them. The ‘poorer’ farmers </a:t>
            </a:r>
            <a:r>
              <a:rPr b="1" lang="en-GB" sz="1100">
                <a:solidFill>
                  <a:schemeClr val="dk1"/>
                </a:solidFill>
                <a:latin typeface="Calibri"/>
                <a:ea typeface="Calibri"/>
                <a:cs typeface="Calibri"/>
                <a:sym typeface="Calibri"/>
              </a:rPr>
              <a:t>refused to work </a:t>
            </a:r>
            <a:r>
              <a:rPr lang="en-GB" sz="1100">
                <a:solidFill>
                  <a:schemeClr val="dk1"/>
                </a:solidFill>
                <a:latin typeface="Calibri"/>
                <a:ea typeface="Calibri"/>
                <a:cs typeface="Calibri"/>
                <a:sym typeface="Calibri"/>
              </a:rPr>
              <a:t>for the richer colonists as they had agreed to travel to North America for their </a:t>
            </a:r>
            <a:r>
              <a:rPr b="1" lang="en-GB" sz="1100">
                <a:solidFill>
                  <a:schemeClr val="dk1"/>
                </a:solidFill>
                <a:latin typeface="Calibri"/>
                <a:ea typeface="Calibri"/>
                <a:cs typeface="Calibri"/>
                <a:sym typeface="Calibri"/>
              </a:rPr>
              <a:t>OWN</a:t>
            </a:r>
            <a:r>
              <a:rPr lang="en-GB" sz="1100">
                <a:solidFill>
                  <a:schemeClr val="dk1"/>
                </a:solidFill>
                <a:latin typeface="Calibri"/>
                <a:ea typeface="Calibri"/>
                <a:cs typeface="Calibri"/>
                <a:sym typeface="Calibri"/>
              </a:rPr>
              <a:t> land not work on someone else’s 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There were </a:t>
            </a:r>
            <a:r>
              <a:rPr b="1" lang="en-GB" sz="1100">
                <a:solidFill>
                  <a:schemeClr val="dk1"/>
                </a:solidFill>
                <a:latin typeface="Calibri"/>
                <a:ea typeface="Calibri"/>
                <a:cs typeface="Calibri"/>
                <a:sym typeface="Calibri"/>
              </a:rPr>
              <a:t>too many soldiers </a:t>
            </a:r>
            <a:r>
              <a:rPr lang="en-GB" sz="1100">
                <a:solidFill>
                  <a:schemeClr val="dk1"/>
                </a:solidFill>
                <a:latin typeface="Calibri"/>
                <a:ea typeface="Calibri"/>
                <a:cs typeface="Calibri"/>
                <a:sym typeface="Calibri"/>
              </a:rPr>
              <a:t>on the voyage.  They did not have important farming skills to help the colonists survive and they were poorly disciplined.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hunters, farmers </a:t>
            </a:r>
            <a:r>
              <a:rPr lang="en-GB" sz="1100">
                <a:solidFill>
                  <a:schemeClr val="dk1"/>
                </a:solidFill>
                <a:latin typeface="Calibri"/>
                <a:ea typeface="Calibri"/>
                <a:cs typeface="Calibri"/>
                <a:sym typeface="Calibri"/>
              </a:rPr>
              <a:t>and the </a:t>
            </a:r>
            <a:r>
              <a:rPr b="1" lang="en-GB" sz="1100">
                <a:solidFill>
                  <a:schemeClr val="dk1"/>
                </a:solidFill>
                <a:latin typeface="Calibri"/>
                <a:ea typeface="Calibri"/>
                <a:cs typeface="Calibri"/>
                <a:sym typeface="Calibri"/>
              </a:rPr>
              <a:t>fishermen </a:t>
            </a:r>
            <a:r>
              <a:rPr lang="en-GB" sz="1100">
                <a:solidFill>
                  <a:schemeClr val="dk1"/>
                </a:solidFill>
                <a:latin typeface="Calibri"/>
                <a:ea typeface="Calibri"/>
                <a:cs typeface="Calibri"/>
                <a:sym typeface="Calibri"/>
              </a:rPr>
              <a:t>struggled.  Different farming and hunting methods were needed in such a different climate.  Some of the </a:t>
            </a:r>
            <a:r>
              <a:rPr b="1" lang="en-GB" sz="1100">
                <a:solidFill>
                  <a:schemeClr val="dk1"/>
                </a:solidFill>
                <a:latin typeface="Calibri"/>
                <a:ea typeface="Calibri"/>
                <a:cs typeface="Calibri"/>
                <a:sym typeface="Calibri"/>
              </a:rPr>
              <a:t>seeds</a:t>
            </a:r>
            <a:r>
              <a:rPr lang="en-GB" sz="1100">
                <a:solidFill>
                  <a:schemeClr val="dk1"/>
                </a:solidFill>
                <a:latin typeface="Calibri"/>
                <a:ea typeface="Calibri"/>
                <a:cs typeface="Calibri"/>
                <a:sym typeface="Calibri"/>
              </a:rPr>
              <a:t> brought over from England would not grow in the different types of soil in Virginia.</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Most of the gunpowder on the ships was damaged so shooting animals for food was difficult.  English fishing techniques did not work.</a:t>
            </a:r>
            <a:endParaRPr/>
          </a:p>
        </p:txBody>
      </p:sp>
      <p:sp>
        <p:nvSpPr>
          <p:cNvPr id="748" name="Google Shape;748;g2cdea3c4307_1_271"/>
          <p:cNvSpPr txBox="1"/>
          <p:nvPr/>
        </p:nvSpPr>
        <p:spPr>
          <a:xfrm>
            <a:off x="8153400" y="4554283"/>
            <a:ext cx="3974700" cy="19548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In reality, the belief that Virginia was a ‘</a:t>
            </a:r>
            <a:r>
              <a:rPr b="1" lang="en-GB" sz="1100">
                <a:solidFill>
                  <a:schemeClr val="dk1"/>
                </a:solidFill>
                <a:latin typeface="Calibri"/>
                <a:ea typeface="Calibri"/>
                <a:cs typeface="Calibri"/>
                <a:sym typeface="Calibri"/>
              </a:rPr>
              <a:t>paradise</a:t>
            </a:r>
            <a:r>
              <a:rPr lang="en-GB" sz="1100">
                <a:solidFill>
                  <a:schemeClr val="dk1"/>
                </a:solidFill>
                <a:latin typeface="Calibri"/>
                <a:ea typeface="Calibri"/>
                <a:cs typeface="Calibri"/>
                <a:sym typeface="Calibri"/>
              </a:rPr>
              <a:t>’ was not true. The colonists felt that they had been </a:t>
            </a:r>
            <a:r>
              <a:rPr b="1" lang="en-GB" sz="1100">
                <a:solidFill>
                  <a:schemeClr val="dk1"/>
                </a:solidFill>
                <a:latin typeface="Calibri"/>
                <a:ea typeface="Calibri"/>
                <a:cs typeface="Calibri"/>
                <a:sym typeface="Calibri"/>
              </a:rPr>
              <a:t>lied to </a:t>
            </a:r>
            <a:r>
              <a:rPr lang="en-GB" sz="1100">
                <a:solidFill>
                  <a:schemeClr val="dk1"/>
                </a:solidFill>
                <a:latin typeface="Calibri"/>
                <a:ea typeface="Calibri"/>
                <a:cs typeface="Calibri"/>
                <a:sym typeface="Calibri"/>
              </a:rPr>
              <a:t>by people such as Walter Raleigh who ‘sold’ them the idea of colonising Virginia.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When they were promised exotic foods, in actual fact they were forced to search for </a:t>
            </a:r>
            <a:r>
              <a:rPr b="1" lang="en-GB" sz="1100">
                <a:solidFill>
                  <a:schemeClr val="dk1"/>
                </a:solidFill>
                <a:latin typeface="Calibri"/>
                <a:ea typeface="Calibri"/>
                <a:cs typeface="Calibri"/>
                <a:sym typeface="Calibri"/>
              </a:rPr>
              <a:t>nuts and berries </a:t>
            </a:r>
            <a:r>
              <a:rPr lang="en-GB" sz="1100">
                <a:solidFill>
                  <a:schemeClr val="dk1"/>
                </a:solidFill>
                <a:latin typeface="Calibri"/>
                <a:ea typeface="Calibri"/>
                <a:cs typeface="Calibri"/>
                <a:sym typeface="Calibri"/>
              </a:rPr>
              <a:t>to eat in order to survive.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richer colonists simply believed that the </a:t>
            </a:r>
            <a:r>
              <a:rPr b="1" lang="en-GB" sz="1100">
                <a:solidFill>
                  <a:schemeClr val="dk1"/>
                </a:solidFill>
                <a:latin typeface="Calibri"/>
                <a:ea typeface="Calibri"/>
                <a:cs typeface="Calibri"/>
                <a:sym typeface="Calibri"/>
              </a:rPr>
              <a:t>Native American Indians </a:t>
            </a:r>
            <a:r>
              <a:rPr lang="en-GB" sz="1100">
                <a:solidFill>
                  <a:schemeClr val="dk1"/>
                </a:solidFill>
                <a:latin typeface="Calibri"/>
                <a:ea typeface="Calibri"/>
                <a:cs typeface="Calibri"/>
                <a:sym typeface="Calibri"/>
              </a:rPr>
              <a:t>would be willing to do all the hard physical work for them.  This was not the case as it was difficult to form friendly relationships with the natives.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Native American people were more hostile towards the English colonists than they had been led to believe.</a:t>
            </a:r>
            <a:endParaRPr/>
          </a:p>
        </p:txBody>
      </p:sp>
      <p:sp>
        <p:nvSpPr>
          <p:cNvPr id="749" name="Google Shape;749;g2cdea3c4307_1_271"/>
          <p:cNvSpPr txBox="1"/>
          <p:nvPr/>
        </p:nvSpPr>
        <p:spPr>
          <a:xfrm>
            <a:off x="3500110" y="726332"/>
            <a:ext cx="2564100" cy="31401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did not understand how to </a:t>
            </a:r>
            <a:r>
              <a:rPr b="1" lang="en-GB" sz="1100">
                <a:solidFill>
                  <a:schemeClr val="dk1"/>
                </a:solidFill>
                <a:latin typeface="Calibri"/>
                <a:ea typeface="Calibri"/>
                <a:cs typeface="Calibri"/>
                <a:sym typeface="Calibri"/>
              </a:rPr>
              <a:t>survive</a:t>
            </a:r>
            <a:r>
              <a:rPr lang="en-GB" sz="1100">
                <a:solidFill>
                  <a:schemeClr val="dk1"/>
                </a:solidFill>
                <a:latin typeface="Calibri"/>
                <a:ea typeface="Calibri"/>
                <a:cs typeface="Calibri"/>
                <a:sym typeface="Calibri"/>
              </a:rPr>
              <a:t> in North America or how different it would be to England. They could not adapt to many of the changes they experienced.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had to </a:t>
            </a:r>
            <a:r>
              <a:rPr b="1" lang="en-GB" sz="1100">
                <a:solidFill>
                  <a:schemeClr val="dk1"/>
                </a:solidFill>
                <a:latin typeface="Calibri"/>
                <a:ea typeface="Calibri"/>
                <a:cs typeface="Calibri"/>
                <a:sym typeface="Calibri"/>
              </a:rPr>
              <a:t>rely on the Native Americans </a:t>
            </a:r>
            <a:r>
              <a:rPr lang="en-GB" sz="1100">
                <a:solidFill>
                  <a:schemeClr val="dk1"/>
                </a:solidFill>
                <a:latin typeface="Calibri"/>
                <a:ea typeface="Calibri"/>
                <a:cs typeface="Calibri"/>
                <a:sym typeface="Calibri"/>
              </a:rPr>
              <a:t>too much.  When the Native Americans began to refuse to give any more help, this left the colonists without.</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colonists did not expect the setting up of their colony to be such </a:t>
            </a:r>
            <a:r>
              <a:rPr b="1" lang="en-GB" sz="1100">
                <a:solidFill>
                  <a:schemeClr val="dk1"/>
                </a:solidFill>
                <a:latin typeface="Calibri"/>
                <a:ea typeface="Calibri"/>
                <a:cs typeface="Calibri"/>
                <a:sym typeface="Calibri"/>
              </a:rPr>
              <a:t>hard work and require so many skills</a:t>
            </a:r>
            <a:r>
              <a:rPr lang="en-GB" sz="1100">
                <a:solidFill>
                  <a:schemeClr val="dk1"/>
                </a:solidFill>
                <a:latin typeface="Calibri"/>
                <a:ea typeface="Calibri"/>
                <a:cs typeface="Calibri"/>
                <a:sym typeface="Calibri"/>
              </a:rPr>
              <a:t>.  Many of the wealthier members of the party still expected that their social status would mean others would do all the hard work.  This led to tensions increasing between the colonists.</a:t>
            </a:r>
            <a:endParaRPr/>
          </a:p>
        </p:txBody>
      </p:sp>
      <p:sp>
        <p:nvSpPr>
          <p:cNvPr id="750" name="Google Shape;750;g2cdea3c4307_1_271"/>
          <p:cNvSpPr txBox="1"/>
          <p:nvPr/>
        </p:nvSpPr>
        <p:spPr>
          <a:xfrm>
            <a:off x="6162171" y="720099"/>
            <a:ext cx="5966100" cy="34785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Despite having </a:t>
            </a:r>
            <a:r>
              <a:rPr b="1" lang="en-GB" sz="1100">
                <a:solidFill>
                  <a:schemeClr val="dk1"/>
                </a:solidFill>
                <a:latin typeface="Calibri"/>
                <a:ea typeface="Calibri"/>
                <a:cs typeface="Calibri"/>
                <a:sym typeface="Calibri"/>
              </a:rPr>
              <a:t>Manteo</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Wanchese</a:t>
            </a:r>
            <a:r>
              <a:rPr lang="en-GB" sz="1100">
                <a:solidFill>
                  <a:schemeClr val="dk1"/>
                </a:solidFill>
                <a:latin typeface="Calibri"/>
                <a:ea typeface="Calibri"/>
                <a:cs typeface="Calibri"/>
                <a:sym typeface="Calibri"/>
              </a:rPr>
              <a:t> with them, this was not enough to set up a </a:t>
            </a:r>
            <a:r>
              <a:rPr b="1" lang="en-GB" sz="1100">
                <a:solidFill>
                  <a:schemeClr val="dk1"/>
                </a:solidFill>
                <a:latin typeface="Calibri"/>
                <a:ea typeface="Calibri"/>
                <a:cs typeface="Calibri"/>
                <a:sym typeface="Calibri"/>
              </a:rPr>
              <a:t>good relationship </a:t>
            </a:r>
            <a:r>
              <a:rPr lang="en-GB" sz="1100">
                <a:solidFill>
                  <a:schemeClr val="dk1"/>
                </a:solidFill>
                <a:latin typeface="Calibri"/>
                <a:ea typeface="Calibri"/>
                <a:cs typeface="Calibri"/>
                <a:sym typeface="Calibri"/>
              </a:rPr>
              <a:t>with the Native American people.</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 group of natives on one of the English settlements in Virginia called </a:t>
            </a:r>
            <a:r>
              <a:rPr b="1" lang="en-GB" sz="1100">
                <a:solidFill>
                  <a:schemeClr val="dk1"/>
                </a:solidFill>
                <a:latin typeface="Calibri"/>
                <a:ea typeface="Calibri"/>
                <a:cs typeface="Calibri"/>
                <a:sym typeface="Calibri"/>
              </a:rPr>
              <a:t>Roanoke Island </a:t>
            </a:r>
            <a:r>
              <a:rPr lang="en-GB" sz="1100">
                <a:solidFill>
                  <a:schemeClr val="dk1"/>
                </a:solidFill>
                <a:latin typeface="Calibri"/>
                <a:ea typeface="Calibri"/>
                <a:cs typeface="Calibri"/>
                <a:sym typeface="Calibri"/>
              </a:rPr>
              <a:t>were far more </a:t>
            </a:r>
            <a:r>
              <a:rPr b="1" lang="en-GB" sz="1100">
                <a:solidFill>
                  <a:schemeClr val="dk1"/>
                </a:solidFill>
                <a:latin typeface="Calibri"/>
                <a:ea typeface="Calibri"/>
                <a:cs typeface="Calibri"/>
                <a:sym typeface="Calibri"/>
              </a:rPr>
              <a:t>unpredictable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suspicious</a:t>
            </a:r>
            <a:r>
              <a:rPr lang="en-GB" sz="1100">
                <a:solidFill>
                  <a:schemeClr val="dk1"/>
                </a:solidFill>
                <a:latin typeface="Calibri"/>
                <a:ea typeface="Calibri"/>
                <a:cs typeface="Calibri"/>
                <a:sym typeface="Calibri"/>
              </a:rPr>
              <a:t> of the English than the English were expecting. The </a:t>
            </a:r>
            <a:r>
              <a:rPr b="1" lang="en-GB" sz="1100">
                <a:solidFill>
                  <a:schemeClr val="dk1"/>
                </a:solidFill>
                <a:latin typeface="Calibri"/>
                <a:ea typeface="Calibri"/>
                <a:cs typeface="Calibri"/>
                <a:sym typeface="Calibri"/>
              </a:rPr>
              <a:t>chief of Roanoke Island </a:t>
            </a:r>
            <a:r>
              <a:rPr lang="en-GB" sz="1100">
                <a:solidFill>
                  <a:schemeClr val="dk1"/>
                </a:solidFill>
                <a:latin typeface="Calibri"/>
                <a:ea typeface="Calibri"/>
                <a:cs typeface="Calibri"/>
                <a:sym typeface="Calibri"/>
              </a:rPr>
              <a:t>became fed up with the constant demands from the colonists for food and supplies.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Roanoke people feared the English</a:t>
            </a:r>
            <a:r>
              <a:rPr lang="en-GB" sz="1100">
                <a:solidFill>
                  <a:schemeClr val="dk1"/>
                </a:solidFill>
                <a:latin typeface="Calibri"/>
                <a:ea typeface="Calibri"/>
                <a:cs typeface="Calibri"/>
                <a:sym typeface="Calibri"/>
              </a:rPr>
              <a:t>.  They believed the colonists had strange supernatural powers to kill them.  For example, when the colonists left their settlement, many of the Roanoke people died.  We now know that this was due to the </a:t>
            </a:r>
            <a:r>
              <a:rPr b="1" lang="en-GB" sz="1100">
                <a:solidFill>
                  <a:schemeClr val="dk1"/>
                </a:solidFill>
                <a:latin typeface="Calibri"/>
                <a:ea typeface="Calibri"/>
                <a:cs typeface="Calibri"/>
                <a:sym typeface="Calibri"/>
              </a:rPr>
              <a:t>English diseases </a:t>
            </a:r>
            <a:r>
              <a:rPr lang="en-GB" sz="1100">
                <a:solidFill>
                  <a:schemeClr val="dk1"/>
                </a:solidFill>
                <a:latin typeface="Calibri"/>
                <a:ea typeface="Calibri"/>
                <a:cs typeface="Calibri"/>
                <a:sym typeface="Calibri"/>
              </a:rPr>
              <a:t>that had been brought over that the Roanoke people were not protected from. However, the Roanoke people did not know this and so feared the English.</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Finally, through fear and anger, the Roanoke set out to fight against the colonists.  The colonists found out about this planned attack and prepared to fight back. With better weapons and armour, the English colonists killed many of the Roanoke as well as their tribal chief.  However, there were also many deaths amongst the English colonists.</a:t>
            </a:r>
            <a:endParaRPr/>
          </a:p>
          <a:p>
            <a:pPr indent="-171450" lvl="0" marL="171450" marR="0" rtl="0" algn="l">
              <a:spcBef>
                <a:spcPts val="0"/>
              </a:spcBef>
              <a:spcAft>
                <a:spcPts val="0"/>
              </a:spcAft>
              <a:buClr>
                <a:schemeClr val="dk1"/>
              </a:buClr>
              <a:buSzPts val="1100"/>
              <a:buFont typeface="Noto Sans Symbols"/>
              <a:buChar char="❑"/>
            </a:pPr>
            <a:r>
              <a:rPr b="1" lang="en-GB" sz="1100">
                <a:solidFill>
                  <a:schemeClr val="dk1"/>
                </a:solidFill>
                <a:latin typeface="Calibri"/>
                <a:ea typeface="Calibri"/>
                <a:cs typeface="Calibri"/>
                <a:sym typeface="Calibri"/>
              </a:rPr>
              <a:t>The colonists who survived decided to return back to England in 1586.  They simply could not cope and the colonisation failed. </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A </a:t>
            </a:r>
            <a:r>
              <a:rPr b="1" lang="en-GB" sz="1100">
                <a:solidFill>
                  <a:schemeClr val="dk1"/>
                </a:solidFill>
                <a:latin typeface="Calibri"/>
                <a:ea typeface="Calibri"/>
                <a:cs typeface="Calibri"/>
                <a:sym typeface="Calibri"/>
              </a:rPr>
              <a:t>second group </a:t>
            </a:r>
            <a:r>
              <a:rPr lang="en-GB" sz="1100">
                <a:solidFill>
                  <a:schemeClr val="dk1"/>
                </a:solidFill>
                <a:latin typeface="Calibri"/>
                <a:ea typeface="Calibri"/>
                <a:cs typeface="Calibri"/>
                <a:sym typeface="Calibri"/>
              </a:rPr>
              <a:t>of colonists left England and travelled to Roanoke in 1587.  This was another attempt at colonising this area of Virginia. However, despite having Manteo with them, the Native Indians were still hostile and there was more </a:t>
            </a:r>
            <a:r>
              <a:rPr b="1" lang="en-GB" sz="1100">
                <a:solidFill>
                  <a:schemeClr val="dk1"/>
                </a:solidFill>
                <a:latin typeface="Calibri"/>
                <a:ea typeface="Calibri"/>
                <a:cs typeface="Calibri"/>
                <a:sym typeface="Calibri"/>
              </a:rPr>
              <a:t>fighting</a:t>
            </a:r>
            <a:r>
              <a:rPr lang="en-GB" sz="1100">
                <a:solidFill>
                  <a:schemeClr val="dk1"/>
                </a:solidFill>
                <a:latin typeface="Calibri"/>
                <a:ea typeface="Calibri"/>
                <a:cs typeface="Calibri"/>
                <a:sym typeface="Calibri"/>
              </a:rPr>
              <a:t>.</a:t>
            </a:r>
            <a:endParaRPr/>
          </a:p>
        </p:txBody>
      </p:sp>
      <p:sp>
        <p:nvSpPr>
          <p:cNvPr id="751" name="Google Shape;751;g2cdea3c4307_1_271"/>
          <p:cNvSpPr/>
          <p:nvPr/>
        </p:nvSpPr>
        <p:spPr>
          <a:xfrm>
            <a:off x="52534" y="431898"/>
            <a:ext cx="3328803" cy="307777"/>
          </a:xfrm>
          <a:custGeom>
            <a:rect b="b" l="l" r="r" t="t"/>
            <a:pathLst>
              <a:path extrusionOk="0" fill="none" h="307777" w="3328803">
                <a:moveTo>
                  <a:pt x="0" y="0"/>
                </a:moveTo>
                <a:cubicBezTo>
                  <a:pt x="243000" y="-29657"/>
                  <a:pt x="471817" y="24326"/>
                  <a:pt x="599185" y="0"/>
                </a:cubicBezTo>
                <a:cubicBezTo>
                  <a:pt x="726553" y="-24326"/>
                  <a:pt x="1034109" y="-3269"/>
                  <a:pt x="1198369" y="0"/>
                </a:cubicBezTo>
                <a:cubicBezTo>
                  <a:pt x="1362629" y="3269"/>
                  <a:pt x="1646390" y="-34159"/>
                  <a:pt x="1930706" y="0"/>
                </a:cubicBezTo>
                <a:cubicBezTo>
                  <a:pt x="2215022" y="34159"/>
                  <a:pt x="2321790" y="30756"/>
                  <a:pt x="2596466" y="0"/>
                </a:cubicBezTo>
                <a:cubicBezTo>
                  <a:pt x="2871142" y="-30756"/>
                  <a:pt x="3003712" y="30396"/>
                  <a:pt x="3328803" y="0"/>
                </a:cubicBezTo>
                <a:cubicBezTo>
                  <a:pt x="3313974" y="122430"/>
                  <a:pt x="3326911" y="167253"/>
                  <a:pt x="3328803" y="307777"/>
                </a:cubicBezTo>
                <a:cubicBezTo>
                  <a:pt x="3167865" y="323802"/>
                  <a:pt x="2943998" y="317884"/>
                  <a:pt x="2629754" y="307777"/>
                </a:cubicBezTo>
                <a:cubicBezTo>
                  <a:pt x="2315510" y="297670"/>
                  <a:pt x="2214455" y="285548"/>
                  <a:pt x="1997282" y="307777"/>
                </a:cubicBezTo>
                <a:cubicBezTo>
                  <a:pt x="1780109" y="330006"/>
                  <a:pt x="1637979" y="280682"/>
                  <a:pt x="1331521" y="307777"/>
                </a:cubicBezTo>
                <a:cubicBezTo>
                  <a:pt x="1025063" y="334872"/>
                  <a:pt x="979804" y="313209"/>
                  <a:pt x="699049" y="307777"/>
                </a:cubicBezTo>
                <a:cubicBezTo>
                  <a:pt x="418294" y="302345"/>
                  <a:pt x="154009" y="322145"/>
                  <a:pt x="0" y="307777"/>
                </a:cubicBezTo>
                <a:cubicBezTo>
                  <a:pt x="11844" y="172651"/>
                  <a:pt x="2127" y="80749"/>
                  <a:pt x="0" y="0"/>
                </a:cubicBezTo>
                <a:close/>
              </a:path>
              <a:path extrusionOk="0" h="307777" w="3328803">
                <a:moveTo>
                  <a:pt x="0" y="0"/>
                </a:moveTo>
                <a:cubicBezTo>
                  <a:pt x="213172" y="29366"/>
                  <a:pt x="476510" y="-2246"/>
                  <a:pt x="732337" y="0"/>
                </a:cubicBezTo>
                <a:cubicBezTo>
                  <a:pt x="988164" y="2246"/>
                  <a:pt x="1206052" y="-26831"/>
                  <a:pt x="1398097" y="0"/>
                </a:cubicBezTo>
                <a:cubicBezTo>
                  <a:pt x="1590142" y="26831"/>
                  <a:pt x="1835802" y="11968"/>
                  <a:pt x="1997282" y="0"/>
                </a:cubicBezTo>
                <a:cubicBezTo>
                  <a:pt x="2158763" y="-11968"/>
                  <a:pt x="2318589" y="-11118"/>
                  <a:pt x="2596466" y="0"/>
                </a:cubicBezTo>
                <a:cubicBezTo>
                  <a:pt x="2874343" y="11118"/>
                  <a:pt x="3147597" y="-29469"/>
                  <a:pt x="3328803" y="0"/>
                </a:cubicBezTo>
                <a:cubicBezTo>
                  <a:pt x="3336833" y="130401"/>
                  <a:pt x="3330371" y="165760"/>
                  <a:pt x="3328803" y="307777"/>
                </a:cubicBezTo>
                <a:cubicBezTo>
                  <a:pt x="3127978" y="332629"/>
                  <a:pt x="2998107" y="306692"/>
                  <a:pt x="2762906" y="307777"/>
                </a:cubicBezTo>
                <a:cubicBezTo>
                  <a:pt x="2527705" y="308862"/>
                  <a:pt x="2248236" y="306859"/>
                  <a:pt x="2030570" y="307777"/>
                </a:cubicBezTo>
                <a:cubicBezTo>
                  <a:pt x="1812904" y="308695"/>
                  <a:pt x="1494773" y="301065"/>
                  <a:pt x="1331521" y="307777"/>
                </a:cubicBezTo>
                <a:cubicBezTo>
                  <a:pt x="1168269" y="314489"/>
                  <a:pt x="965166" y="285766"/>
                  <a:pt x="765625" y="307777"/>
                </a:cubicBezTo>
                <a:cubicBezTo>
                  <a:pt x="566084" y="329788"/>
                  <a:pt x="350937" y="285115"/>
                  <a:pt x="0" y="307777"/>
                </a:cubicBezTo>
                <a:cubicBezTo>
                  <a:pt x="-5712" y="216553"/>
                  <a:pt x="1092" y="141928"/>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Voyage </a:t>
            </a:r>
            <a:endParaRPr sz="1400">
              <a:solidFill>
                <a:schemeClr val="dk1"/>
              </a:solidFill>
              <a:latin typeface="Calibri"/>
              <a:ea typeface="Calibri"/>
              <a:cs typeface="Calibri"/>
              <a:sym typeface="Calibri"/>
            </a:endParaRPr>
          </a:p>
        </p:txBody>
      </p:sp>
      <p:sp>
        <p:nvSpPr>
          <p:cNvPr id="752" name="Google Shape;752;g2cdea3c4307_1_271"/>
          <p:cNvSpPr/>
          <p:nvPr/>
        </p:nvSpPr>
        <p:spPr>
          <a:xfrm>
            <a:off x="3500111" y="429337"/>
            <a:ext cx="2564200" cy="307777"/>
          </a:xfrm>
          <a:custGeom>
            <a:rect b="b" l="l" r="r" t="t"/>
            <a:pathLst>
              <a:path extrusionOk="0" fill="none" h="307777" w="2564200">
                <a:moveTo>
                  <a:pt x="0" y="0"/>
                </a:moveTo>
                <a:cubicBezTo>
                  <a:pt x="244805" y="11091"/>
                  <a:pt x="340653" y="17816"/>
                  <a:pt x="589766" y="0"/>
                </a:cubicBezTo>
                <a:cubicBezTo>
                  <a:pt x="838879" y="-17816"/>
                  <a:pt x="1035094" y="-29917"/>
                  <a:pt x="1230816" y="0"/>
                </a:cubicBezTo>
                <a:cubicBezTo>
                  <a:pt x="1426538" y="29917"/>
                  <a:pt x="1719045" y="17113"/>
                  <a:pt x="1846224" y="0"/>
                </a:cubicBezTo>
                <a:cubicBezTo>
                  <a:pt x="1973403" y="-17113"/>
                  <a:pt x="2310497" y="35066"/>
                  <a:pt x="2564200" y="0"/>
                </a:cubicBezTo>
                <a:cubicBezTo>
                  <a:pt x="2575345" y="121217"/>
                  <a:pt x="2549290" y="215770"/>
                  <a:pt x="2564200" y="307777"/>
                </a:cubicBezTo>
                <a:cubicBezTo>
                  <a:pt x="2383458" y="293024"/>
                  <a:pt x="2208599" y="315052"/>
                  <a:pt x="1974434" y="307777"/>
                </a:cubicBezTo>
                <a:cubicBezTo>
                  <a:pt x="1740269" y="300502"/>
                  <a:pt x="1579176" y="282057"/>
                  <a:pt x="1384668" y="307777"/>
                </a:cubicBezTo>
                <a:cubicBezTo>
                  <a:pt x="1190160" y="333497"/>
                  <a:pt x="1032543" y="295651"/>
                  <a:pt x="820544" y="307777"/>
                </a:cubicBezTo>
                <a:cubicBezTo>
                  <a:pt x="608545" y="319903"/>
                  <a:pt x="382830" y="267409"/>
                  <a:pt x="0" y="307777"/>
                </a:cubicBezTo>
                <a:cubicBezTo>
                  <a:pt x="-9841" y="167683"/>
                  <a:pt x="-13708" y="78738"/>
                  <a:pt x="0" y="0"/>
                </a:cubicBezTo>
                <a:close/>
              </a:path>
              <a:path extrusionOk="0" h="307777" w="2564200">
                <a:moveTo>
                  <a:pt x="0" y="0"/>
                </a:moveTo>
                <a:cubicBezTo>
                  <a:pt x="260101" y="-29138"/>
                  <a:pt x="417473" y="-6230"/>
                  <a:pt x="615408" y="0"/>
                </a:cubicBezTo>
                <a:cubicBezTo>
                  <a:pt x="813343" y="6230"/>
                  <a:pt x="1035116" y="21170"/>
                  <a:pt x="1256458" y="0"/>
                </a:cubicBezTo>
                <a:cubicBezTo>
                  <a:pt x="1477800" y="-21170"/>
                  <a:pt x="1666874" y="23566"/>
                  <a:pt x="1820582" y="0"/>
                </a:cubicBezTo>
                <a:cubicBezTo>
                  <a:pt x="1974290" y="-23566"/>
                  <a:pt x="2215057" y="-19041"/>
                  <a:pt x="2564200" y="0"/>
                </a:cubicBezTo>
                <a:cubicBezTo>
                  <a:pt x="2562783" y="134462"/>
                  <a:pt x="2558467" y="167959"/>
                  <a:pt x="2564200" y="307777"/>
                </a:cubicBezTo>
                <a:cubicBezTo>
                  <a:pt x="2352741" y="294773"/>
                  <a:pt x="2089788" y="276496"/>
                  <a:pt x="1923150" y="307777"/>
                </a:cubicBezTo>
                <a:cubicBezTo>
                  <a:pt x="1756512" y="339059"/>
                  <a:pt x="1542252" y="288640"/>
                  <a:pt x="1333384" y="307777"/>
                </a:cubicBezTo>
                <a:cubicBezTo>
                  <a:pt x="1124516" y="326914"/>
                  <a:pt x="910421" y="335202"/>
                  <a:pt x="666692" y="307777"/>
                </a:cubicBezTo>
                <a:cubicBezTo>
                  <a:pt x="422963" y="280352"/>
                  <a:pt x="198824" y="306383"/>
                  <a:pt x="0" y="307777"/>
                </a:cubicBezTo>
                <a:cubicBezTo>
                  <a:pt x="884" y="159578"/>
                  <a:pt x="14769" y="122316"/>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Inexperience</a:t>
            </a:r>
            <a:endParaRPr sz="1400">
              <a:solidFill>
                <a:schemeClr val="dk1"/>
              </a:solidFill>
              <a:latin typeface="Calibri"/>
              <a:ea typeface="Calibri"/>
              <a:cs typeface="Calibri"/>
              <a:sym typeface="Calibri"/>
            </a:endParaRPr>
          </a:p>
        </p:txBody>
      </p:sp>
      <p:sp>
        <p:nvSpPr>
          <p:cNvPr id="753" name="Google Shape;753;g2cdea3c4307_1_271"/>
          <p:cNvSpPr/>
          <p:nvPr/>
        </p:nvSpPr>
        <p:spPr>
          <a:xfrm>
            <a:off x="6162171" y="429336"/>
            <a:ext cx="5966031" cy="307777"/>
          </a:xfrm>
          <a:custGeom>
            <a:rect b="b" l="l" r="r" t="t"/>
            <a:pathLst>
              <a:path extrusionOk="0" fill="none" h="307777" w="5966031">
                <a:moveTo>
                  <a:pt x="0" y="0"/>
                </a:moveTo>
                <a:cubicBezTo>
                  <a:pt x="380292" y="-14745"/>
                  <a:pt x="451112" y="-22289"/>
                  <a:pt x="782213" y="0"/>
                </a:cubicBezTo>
                <a:cubicBezTo>
                  <a:pt x="1113314" y="22289"/>
                  <a:pt x="1188587" y="22508"/>
                  <a:pt x="1564426" y="0"/>
                </a:cubicBezTo>
                <a:cubicBezTo>
                  <a:pt x="1940265" y="-22508"/>
                  <a:pt x="2043937" y="-23147"/>
                  <a:pt x="2286979" y="0"/>
                </a:cubicBezTo>
                <a:cubicBezTo>
                  <a:pt x="2530021" y="23147"/>
                  <a:pt x="2666554" y="-14135"/>
                  <a:pt x="2949871" y="0"/>
                </a:cubicBezTo>
                <a:cubicBezTo>
                  <a:pt x="3233188" y="14135"/>
                  <a:pt x="3509112" y="-6953"/>
                  <a:pt x="3732084" y="0"/>
                </a:cubicBezTo>
                <a:cubicBezTo>
                  <a:pt x="3955056" y="6953"/>
                  <a:pt x="4114461" y="-19875"/>
                  <a:pt x="4215995" y="0"/>
                </a:cubicBezTo>
                <a:cubicBezTo>
                  <a:pt x="4317529" y="19875"/>
                  <a:pt x="4610320" y="-3481"/>
                  <a:pt x="4998208" y="0"/>
                </a:cubicBezTo>
                <a:cubicBezTo>
                  <a:pt x="5386096" y="3481"/>
                  <a:pt x="5623838" y="45729"/>
                  <a:pt x="5966031" y="0"/>
                </a:cubicBezTo>
                <a:cubicBezTo>
                  <a:pt x="5965083" y="140688"/>
                  <a:pt x="5965904" y="196827"/>
                  <a:pt x="5966031" y="307777"/>
                </a:cubicBezTo>
                <a:cubicBezTo>
                  <a:pt x="5701711" y="331321"/>
                  <a:pt x="5526937" y="304415"/>
                  <a:pt x="5303139" y="307777"/>
                </a:cubicBezTo>
                <a:cubicBezTo>
                  <a:pt x="5079341" y="311139"/>
                  <a:pt x="4806737" y="288645"/>
                  <a:pt x="4640246" y="307777"/>
                </a:cubicBezTo>
                <a:cubicBezTo>
                  <a:pt x="4473755" y="326909"/>
                  <a:pt x="4179241" y="313748"/>
                  <a:pt x="4037014" y="307777"/>
                </a:cubicBezTo>
                <a:cubicBezTo>
                  <a:pt x="3894787" y="301806"/>
                  <a:pt x="3564294" y="280366"/>
                  <a:pt x="3433782" y="307777"/>
                </a:cubicBezTo>
                <a:cubicBezTo>
                  <a:pt x="3303270" y="335188"/>
                  <a:pt x="3050817" y="334130"/>
                  <a:pt x="2890211" y="307777"/>
                </a:cubicBezTo>
                <a:cubicBezTo>
                  <a:pt x="2729605" y="281424"/>
                  <a:pt x="2441333" y="321551"/>
                  <a:pt x="2107998" y="307777"/>
                </a:cubicBezTo>
                <a:cubicBezTo>
                  <a:pt x="1774663" y="294003"/>
                  <a:pt x="1742861" y="301657"/>
                  <a:pt x="1385445" y="307777"/>
                </a:cubicBezTo>
                <a:cubicBezTo>
                  <a:pt x="1028029" y="313897"/>
                  <a:pt x="998122" y="338070"/>
                  <a:pt x="722553" y="307777"/>
                </a:cubicBezTo>
                <a:cubicBezTo>
                  <a:pt x="446984" y="277484"/>
                  <a:pt x="194554" y="330095"/>
                  <a:pt x="0" y="307777"/>
                </a:cubicBezTo>
                <a:cubicBezTo>
                  <a:pt x="8971" y="186332"/>
                  <a:pt x="4790" y="99445"/>
                  <a:pt x="0" y="0"/>
                </a:cubicBezTo>
                <a:close/>
              </a:path>
              <a:path extrusionOk="0" h="307777" w="5966031">
                <a:moveTo>
                  <a:pt x="0" y="0"/>
                </a:moveTo>
                <a:cubicBezTo>
                  <a:pt x="382740" y="7606"/>
                  <a:pt x="594014" y="-36029"/>
                  <a:pt x="782213" y="0"/>
                </a:cubicBezTo>
                <a:cubicBezTo>
                  <a:pt x="970412" y="36029"/>
                  <a:pt x="1289808" y="-37912"/>
                  <a:pt x="1564426" y="0"/>
                </a:cubicBezTo>
                <a:cubicBezTo>
                  <a:pt x="1839044" y="37912"/>
                  <a:pt x="2034066" y="25832"/>
                  <a:pt x="2227318" y="0"/>
                </a:cubicBezTo>
                <a:cubicBezTo>
                  <a:pt x="2420570" y="-25832"/>
                  <a:pt x="2566004" y="-15723"/>
                  <a:pt x="2711230" y="0"/>
                </a:cubicBezTo>
                <a:cubicBezTo>
                  <a:pt x="2856456" y="15723"/>
                  <a:pt x="3288866" y="-2013"/>
                  <a:pt x="3433782" y="0"/>
                </a:cubicBezTo>
                <a:cubicBezTo>
                  <a:pt x="3578698" y="2013"/>
                  <a:pt x="3827763" y="-18933"/>
                  <a:pt x="4156335" y="0"/>
                </a:cubicBezTo>
                <a:cubicBezTo>
                  <a:pt x="4484907" y="18933"/>
                  <a:pt x="4597031" y="15127"/>
                  <a:pt x="4759567" y="0"/>
                </a:cubicBezTo>
                <a:cubicBezTo>
                  <a:pt x="4922103" y="-15127"/>
                  <a:pt x="5504041" y="-9174"/>
                  <a:pt x="5966031" y="0"/>
                </a:cubicBezTo>
                <a:cubicBezTo>
                  <a:pt x="5967646" y="125977"/>
                  <a:pt x="5963846" y="234799"/>
                  <a:pt x="5966031" y="307777"/>
                </a:cubicBezTo>
                <a:cubicBezTo>
                  <a:pt x="5794412" y="316579"/>
                  <a:pt x="5650691" y="322029"/>
                  <a:pt x="5482120" y="307777"/>
                </a:cubicBezTo>
                <a:cubicBezTo>
                  <a:pt x="5313549" y="293525"/>
                  <a:pt x="5101847" y="275061"/>
                  <a:pt x="4819227" y="307777"/>
                </a:cubicBezTo>
                <a:cubicBezTo>
                  <a:pt x="4536607" y="340493"/>
                  <a:pt x="4459665" y="289152"/>
                  <a:pt x="4335316" y="307777"/>
                </a:cubicBezTo>
                <a:cubicBezTo>
                  <a:pt x="4210967" y="326402"/>
                  <a:pt x="3910157" y="326864"/>
                  <a:pt x="3553103" y="307777"/>
                </a:cubicBezTo>
                <a:cubicBezTo>
                  <a:pt x="3196049" y="288690"/>
                  <a:pt x="2942520" y="335172"/>
                  <a:pt x="2770890" y="307777"/>
                </a:cubicBezTo>
                <a:cubicBezTo>
                  <a:pt x="2599260" y="280382"/>
                  <a:pt x="2392192" y="289622"/>
                  <a:pt x="2167658" y="307777"/>
                </a:cubicBezTo>
                <a:cubicBezTo>
                  <a:pt x="1943124" y="325932"/>
                  <a:pt x="1852557" y="324282"/>
                  <a:pt x="1683747" y="307777"/>
                </a:cubicBezTo>
                <a:cubicBezTo>
                  <a:pt x="1514937" y="291272"/>
                  <a:pt x="1241385" y="308858"/>
                  <a:pt x="1080515" y="307777"/>
                </a:cubicBezTo>
                <a:cubicBezTo>
                  <a:pt x="919645" y="306696"/>
                  <a:pt x="704033" y="288918"/>
                  <a:pt x="596603" y="307777"/>
                </a:cubicBezTo>
                <a:cubicBezTo>
                  <a:pt x="489173" y="326636"/>
                  <a:pt x="256348" y="320126"/>
                  <a:pt x="0" y="307777"/>
                </a:cubicBezTo>
                <a:cubicBezTo>
                  <a:pt x="13844" y="207108"/>
                  <a:pt x="11423" y="61733"/>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Native American Resistance – Roanoke Island</a:t>
            </a:r>
            <a:endParaRPr sz="1400">
              <a:solidFill>
                <a:schemeClr val="dk1"/>
              </a:solidFill>
              <a:latin typeface="Calibri"/>
              <a:ea typeface="Calibri"/>
              <a:cs typeface="Calibri"/>
              <a:sym typeface="Calibri"/>
            </a:endParaRPr>
          </a:p>
        </p:txBody>
      </p:sp>
      <p:sp>
        <p:nvSpPr>
          <p:cNvPr id="754" name="Google Shape;754;g2cdea3c4307_1_271"/>
          <p:cNvSpPr/>
          <p:nvPr/>
        </p:nvSpPr>
        <p:spPr>
          <a:xfrm>
            <a:off x="8153400" y="4284709"/>
            <a:ext cx="3974802" cy="307777"/>
          </a:xfrm>
          <a:custGeom>
            <a:rect b="b" l="l" r="r" t="t"/>
            <a:pathLst>
              <a:path extrusionOk="0" fill="none" h="307777" w="3974802">
                <a:moveTo>
                  <a:pt x="0" y="0"/>
                </a:moveTo>
                <a:cubicBezTo>
                  <a:pt x="152715" y="8320"/>
                  <a:pt x="363653" y="-30995"/>
                  <a:pt x="702215" y="0"/>
                </a:cubicBezTo>
                <a:cubicBezTo>
                  <a:pt x="1040777" y="30995"/>
                  <a:pt x="1085403" y="8661"/>
                  <a:pt x="1444178" y="0"/>
                </a:cubicBezTo>
                <a:cubicBezTo>
                  <a:pt x="1802953" y="-8661"/>
                  <a:pt x="1778038" y="21747"/>
                  <a:pt x="1987401" y="0"/>
                </a:cubicBezTo>
                <a:cubicBezTo>
                  <a:pt x="2196764" y="-21747"/>
                  <a:pt x="2449957" y="-3511"/>
                  <a:pt x="2649868" y="0"/>
                </a:cubicBezTo>
                <a:cubicBezTo>
                  <a:pt x="2849779" y="3511"/>
                  <a:pt x="2988021" y="10138"/>
                  <a:pt x="3272587" y="0"/>
                </a:cubicBezTo>
                <a:cubicBezTo>
                  <a:pt x="3557153" y="-10138"/>
                  <a:pt x="3812462" y="17605"/>
                  <a:pt x="3974802" y="0"/>
                </a:cubicBezTo>
                <a:cubicBezTo>
                  <a:pt x="3968846" y="139198"/>
                  <a:pt x="3973587" y="202239"/>
                  <a:pt x="3974802" y="307777"/>
                </a:cubicBezTo>
                <a:cubicBezTo>
                  <a:pt x="3675827" y="331732"/>
                  <a:pt x="3422977" y="287523"/>
                  <a:pt x="3272587" y="307777"/>
                </a:cubicBezTo>
                <a:cubicBezTo>
                  <a:pt x="3122198" y="328031"/>
                  <a:pt x="2817713" y="295810"/>
                  <a:pt x="2689616" y="307777"/>
                </a:cubicBezTo>
                <a:cubicBezTo>
                  <a:pt x="2561519" y="319744"/>
                  <a:pt x="2355750" y="297108"/>
                  <a:pt x="2066897" y="307777"/>
                </a:cubicBezTo>
                <a:cubicBezTo>
                  <a:pt x="1778044" y="318446"/>
                  <a:pt x="1587187" y="310134"/>
                  <a:pt x="1404430" y="307777"/>
                </a:cubicBezTo>
                <a:cubicBezTo>
                  <a:pt x="1221673" y="305420"/>
                  <a:pt x="927409" y="279965"/>
                  <a:pt x="781711" y="307777"/>
                </a:cubicBezTo>
                <a:cubicBezTo>
                  <a:pt x="636013" y="335589"/>
                  <a:pt x="189013" y="278866"/>
                  <a:pt x="0" y="307777"/>
                </a:cubicBezTo>
                <a:cubicBezTo>
                  <a:pt x="2091" y="237600"/>
                  <a:pt x="-2633" y="77479"/>
                  <a:pt x="0" y="0"/>
                </a:cubicBezTo>
                <a:close/>
              </a:path>
              <a:path extrusionOk="0" h="307777" w="3974802">
                <a:moveTo>
                  <a:pt x="0" y="0"/>
                </a:moveTo>
                <a:cubicBezTo>
                  <a:pt x="239930" y="-6814"/>
                  <a:pt x="297899" y="-14782"/>
                  <a:pt x="582971" y="0"/>
                </a:cubicBezTo>
                <a:cubicBezTo>
                  <a:pt x="868043" y="14782"/>
                  <a:pt x="901946" y="1309"/>
                  <a:pt x="1165942" y="0"/>
                </a:cubicBezTo>
                <a:cubicBezTo>
                  <a:pt x="1429938" y="-1309"/>
                  <a:pt x="1696837" y="13890"/>
                  <a:pt x="1868157" y="0"/>
                </a:cubicBezTo>
                <a:cubicBezTo>
                  <a:pt x="2039478" y="-13890"/>
                  <a:pt x="2247504" y="-11998"/>
                  <a:pt x="2411380" y="0"/>
                </a:cubicBezTo>
                <a:cubicBezTo>
                  <a:pt x="2575256" y="11998"/>
                  <a:pt x="2792794" y="19065"/>
                  <a:pt x="3113595" y="0"/>
                </a:cubicBezTo>
                <a:cubicBezTo>
                  <a:pt x="3434397" y="-19065"/>
                  <a:pt x="3562816" y="24950"/>
                  <a:pt x="3974802" y="0"/>
                </a:cubicBezTo>
                <a:cubicBezTo>
                  <a:pt x="3976366" y="63585"/>
                  <a:pt x="3967575" y="167626"/>
                  <a:pt x="3974802" y="307777"/>
                </a:cubicBezTo>
                <a:cubicBezTo>
                  <a:pt x="3718786" y="330555"/>
                  <a:pt x="3690485" y="294013"/>
                  <a:pt x="3431579" y="307777"/>
                </a:cubicBezTo>
                <a:cubicBezTo>
                  <a:pt x="3172673" y="321541"/>
                  <a:pt x="3081344" y="298616"/>
                  <a:pt x="2769112" y="307777"/>
                </a:cubicBezTo>
                <a:cubicBezTo>
                  <a:pt x="2456880" y="316938"/>
                  <a:pt x="2363784" y="278615"/>
                  <a:pt x="2146393" y="307777"/>
                </a:cubicBezTo>
                <a:cubicBezTo>
                  <a:pt x="1929002" y="336939"/>
                  <a:pt x="1858748" y="303887"/>
                  <a:pt x="1603170" y="307777"/>
                </a:cubicBezTo>
                <a:cubicBezTo>
                  <a:pt x="1347592" y="311667"/>
                  <a:pt x="1180056" y="333276"/>
                  <a:pt x="900955" y="307777"/>
                </a:cubicBezTo>
                <a:cubicBezTo>
                  <a:pt x="621854" y="282278"/>
                  <a:pt x="418044" y="292719"/>
                  <a:pt x="0" y="307777"/>
                </a:cubicBezTo>
                <a:cubicBezTo>
                  <a:pt x="-15289" y="225570"/>
                  <a:pt x="-13279" y="84430"/>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False Expectations</a:t>
            </a:r>
            <a:endParaRPr sz="1400">
              <a:solidFill>
                <a:schemeClr val="dk1"/>
              </a:solidFill>
              <a:latin typeface="Calibri"/>
              <a:ea typeface="Calibri"/>
              <a:cs typeface="Calibri"/>
              <a:sym typeface="Calibri"/>
            </a:endParaRPr>
          </a:p>
        </p:txBody>
      </p:sp>
      <p:sp>
        <p:nvSpPr>
          <p:cNvPr id="755" name="Google Shape;755;g2cdea3c4307_1_271"/>
          <p:cNvSpPr/>
          <p:nvPr/>
        </p:nvSpPr>
        <p:spPr>
          <a:xfrm>
            <a:off x="52532" y="3923465"/>
            <a:ext cx="6011779" cy="307777"/>
          </a:xfrm>
          <a:custGeom>
            <a:rect b="b" l="l" r="r" t="t"/>
            <a:pathLst>
              <a:path extrusionOk="0" fill="none" h="307777" w="6011779">
                <a:moveTo>
                  <a:pt x="0" y="0"/>
                </a:moveTo>
                <a:cubicBezTo>
                  <a:pt x="327384" y="20660"/>
                  <a:pt x="438294" y="4278"/>
                  <a:pt x="728093" y="0"/>
                </a:cubicBezTo>
                <a:cubicBezTo>
                  <a:pt x="1017892" y="-4278"/>
                  <a:pt x="1326971" y="33210"/>
                  <a:pt x="1516304" y="0"/>
                </a:cubicBezTo>
                <a:cubicBezTo>
                  <a:pt x="1705637" y="-33210"/>
                  <a:pt x="1828813" y="16325"/>
                  <a:pt x="2064044" y="0"/>
                </a:cubicBezTo>
                <a:cubicBezTo>
                  <a:pt x="2299275" y="-16325"/>
                  <a:pt x="2591834" y="-2762"/>
                  <a:pt x="2792137" y="0"/>
                </a:cubicBezTo>
                <a:cubicBezTo>
                  <a:pt x="2992440" y="2762"/>
                  <a:pt x="3220940" y="-29029"/>
                  <a:pt x="3460113" y="0"/>
                </a:cubicBezTo>
                <a:cubicBezTo>
                  <a:pt x="3699286" y="29029"/>
                  <a:pt x="3773684" y="19119"/>
                  <a:pt x="4067970" y="0"/>
                </a:cubicBezTo>
                <a:cubicBezTo>
                  <a:pt x="4362256" y="-19119"/>
                  <a:pt x="4432262" y="27071"/>
                  <a:pt x="4615710" y="0"/>
                </a:cubicBezTo>
                <a:cubicBezTo>
                  <a:pt x="4799158" y="-27071"/>
                  <a:pt x="4903556" y="13314"/>
                  <a:pt x="5103332" y="0"/>
                </a:cubicBezTo>
                <a:cubicBezTo>
                  <a:pt x="5303108" y="-13314"/>
                  <a:pt x="5683148" y="708"/>
                  <a:pt x="6011779" y="0"/>
                </a:cubicBezTo>
                <a:cubicBezTo>
                  <a:pt x="6016280" y="127489"/>
                  <a:pt x="6014490" y="221186"/>
                  <a:pt x="6011779" y="307777"/>
                </a:cubicBezTo>
                <a:cubicBezTo>
                  <a:pt x="5783784" y="296231"/>
                  <a:pt x="5491013" y="299495"/>
                  <a:pt x="5283686" y="307777"/>
                </a:cubicBezTo>
                <a:cubicBezTo>
                  <a:pt x="5076359" y="316059"/>
                  <a:pt x="4868142" y="291152"/>
                  <a:pt x="4675828" y="307777"/>
                </a:cubicBezTo>
                <a:cubicBezTo>
                  <a:pt x="4483514" y="324402"/>
                  <a:pt x="4304131" y="284833"/>
                  <a:pt x="4007853" y="307777"/>
                </a:cubicBezTo>
                <a:cubicBezTo>
                  <a:pt x="3711576" y="330721"/>
                  <a:pt x="3608562" y="279773"/>
                  <a:pt x="3399995" y="307777"/>
                </a:cubicBezTo>
                <a:cubicBezTo>
                  <a:pt x="3191428" y="335781"/>
                  <a:pt x="2960779" y="309023"/>
                  <a:pt x="2792137" y="307777"/>
                </a:cubicBezTo>
                <a:cubicBezTo>
                  <a:pt x="2623495" y="306531"/>
                  <a:pt x="2474342" y="283857"/>
                  <a:pt x="2304515" y="307777"/>
                </a:cubicBezTo>
                <a:cubicBezTo>
                  <a:pt x="2134688" y="331697"/>
                  <a:pt x="1736575" y="276964"/>
                  <a:pt x="1576422" y="307777"/>
                </a:cubicBezTo>
                <a:cubicBezTo>
                  <a:pt x="1416269" y="338590"/>
                  <a:pt x="1223773" y="335750"/>
                  <a:pt x="968564" y="307777"/>
                </a:cubicBezTo>
                <a:cubicBezTo>
                  <a:pt x="713355" y="279804"/>
                  <a:pt x="377692" y="340486"/>
                  <a:pt x="0" y="307777"/>
                </a:cubicBezTo>
                <a:cubicBezTo>
                  <a:pt x="1935" y="210954"/>
                  <a:pt x="4797" y="70270"/>
                  <a:pt x="0" y="0"/>
                </a:cubicBezTo>
                <a:close/>
              </a:path>
              <a:path extrusionOk="0" h="307777" w="6011779">
                <a:moveTo>
                  <a:pt x="0" y="0"/>
                </a:moveTo>
                <a:cubicBezTo>
                  <a:pt x="246786" y="15986"/>
                  <a:pt x="391311" y="7045"/>
                  <a:pt x="607858" y="0"/>
                </a:cubicBezTo>
                <a:cubicBezTo>
                  <a:pt x="824405" y="-7045"/>
                  <a:pt x="948638" y="-4667"/>
                  <a:pt x="1155598" y="0"/>
                </a:cubicBezTo>
                <a:cubicBezTo>
                  <a:pt x="1362558" y="4667"/>
                  <a:pt x="1423371" y="-13223"/>
                  <a:pt x="1643220" y="0"/>
                </a:cubicBezTo>
                <a:cubicBezTo>
                  <a:pt x="1863069" y="13223"/>
                  <a:pt x="1978678" y="-7061"/>
                  <a:pt x="2251077" y="0"/>
                </a:cubicBezTo>
                <a:cubicBezTo>
                  <a:pt x="2523476" y="7061"/>
                  <a:pt x="2817755" y="-23884"/>
                  <a:pt x="3039288" y="0"/>
                </a:cubicBezTo>
                <a:cubicBezTo>
                  <a:pt x="3260821" y="23884"/>
                  <a:pt x="3498178" y="18523"/>
                  <a:pt x="3707264" y="0"/>
                </a:cubicBezTo>
                <a:cubicBezTo>
                  <a:pt x="3916350" y="-18523"/>
                  <a:pt x="4053159" y="-21259"/>
                  <a:pt x="4375239" y="0"/>
                </a:cubicBezTo>
                <a:cubicBezTo>
                  <a:pt x="4697319" y="21259"/>
                  <a:pt x="4866436" y="30811"/>
                  <a:pt x="5103332" y="0"/>
                </a:cubicBezTo>
                <a:cubicBezTo>
                  <a:pt x="5340228" y="-30811"/>
                  <a:pt x="5667948" y="40064"/>
                  <a:pt x="6011779" y="0"/>
                </a:cubicBezTo>
                <a:cubicBezTo>
                  <a:pt x="6015833" y="139962"/>
                  <a:pt x="6017328" y="170944"/>
                  <a:pt x="6011779" y="307777"/>
                </a:cubicBezTo>
                <a:cubicBezTo>
                  <a:pt x="5803400" y="323441"/>
                  <a:pt x="5677598" y="308133"/>
                  <a:pt x="5524157" y="307777"/>
                </a:cubicBezTo>
                <a:cubicBezTo>
                  <a:pt x="5370716" y="307421"/>
                  <a:pt x="5138778" y="302286"/>
                  <a:pt x="4856181" y="307777"/>
                </a:cubicBezTo>
                <a:cubicBezTo>
                  <a:pt x="4573584" y="313268"/>
                  <a:pt x="4377881" y="311046"/>
                  <a:pt x="4188206" y="307777"/>
                </a:cubicBezTo>
                <a:cubicBezTo>
                  <a:pt x="3998532" y="304508"/>
                  <a:pt x="3776824" y="286114"/>
                  <a:pt x="3460113" y="307777"/>
                </a:cubicBezTo>
                <a:cubicBezTo>
                  <a:pt x="3143402" y="329440"/>
                  <a:pt x="3011346" y="327619"/>
                  <a:pt x="2732020" y="307777"/>
                </a:cubicBezTo>
                <a:cubicBezTo>
                  <a:pt x="2452694" y="287935"/>
                  <a:pt x="2371593" y="308599"/>
                  <a:pt x="2184280" y="307777"/>
                </a:cubicBezTo>
                <a:cubicBezTo>
                  <a:pt x="1996967" y="306955"/>
                  <a:pt x="1754105" y="299819"/>
                  <a:pt x="1576422" y="307777"/>
                </a:cubicBezTo>
                <a:cubicBezTo>
                  <a:pt x="1398739" y="315735"/>
                  <a:pt x="1056985" y="301111"/>
                  <a:pt x="908447" y="307777"/>
                </a:cubicBezTo>
                <a:cubicBezTo>
                  <a:pt x="759910" y="314443"/>
                  <a:pt x="191537" y="316262"/>
                  <a:pt x="0" y="307777"/>
                </a:cubicBezTo>
                <a:cubicBezTo>
                  <a:pt x="-8529" y="241049"/>
                  <a:pt x="5948" y="77188"/>
                  <a:pt x="0" y="0"/>
                </a:cubicBezTo>
                <a:close/>
              </a:path>
            </a:pathLst>
          </a:custGeom>
          <a:solidFill>
            <a:srgbClr val="C4E0B2"/>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Colonists</a:t>
            </a:r>
            <a:endParaRPr sz="1400">
              <a:solidFill>
                <a:schemeClr val="dk1"/>
              </a:solidFill>
              <a:latin typeface="Calibri"/>
              <a:ea typeface="Calibri"/>
              <a:cs typeface="Calibri"/>
              <a:sym typeface="Calibri"/>
            </a:endParaRPr>
          </a:p>
        </p:txBody>
      </p:sp>
      <p:pic>
        <p:nvPicPr>
          <p:cNvPr id="756" name="Google Shape;756;g2cdea3c4307_1_271"/>
          <p:cNvPicPr preferRelativeResize="0"/>
          <p:nvPr/>
        </p:nvPicPr>
        <p:blipFill rotWithShape="1">
          <a:blip r:embed="rId3">
            <a:alphaModFix/>
          </a:blip>
          <a:srcRect b="0" l="0" r="0" t="0"/>
          <a:stretch/>
        </p:blipFill>
        <p:spPr>
          <a:xfrm>
            <a:off x="6098712" y="4414220"/>
            <a:ext cx="2013335" cy="2400027"/>
          </a:xfrm>
          <a:prstGeom prst="rect">
            <a:avLst/>
          </a:prstGeom>
          <a:noFill/>
          <a:ln>
            <a:noFill/>
          </a:ln>
        </p:spPr>
      </p:pic>
      <p:sp>
        <p:nvSpPr>
          <p:cNvPr id="757" name="Google Shape;757;g2cdea3c4307_1_271"/>
          <p:cNvSpPr txBox="1"/>
          <p:nvPr/>
        </p:nvSpPr>
        <p:spPr>
          <a:xfrm>
            <a:off x="38475" y="70800"/>
            <a:ext cx="12089700" cy="369300"/>
          </a:xfrm>
          <a:prstGeom prst="rect">
            <a:avLst/>
          </a:prstGeom>
          <a:solidFill>
            <a:srgbClr val="FFC000"/>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1800">
                <a:solidFill>
                  <a:schemeClr val="dk1"/>
                </a:solidFill>
                <a:latin typeface="Calibri"/>
                <a:ea typeface="Calibri"/>
                <a:cs typeface="Calibri"/>
                <a:sym typeface="Calibri"/>
              </a:rPr>
              <a:t>LESSON 25b</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 ELIZABETHAN EXPLORATION – Why did the attempted Colonisation of Virginia fail?</a:t>
            </a:r>
            <a:endParaRPr b="1"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nvSpPr>
        <p:spPr>
          <a:xfrm>
            <a:off x="77488" y="33116"/>
            <a:ext cx="9777712" cy="369332"/>
          </a:xfrm>
          <a:prstGeom prst="rect">
            <a:avLst/>
          </a:pr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3:</a:t>
            </a:r>
            <a:r>
              <a:rPr lang="en-GB" sz="1800">
                <a:solidFill>
                  <a:schemeClr val="dk1"/>
                </a:solidFill>
                <a:latin typeface="Calibri"/>
                <a:ea typeface="Calibri"/>
                <a:cs typeface="Calibri"/>
                <a:sym typeface="Calibri"/>
              </a:rPr>
              <a:t> What were the </a:t>
            </a:r>
            <a:r>
              <a:rPr b="1" lang="en-GB" sz="1800" u="sng">
                <a:solidFill>
                  <a:schemeClr val="dk1"/>
                </a:solidFill>
                <a:latin typeface="Calibri"/>
                <a:ea typeface="Calibri"/>
                <a:cs typeface="Calibri"/>
                <a:sym typeface="Calibri"/>
              </a:rPr>
              <a:t>challenges </a:t>
            </a:r>
            <a:r>
              <a:rPr lang="en-GB" sz="1800">
                <a:solidFill>
                  <a:schemeClr val="dk1"/>
                </a:solidFill>
                <a:latin typeface="Calibri"/>
                <a:ea typeface="Calibri"/>
                <a:cs typeface="Calibri"/>
                <a:sym typeface="Calibri"/>
              </a:rPr>
              <a:t>to Elizabeth from </a:t>
            </a:r>
            <a:r>
              <a:rPr b="1" lang="en-GB" sz="1800" u="sng">
                <a:solidFill>
                  <a:schemeClr val="dk1"/>
                </a:solidFill>
                <a:latin typeface="Calibri"/>
                <a:ea typeface="Calibri"/>
                <a:cs typeface="Calibri"/>
                <a:sym typeface="Calibri"/>
              </a:rPr>
              <a:t>ABROAD</a:t>
            </a:r>
            <a:r>
              <a:rPr lang="en-GB" sz="1800">
                <a:solidFill>
                  <a:schemeClr val="dk1"/>
                </a:solidFill>
                <a:latin typeface="Calibri"/>
                <a:ea typeface="Calibri"/>
                <a:cs typeface="Calibri"/>
                <a:sym typeface="Calibri"/>
              </a:rPr>
              <a:t>?</a:t>
            </a:r>
            <a:endParaRPr/>
          </a:p>
        </p:txBody>
      </p:sp>
      <p:sp>
        <p:nvSpPr>
          <p:cNvPr id="136" name="Google Shape;136;p3"/>
          <p:cNvSpPr txBox="1"/>
          <p:nvPr/>
        </p:nvSpPr>
        <p:spPr>
          <a:xfrm>
            <a:off x="77487" y="435439"/>
            <a:ext cx="9777712" cy="115416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well as a number of challenges facing Elizabeth from within England, she also faced some key threats from abroad (other countries).  The main threats towards Elizabeth at the start of her reign in 1588 were from </a:t>
            </a:r>
            <a:r>
              <a:rPr b="1" lang="en-GB" sz="1100" u="sng">
                <a:solidFill>
                  <a:schemeClr val="dk1"/>
                </a:solidFill>
                <a:latin typeface="Calibri"/>
                <a:ea typeface="Calibri"/>
                <a:cs typeface="Calibri"/>
                <a:sym typeface="Calibri"/>
              </a:rPr>
              <a:t>France</a:t>
            </a:r>
            <a:r>
              <a:rPr lang="en-GB" sz="1100">
                <a:solidFill>
                  <a:schemeClr val="dk1"/>
                </a:solidFill>
                <a:latin typeface="Calibri"/>
                <a:ea typeface="Calibri"/>
                <a:cs typeface="Calibri"/>
                <a:sym typeface="Calibri"/>
              </a:rPr>
              <a:t>, </a:t>
            </a:r>
            <a:r>
              <a:rPr b="1" lang="en-GB" sz="1100" u="sng">
                <a:solidFill>
                  <a:schemeClr val="dk1"/>
                </a:solidFill>
                <a:latin typeface="Calibri"/>
                <a:ea typeface="Calibri"/>
                <a:cs typeface="Calibri"/>
                <a:sym typeface="Calibri"/>
              </a:rPr>
              <a:t>Scotland</a:t>
            </a:r>
            <a:r>
              <a:rPr lang="en-GB" sz="1100">
                <a:solidFill>
                  <a:schemeClr val="dk1"/>
                </a:solidFill>
                <a:latin typeface="Calibri"/>
                <a:ea typeface="Calibri"/>
                <a:cs typeface="Calibri"/>
                <a:sym typeface="Calibri"/>
              </a:rPr>
              <a:t> and </a:t>
            </a:r>
            <a:r>
              <a:rPr b="1" lang="en-GB" sz="1100" u="sng">
                <a:solidFill>
                  <a:schemeClr val="dk1"/>
                </a:solidFill>
                <a:latin typeface="Calibri"/>
                <a:ea typeface="Calibri"/>
                <a:cs typeface="Calibri"/>
                <a:sym typeface="Calibri"/>
              </a:rPr>
              <a:t>Spain</a:t>
            </a:r>
            <a:r>
              <a:rPr lang="en-GB" sz="1100">
                <a:solidFill>
                  <a:schemeClr val="dk1"/>
                </a:solidFill>
                <a:latin typeface="Calibri"/>
                <a:ea typeface="Calibri"/>
                <a:cs typeface="Calibri"/>
                <a:sym typeface="Calibri"/>
              </a:rPr>
              <a:t>. Some of these threats were based on </a:t>
            </a:r>
            <a:r>
              <a:rPr b="1" lang="en-GB" sz="1100">
                <a:solidFill>
                  <a:schemeClr val="dk1"/>
                </a:solidFill>
                <a:latin typeface="Calibri"/>
                <a:ea typeface="Calibri"/>
                <a:cs typeface="Calibri"/>
                <a:sym typeface="Calibri"/>
              </a:rPr>
              <a:t>religion</a:t>
            </a:r>
            <a:r>
              <a:rPr lang="en-GB" sz="1100">
                <a:solidFill>
                  <a:schemeClr val="dk1"/>
                </a:solidFill>
                <a:latin typeface="Calibri"/>
                <a:ea typeface="Calibri"/>
                <a:cs typeface="Calibri"/>
                <a:sym typeface="Calibri"/>
              </a:rPr>
              <a:t> now that Elizabeth wanted England to be a Protestant country. Other threats were linked to </a:t>
            </a:r>
            <a:r>
              <a:rPr b="1" lang="en-GB" sz="1100">
                <a:solidFill>
                  <a:schemeClr val="dk1"/>
                </a:solidFill>
                <a:latin typeface="Calibri"/>
                <a:ea typeface="Calibri"/>
                <a:cs typeface="Calibri"/>
                <a:sym typeface="Calibri"/>
              </a:rPr>
              <a:t>politics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power</a:t>
            </a:r>
            <a:r>
              <a:rPr lang="en-GB" sz="1100">
                <a:solidFill>
                  <a:schemeClr val="dk1"/>
                </a:solidFill>
                <a:latin typeface="Calibri"/>
                <a:ea typeface="Calibri"/>
                <a:cs typeface="Calibri"/>
                <a:sym typeface="Calibri"/>
              </a:rPr>
              <a:t>.  Some threats from abroad were to do with the </a:t>
            </a:r>
            <a:r>
              <a:rPr b="1" lang="en-GB" sz="1100">
                <a:solidFill>
                  <a:schemeClr val="dk1"/>
                </a:solidFill>
                <a:latin typeface="Calibri"/>
                <a:ea typeface="Calibri"/>
                <a:cs typeface="Calibri"/>
                <a:sym typeface="Calibri"/>
              </a:rPr>
              <a:t>economy</a:t>
            </a:r>
            <a:r>
              <a:rPr lang="en-GB" sz="1100">
                <a:solidFill>
                  <a:schemeClr val="dk1"/>
                </a:solidFill>
                <a:latin typeface="Calibri"/>
                <a:ea typeface="Calibri"/>
                <a:cs typeface="Calibri"/>
                <a:sym typeface="Calibri"/>
              </a:rPr>
              <a:t> (money) while other threats were related to </a:t>
            </a:r>
            <a:r>
              <a:rPr b="1" lang="en-GB" sz="1100">
                <a:solidFill>
                  <a:schemeClr val="dk1"/>
                </a:solidFill>
                <a:latin typeface="Calibri"/>
                <a:ea typeface="Calibri"/>
                <a:cs typeface="Calibri"/>
                <a:sym typeface="Calibri"/>
              </a:rPr>
              <a:t>land</a:t>
            </a:r>
            <a:r>
              <a:rPr lang="en-GB" sz="1100">
                <a:solidFill>
                  <a:schemeClr val="dk1"/>
                </a:solidFill>
                <a:latin typeface="Calibri"/>
                <a:ea typeface="Calibri"/>
                <a:cs typeface="Calibri"/>
                <a:sym typeface="Calibri"/>
              </a:rPr>
              <a:t>. Read the threats from each of the countries below and decide for yourself whether each country from abroad was threatening Elizabeth’s religion, her power, the economy or England’s England.</a:t>
            </a:r>
            <a:endParaRPr/>
          </a:p>
        </p:txBody>
      </p:sp>
      <p:sp>
        <p:nvSpPr>
          <p:cNvPr id="137" name="Google Shape;137;p3"/>
          <p:cNvSpPr txBox="1"/>
          <p:nvPr/>
        </p:nvSpPr>
        <p:spPr>
          <a:xfrm>
            <a:off x="73124" y="1936108"/>
            <a:ext cx="4559167" cy="51706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By 1558, France was </a:t>
            </a:r>
            <a:r>
              <a:rPr b="1" lang="en-GB" sz="1100">
                <a:solidFill>
                  <a:schemeClr val="dk1"/>
                </a:solidFill>
                <a:latin typeface="Calibri"/>
                <a:ea typeface="Calibri"/>
                <a:cs typeface="Calibri"/>
                <a:sym typeface="Calibri"/>
              </a:rPr>
              <a:t>wealthier</a:t>
            </a:r>
            <a:r>
              <a:rPr lang="en-GB" sz="1100">
                <a:solidFill>
                  <a:schemeClr val="dk1"/>
                </a:solidFill>
                <a:latin typeface="Calibri"/>
                <a:ea typeface="Calibri"/>
                <a:cs typeface="Calibri"/>
                <a:sym typeface="Calibri"/>
              </a:rPr>
              <a:t> than England. It also had a bigger </a:t>
            </a:r>
            <a:r>
              <a:rPr b="1" lang="en-GB" sz="1100">
                <a:solidFill>
                  <a:schemeClr val="dk1"/>
                </a:solidFill>
                <a:latin typeface="Calibri"/>
                <a:ea typeface="Calibri"/>
                <a:cs typeface="Calibri"/>
                <a:sym typeface="Calibri"/>
              </a:rPr>
              <a:t>population</a:t>
            </a:r>
            <a:r>
              <a:rPr lang="en-GB" sz="1100">
                <a:solidFill>
                  <a:schemeClr val="dk1"/>
                </a:solidFill>
                <a:latin typeface="Calibri"/>
                <a:ea typeface="Calibri"/>
                <a:cs typeface="Calibri"/>
                <a:sym typeface="Calibri"/>
              </a:rPr>
              <a:t>.  France had long been the </a:t>
            </a:r>
            <a:r>
              <a:rPr b="1" lang="en-GB" sz="1100">
                <a:solidFill>
                  <a:schemeClr val="dk1"/>
                </a:solidFill>
                <a:latin typeface="Calibri"/>
                <a:ea typeface="Calibri"/>
                <a:cs typeface="Calibri"/>
                <a:sym typeface="Calibri"/>
              </a:rPr>
              <a:t>traditional enemy </a:t>
            </a:r>
            <a:r>
              <a:rPr lang="en-GB" sz="1100">
                <a:solidFill>
                  <a:schemeClr val="dk1"/>
                </a:solidFill>
                <a:latin typeface="Calibri"/>
                <a:ea typeface="Calibri"/>
                <a:cs typeface="Calibri"/>
                <a:sym typeface="Calibri"/>
              </a:rPr>
              <a:t>of England as the two countries had fought against each other throughout history. Elizabeth’s government worried that France would be more likely to win another war if the two countries fought.</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2: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France also had a very strong friendship with Scotland.  This long term relationship with Scotland was called the </a:t>
            </a:r>
            <a:r>
              <a:rPr b="1" lang="en-GB" sz="1100">
                <a:solidFill>
                  <a:srgbClr val="0070C0"/>
                </a:solidFill>
                <a:latin typeface="Calibri"/>
                <a:ea typeface="Calibri"/>
                <a:cs typeface="Calibri"/>
                <a:sym typeface="Calibri"/>
              </a:rPr>
              <a:t>Auld Alliance</a:t>
            </a:r>
            <a:r>
              <a:rPr lang="en-GB" sz="1100">
                <a:solidFill>
                  <a:schemeClr val="dk1"/>
                </a:solidFill>
                <a:latin typeface="Calibri"/>
                <a:ea typeface="Calibri"/>
                <a:cs typeface="Calibri"/>
                <a:sym typeface="Calibri"/>
              </a:rPr>
              <a:t>. Scotland too, had long been another enemy of England. This threatened the power of Elizabeth even more as Scotland was to the north of England with France to the south.</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3: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countries in the Auld Alliance were strict Catholic countries.  They sided against Elizabeth who was showing further support for the Protestant Church. Many Catholics wanted to return England back to the Catholic faith and the way to do this would be to threaten Elizabeth and remove her from the throne.</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4: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Catholic </a:t>
            </a:r>
            <a:r>
              <a:rPr lang="en-GB" sz="1100">
                <a:solidFill>
                  <a:schemeClr val="dk1"/>
                </a:solidFill>
                <a:latin typeface="Calibri"/>
                <a:ea typeface="Calibri"/>
                <a:cs typeface="Calibri"/>
                <a:sym typeface="Calibri"/>
              </a:rPr>
              <a:t>French King</a:t>
            </a:r>
            <a:r>
              <a:rPr b="1" lang="en-GB" sz="1100">
                <a:solidFill>
                  <a:schemeClr val="dk1"/>
                </a:solidFill>
                <a:latin typeface="Calibri"/>
                <a:ea typeface="Calibri"/>
                <a:cs typeface="Calibri"/>
                <a:sym typeface="Calibri"/>
              </a:rPr>
              <a:t>, Francis II </a:t>
            </a:r>
            <a:r>
              <a:rPr lang="en-GB" sz="1100">
                <a:solidFill>
                  <a:schemeClr val="dk1"/>
                </a:solidFill>
                <a:latin typeface="Calibri"/>
                <a:ea typeface="Calibri"/>
                <a:cs typeface="Calibri"/>
                <a:sym typeface="Calibri"/>
              </a:rPr>
              <a:t>was engaged to the </a:t>
            </a:r>
            <a:r>
              <a:rPr b="1" lang="en-GB" sz="1100">
                <a:solidFill>
                  <a:schemeClr val="dk1"/>
                </a:solidFill>
                <a:latin typeface="Calibri"/>
                <a:ea typeface="Calibri"/>
                <a:cs typeface="Calibri"/>
                <a:sym typeface="Calibri"/>
              </a:rPr>
              <a:t>Catholic</a:t>
            </a:r>
            <a:r>
              <a:rPr lang="en-GB" sz="1100">
                <a:solidFill>
                  <a:schemeClr val="dk1"/>
                </a:solidFill>
                <a:latin typeface="Calibri"/>
                <a:ea typeface="Calibri"/>
                <a:cs typeface="Calibri"/>
                <a:sym typeface="Calibri"/>
              </a:rPr>
              <a:t> Scottish monarch, </a:t>
            </a:r>
            <a:r>
              <a:rPr b="1" lang="en-GB" sz="1100">
                <a:solidFill>
                  <a:schemeClr val="dk1"/>
                </a:solidFill>
                <a:latin typeface="Calibri"/>
                <a:ea typeface="Calibri"/>
                <a:cs typeface="Calibri"/>
                <a:sym typeface="Calibri"/>
              </a:rPr>
              <a:t>Mary, Queen of Scots</a:t>
            </a:r>
            <a:r>
              <a:rPr lang="en-GB" sz="1100">
                <a:solidFill>
                  <a:schemeClr val="dk1"/>
                </a:solidFill>
                <a:latin typeface="Calibri"/>
                <a:ea typeface="Calibri"/>
                <a:cs typeface="Calibri"/>
                <a:sym typeface="Calibri"/>
              </a:rPr>
              <a:t>.  This would bring the two countries even closer together in their fight against Protestant England.  It was also a problem as Mary, Queen of Scots had a very strong claim to the English throne and had a huge amount of support from many Catholics all across Europe.</a:t>
            </a:r>
            <a:endParaRPr/>
          </a:p>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FRENCH THREAT 5: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England had taken control of an area of land in France called </a:t>
            </a:r>
            <a:r>
              <a:rPr b="1" lang="en-GB" sz="1100">
                <a:solidFill>
                  <a:schemeClr val="dk1"/>
                </a:solidFill>
                <a:latin typeface="Calibri"/>
                <a:ea typeface="Calibri"/>
                <a:cs typeface="Calibri"/>
                <a:sym typeface="Calibri"/>
              </a:rPr>
              <a:t>Calais</a:t>
            </a:r>
            <a:r>
              <a:rPr lang="en-GB" sz="1100">
                <a:solidFill>
                  <a:schemeClr val="dk1"/>
                </a:solidFill>
                <a:latin typeface="Calibri"/>
                <a:ea typeface="Calibri"/>
                <a:cs typeface="Calibri"/>
                <a:sym typeface="Calibri"/>
              </a:rPr>
              <a:t>.  This land was important for Elizabeth’s pride and for her trade with the rest of Europe.  However, it was always under the threat of being taken back by the French.</a:t>
            </a:r>
            <a:endParaRPr/>
          </a:p>
        </p:txBody>
      </p:sp>
      <p:sp>
        <p:nvSpPr>
          <p:cNvPr id="138" name="Google Shape;138;p3"/>
          <p:cNvSpPr txBox="1"/>
          <p:nvPr/>
        </p:nvSpPr>
        <p:spPr>
          <a:xfrm>
            <a:off x="4648329" y="1936108"/>
            <a:ext cx="2577600" cy="500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rgbClr val="C00000"/>
                </a:solidFill>
                <a:latin typeface="Calibri"/>
                <a:ea typeface="Calibri"/>
                <a:cs typeface="Calibri"/>
                <a:sym typeface="Calibri"/>
              </a:rPr>
              <a:t>SCOTTISH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Scottish monarch, Mary,                        Queen of Scots believed that she was the </a:t>
            </a:r>
            <a:r>
              <a:rPr b="1" lang="en-GB" sz="1100">
                <a:solidFill>
                  <a:schemeClr val="dk1"/>
                </a:solidFill>
                <a:latin typeface="Calibri"/>
                <a:ea typeface="Calibri"/>
                <a:cs typeface="Calibri"/>
                <a:sym typeface="Calibri"/>
              </a:rPr>
              <a:t>legitimate</a:t>
            </a:r>
            <a:r>
              <a:rPr lang="en-GB" sz="1100">
                <a:solidFill>
                  <a:schemeClr val="dk1"/>
                </a:solidFill>
                <a:latin typeface="Calibri"/>
                <a:ea typeface="Calibri"/>
                <a:cs typeface="Calibri"/>
                <a:sym typeface="Calibri"/>
              </a:rPr>
              <a:t> (legal) heir to the English throne.  She and her supporters accused Elizabeth of being a ‘bastard’ child of Henry VIII. She was heavily supported by Catholics in England, Scotland, France and Spain. It was possible that the Queen of Scotland could attempt to become the Queen of England.</a:t>
            </a:r>
            <a:endParaRPr/>
          </a:p>
          <a:p>
            <a:pPr indent="0" lvl="0" marL="0" marR="0" rtl="0" algn="l">
              <a:spcBef>
                <a:spcPts val="0"/>
              </a:spcBef>
              <a:spcAft>
                <a:spcPts val="0"/>
              </a:spcAft>
              <a:buNone/>
            </a:pPr>
            <a:r>
              <a:rPr b="1" lang="en-GB" sz="1100">
                <a:solidFill>
                  <a:srgbClr val="C00000"/>
                </a:solidFill>
                <a:latin typeface="Calibri"/>
                <a:ea typeface="Calibri"/>
                <a:cs typeface="Calibri"/>
                <a:sym typeface="Calibri"/>
              </a:rPr>
              <a:t>SCOTTISH THREAT 2: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a:t>
            </a:r>
            <a:r>
              <a:rPr b="1" lang="en-GB" sz="1100">
                <a:solidFill>
                  <a:schemeClr val="dk1"/>
                </a:solidFill>
                <a:latin typeface="Calibri"/>
                <a:ea typeface="Calibri"/>
                <a:cs typeface="Calibri"/>
                <a:sym typeface="Calibri"/>
              </a:rPr>
              <a:t>border</a:t>
            </a:r>
            <a:r>
              <a:rPr lang="en-GB" sz="1100">
                <a:solidFill>
                  <a:schemeClr val="dk1"/>
                </a:solidFill>
                <a:latin typeface="Calibri"/>
                <a:ea typeface="Calibri"/>
                <a:cs typeface="Calibri"/>
                <a:sym typeface="Calibri"/>
              </a:rPr>
              <a:t> between Scotland and England was difficult for the English to defend. as It was a very long distance away from London and Elizabeth’s English troops found it difficult to travel there.  There were constant </a:t>
            </a:r>
            <a:r>
              <a:rPr b="1" lang="en-GB" sz="1100">
                <a:solidFill>
                  <a:schemeClr val="dk1"/>
                </a:solidFill>
                <a:latin typeface="Calibri"/>
                <a:ea typeface="Calibri"/>
                <a:cs typeface="Calibri"/>
                <a:sym typeface="Calibri"/>
              </a:rPr>
              <a:t>Scottish raids </a:t>
            </a:r>
            <a:r>
              <a:rPr lang="en-GB" sz="1100">
                <a:solidFill>
                  <a:schemeClr val="dk1"/>
                </a:solidFill>
                <a:latin typeface="Calibri"/>
                <a:ea typeface="Calibri"/>
                <a:cs typeface="Calibri"/>
                <a:sym typeface="Calibri"/>
              </a:rPr>
              <a:t>into England over the border which the English found difficult to defend.</a:t>
            </a:r>
            <a:endParaRPr/>
          </a:p>
          <a:p>
            <a:pPr indent="0" lvl="0" marL="0" marR="0" rtl="0" algn="l">
              <a:spcBef>
                <a:spcPts val="0"/>
              </a:spcBef>
              <a:spcAft>
                <a:spcPts val="0"/>
              </a:spcAft>
              <a:buNone/>
            </a:pPr>
            <a:r>
              <a:rPr b="1" lang="en-GB" sz="1100">
                <a:solidFill>
                  <a:srgbClr val="C00000"/>
                </a:solidFill>
                <a:latin typeface="Calibri"/>
                <a:ea typeface="Calibri"/>
                <a:cs typeface="Calibri"/>
                <a:sym typeface="Calibri"/>
              </a:rPr>
              <a:t>SCOTTISH THREAT 3: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Mary, Queen of </a:t>
            </a:r>
            <a:r>
              <a:rPr lang="en-GB" sz="1100">
                <a:solidFill>
                  <a:schemeClr val="dk1"/>
                </a:solidFill>
                <a:latin typeface="Calibri"/>
                <a:ea typeface="Calibri"/>
                <a:cs typeface="Calibri"/>
                <a:sym typeface="Calibri"/>
              </a:rPr>
              <a:t>Scots</a:t>
            </a:r>
            <a:r>
              <a:rPr lang="en-GB" sz="1100">
                <a:solidFill>
                  <a:schemeClr val="dk1"/>
                </a:solidFill>
                <a:latin typeface="Calibri"/>
                <a:ea typeface="Calibri"/>
                <a:cs typeface="Calibri"/>
                <a:sym typeface="Calibri"/>
              </a:rPr>
              <a:t> mother (called </a:t>
            </a:r>
            <a:r>
              <a:rPr b="1" lang="en-GB" sz="1100">
                <a:solidFill>
                  <a:schemeClr val="dk1"/>
                </a:solidFill>
                <a:latin typeface="Calibri"/>
                <a:ea typeface="Calibri"/>
                <a:cs typeface="Calibri"/>
                <a:sym typeface="Calibri"/>
              </a:rPr>
              <a:t>Mary of Guise</a:t>
            </a:r>
            <a:r>
              <a:rPr lang="en-GB" sz="1100">
                <a:solidFill>
                  <a:schemeClr val="dk1"/>
                </a:solidFill>
                <a:latin typeface="Calibri"/>
                <a:ea typeface="Calibri"/>
                <a:cs typeface="Calibri"/>
                <a:sym typeface="Calibri"/>
              </a:rPr>
              <a:t>) who was French, also spent time in Scotland but brought over </a:t>
            </a:r>
            <a:r>
              <a:rPr b="1" lang="en-GB" sz="1100">
                <a:solidFill>
                  <a:schemeClr val="dk1"/>
                </a:solidFill>
                <a:latin typeface="Calibri"/>
                <a:ea typeface="Calibri"/>
                <a:cs typeface="Calibri"/>
                <a:sym typeface="Calibri"/>
              </a:rPr>
              <a:t>French troops </a:t>
            </a:r>
            <a:r>
              <a:rPr lang="en-GB" sz="1100">
                <a:solidFill>
                  <a:schemeClr val="dk1"/>
                </a:solidFill>
                <a:latin typeface="Calibri"/>
                <a:ea typeface="Calibri"/>
                <a:cs typeface="Calibri"/>
                <a:sym typeface="Calibri"/>
              </a:rPr>
              <a:t>to help the fighting against England on the border. This meant that the Scottish army also had the help of the French army against England on the border.</a:t>
            </a:r>
            <a:endParaRPr/>
          </a:p>
        </p:txBody>
      </p:sp>
      <p:sp>
        <p:nvSpPr>
          <p:cNvPr id="139" name="Google Shape;139;p3"/>
          <p:cNvSpPr txBox="1"/>
          <p:nvPr/>
        </p:nvSpPr>
        <p:spPr>
          <a:xfrm>
            <a:off x="10030691" y="3975138"/>
            <a:ext cx="2115747" cy="280076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SPANISH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Spain was a </a:t>
            </a:r>
            <a:r>
              <a:rPr b="1" lang="en-GB" sz="1100">
                <a:solidFill>
                  <a:schemeClr val="dk1"/>
                </a:solidFill>
                <a:latin typeface="Calibri"/>
                <a:ea typeface="Calibri"/>
                <a:cs typeface="Calibri"/>
                <a:sym typeface="Calibri"/>
              </a:rPr>
              <a:t>strict, powerful and wealthy Catholic </a:t>
            </a:r>
            <a:r>
              <a:rPr lang="en-GB" sz="1100">
                <a:solidFill>
                  <a:schemeClr val="dk1"/>
                </a:solidFill>
                <a:latin typeface="Calibri"/>
                <a:ea typeface="Calibri"/>
                <a:cs typeface="Calibri"/>
                <a:sym typeface="Calibri"/>
              </a:rPr>
              <a:t>country.  It also supported the claim that </a:t>
            </a:r>
            <a:r>
              <a:rPr b="1" lang="en-GB" sz="1100">
                <a:solidFill>
                  <a:schemeClr val="dk1"/>
                </a:solidFill>
                <a:latin typeface="Calibri"/>
                <a:ea typeface="Calibri"/>
                <a:cs typeface="Calibri"/>
                <a:sym typeface="Calibri"/>
              </a:rPr>
              <a:t>Mary, Queen of Scots </a:t>
            </a:r>
            <a:r>
              <a:rPr lang="en-GB" sz="1100">
                <a:solidFill>
                  <a:schemeClr val="dk1"/>
                </a:solidFill>
                <a:latin typeface="Calibri"/>
                <a:ea typeface="Calibri"/>
                <a:cs typeface="Calibri"/>
                <a:sym typeface="Calibri"/>
              </a:rPr>
              <a:t>had to be the rightful Queen of England.  Elizabeth was worried that Spain might join forces with France and Scotland to become an even bigger threat against her.  The Catholic King of Spain, Philip II had even been married to Elizabeth’s extremely Catholic sister Mary I. Spain had all the right power and support to defeat Elizabeth.</a:t>
            </a:r>
            <a:endParaRPr/>
          </a:p>
        </p:txBody>
      </p:sp>
      <p:sp>
        <p:nvSpPr>
          <p:cNvPr id="140" name="Google Shape;140;p3"/>
          <p:cNvSpPr txBox="1"/>
          <p:nvPr/>
        </p:nvSpPr>
        <p:spPr>
          <a:xfrm>
            <a:off x="7324434" y="1943813"/>
            <a:ext cx="2706257"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C00000"/>
                </a:solidFill>
                <a:latin typeface="Calibri"/>
                <a:ea typeface="Calibri"/>
                <a:cs typeface="Calibri"/>
                <a:sym typeface="Calibri"/>
              </a:rPr>
              <a:t>ROME THREAT 1: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Despite the poor communication methods and modes of travel between European countries, the head of the Catholic Church,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still had </a:t>
            </a:r>
            <a:r>
              <a:rPr b="1" lang="en-GB" sz="1100">
                <a:solidFill>
                  <a:schemeClr val="dk1"/>
                </a:solidFill>
                <a:latin typeface="Calibri"/>
                <a:ea typeface="Calibri"/>
                <a:cs typeface="Calibri"/>
                <a:sym typeface="Calibri"/>
              </a:rPr>
              <a:t>huge control </a:t>
            </a:r>
            <a:r>
              <a:rPr lang="en-GB" sz="1100">
                <a:solidFill>
                  <a:schemeClr val="dk1"/>
                </a:solidFill>
                <a:latin typeface="Calibri"/>
                <a:ea typeface="Calibri"/>
                <a:cs typeface="Calibri"/>
                <a:sym typeface="Calibri"/>
              </a:rPr>
              <a:t>and </a:t>
            </a:r>
            <a:r>
              <a:rPr b="1" lang="en-GB" sz="1100">
                <a:solidFill>
                  <a:schemeClr val="dk1"/>
                </a:solidFill>
                <a:latin typeface="Calibri"/>
                <a:ea typeface="Calibri"/>
                <a:cs typeface="Calibri"/>
                <a:sym typeface="Calibri"/>
              </a:rPr>
              <a:t>influence </a:t>
            </a:r>
            <a:r>
              <a:rPr lang="en-GB" sz="1100">
                <a:solidFill>
                  <a:schemeClr val="dk1"/>
                </a:solidFill>
                <a:latin typeface="Calibri"/>
                <a:ea typeface="Calibri"/>
                <a:cs typeface="Calibri"/>
                <a:sym typeface="Calibri"/>
              </a:rPr>
              <a:t>over the beliefs and actions of Catholics all over Europe.  The Pope used his power and influence to his advantage to ask Catholics to challenge Elizabeth. He spoke about his </a:t>
            </a:r>
            <a:r>
              <a:rPr b="1" lang="en-GB" sz="1100">
                <a:solidFill>
                  <a:schemeClr val="dk1"/>
                </a:solidFill>
                <a:latin typeface="Calibri"/>
                <a:ea typeface="Calibri"/>
                <a:cs typeface="Calibri"/>
                <a:sym typeface="Calibri"/>
              </a:rPr>
              <a:t>dislike</a:t>
            </a:r>
            <a:r>
              <a:rPr lang="en-GB" sz="1100">
                <a:solidFill>
                  <a:schemeClr val="dk1"/>
                </a:solidFill>
                <a:latin typeface="Calibri"/>
                <a:ea typeface="Calibri"/>
                <a:cs typeface="Calibri"/>
                <a:sym typeface="Calibri"/>
              </a:rPr>
              <a:t> for the Reformation (the change to the Protestant Church) and had already argued with Elizabeth’s father, Henry VIII about religion. </a:t>
            </a:r>
            <a:endParaRPr/>
          </a:p>
          <a:p>
            <a:pPr indent="0" lvl="0" marL="0" marR="0" rtl="0" algn="l">
              <a:spcBef>
                <a:spcPts val="0"/>
              </a:spcBef>
              <a:spcAft>
                <a:spcPts val="0"/>
              </a:spcAft>
              <a:buNone/>
            </a:pPr>
            <a:r>
              <a:rPr b="1" lang="en-GB" sz="1100">
                <a:solidFill>
                  <a:srgbClr val="C00000"/>
                </a:solidFill>
                <a:latin typeface="Calibri"/>
                <a:ea typeface="Calibri"/>
                <a:cs typeface="Calibri"/>
                <a:sym typeface="Calibri"/>
              </a:rPr>
              <a:t>ROME THREAT 2: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Pope wanted a ‘</a:t>
            </a:r>
            <a:r>
              <a:rPr b="1" lang="en-GB" sz="1100" u="sng">
                <a:solidFill>
                  <a:srgbClr val="0070C0"/>
                </a:solidFill>
                <a:latin typeface="Calibri"/>
                <a:ea typeface="Calibri"/>
                <a:cs typeface="Calibri"/>
                <a:sym typeface="Calibri"/>
              </a:rPr>
              <a:t>Counter-Reformation</a:t>
            </a:r>
            <a:r>
              <a:rPr lang="en-GB" sz="1100">
                <a:solidFill>
                  <a:schemeClr val="dk1"/>
                </a:solidFill>
                <a:latin typeface="Calibri"/>
                <a:ea typeface="Calibri"/>
                <a:cs typeface="Calibri"/>
                <a:sym typeface="Calibri"/>
              </a:rPr>
              <a:t>’ – this meant he wanted to make all Europe Catholic again and stop the spread of the Protestant Church. Elizabeth was worried that the Pope could </a:t>
            </a:r>
            <a:r>
              <a:rPr b="1" lang="en-GB" sz="1100" u="sng">
                <a:solidFill>
                  <a:schemeClr val="dk1"/>
                </a:solidFill>
                <a:latin typeface="Calibri"/>
                <a:ea typeface="Calibri"/>
                <a:cs typeface="Calibri"/>
                <a:sym typeface="Calibri"/>
              </a:rPr>
              <a:t>influence Catholics </a:t>
            </a:r>
            <a:r>
              <a:rPr lang="en-GB" sz="1100">
                <a:solidFill>
                  <a:schemeClr val="dk1"/>
                </a:solidFill>
                <a:latin typeface="Calibri"/>
                <a:ea typeface="Calibri"/>
                <a:cs typeface="Calibri"/>
                <a:sym typeface="Calibri"/>
              </a:rPr>
              <a:t>all over Europe to challenge her as Queen of England.  </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ROME THREAT 3:</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Pope was even willing to offer support to countries such as Spain and France in their fight against Protestant England.  Not only did he promise money, but promised anyone who fought against the Protestant faith in England a place in Heaven. </a:t>
            </a:r>
            <a:endParaRPr/>
          </a:p>
        </p:txBody>
      </p:sp>
      <p:sp>
        <p:nvSpPr>
          <p:cNvPr id="141" name="Google Shape;141;p3"/>
          <p:cNvSpPr/>
          <p:nvPr/>
        </p:nvSpPr>
        <p:spPr>
          <a:xfrm>
            <a:off x="73124" y="1628331"/>
            <a:ext cx="4476591" cy="307777"/>
          </a:xfrm>
          <a:custGeom>
            <a:rect b="b" l="l" r="r" t="t"/>
            <a:pathLst>
              <a:path extrusionOk="0" fill="none" h="307777" w="4476591">
                <a:moveTo>
                  <a:pt x="0" y="0"/>
                </a:moveTo>
                <a:cubicBezTo>
                  <a:pt x="238030" y="-27801"/>
                  <a:pt x="354219" y="31765"/>
                  <a:pt x="639513" y="0"/>
                </a:cubicBezTo>
                <a:cubicBezTo>
                  <a:pt x="924807" y="-31765"/>
                  <a:pt x="1118223" y="3726"/>
                  <a:pt x="1323792" y="0"/>
                </a:cubicBezTo>
                <a:cubicBezTo>
                  <a:pt x="1529361" y="-3726"/>
                  <a:pt x="1635353" y="9729"/>
                  <a:pt x="1829007" y="0"/>
                </a:cubicBezTo>
                <a:cubicBezTo>
                  <a:pt x="2022662" y="-9729"/>
                  <a:pt x="2303116" y="-8774"/>
                  <a:pt x="2423754" y="0"/>
                </a:cubicBezTo>
                <a:cubicBezTo>
                  <a:pt x="2544392" y="8774"/>
                  <a:pt x="2787724" y="2163"/>
                  <a:pt x="3018501" y="0"/>
                </a:cubicBezTo>
                <a:cubicBezTo>
                  <a:pt x="3249278" y="-2163"/>
                  <a:pt x="3522296" y="2482"/>
                  <a:pt x="3702780" y="0"/>
                </a:cubicBezTo>
                <a:cubicBezTo>
                  <a:pt x="3883264" y="-2482"/>
                  <a:pt x="4214979" y="21478"/>
                  <a:pt x="4476591" y="0"/>
                </a:cubicBezTo>
                <a:cubicBezTo>
                  <a:pt x="4485049" y="100673"/>
                  <a:pt x="4476378" y="181433"/>
                  <a:pt x="4476591" y="307777"/>
                </a:cubicBezTo>
                <a:cubicBezTo>
                  <a:pt x="4201138" y="294065"/>
                  <a:pt x="4074087" y="303596"/>
                  <a:pt x="3747546" y="307777"/>
                </a:cubicBezTo>
                <a:cubicBezTo>
                  <a:pt x="3421006" y="311958"/>
                  <a:pt x="3327534" y="292532"/>
                  <a:pt x="3063267" y="307777"/>
                </a:cubicBezTo>
                <a:cubicBezTo>
                  <a:pt x="2799000" y="323022"/>
                  <a:pt x="2534373" y="299631"/>
                  <a:pt x="2378988" y="307777"/>
                </a:cubicBezTo>
                <a:cubicBezTo>
                  <a:pt x="2223603" y="315923"/>
                  <a:pt x="2047656" y="282976"/>
                  <a:pt x="1784241" y="307777"/>
                </a:cubicBezTo>
                <a:cubicBezTo>
                  <a:pt x="1520826" y="332578"/>
                  <a:pt x="1212849" y="341644"/>
                  <a:pt x="1055196" y="307777"/>
                </a:cubicBezTo>
                <a:cubicBezTo>
                  <a:pt x="897543" y="273910"/>
                  <a:pt x="326093" y="264047"/>
                  <a:pt x="0" y="307777"/>
                </a:cubicBezTo>
                <a:cubicBezTo>
                  <a:pt x="-6923" y="235297"/>
                  <a:pt x="9928" y="85589"/>
                  <a:pt x="0" y="0"/>
                </a:cubicBezTo>
                <a:close/>
              </a:path>
              <a:path extrusionOk="0" h="307777" w="4476591">
                <a:moveTo>
                  <a:pt x="0" y="0"/>
                </a:moveTo>
                <a:cubicBezTo>
                  <a:pt x="264247" y="-23412"/>
                  <a:pt x="406135" y="-4110"/>
                  <a:pt x="594747" y="0"/>
                </a:cubicBezTo>
                <a:cubicBezTo>
                  <a:pt x="783359" y="4110"/>
                  <a:pt x="1141250" y="-12053"/>
                  <a:pt x="1279026" y="0"/>
                </a:cubicBezTo>
                <a:cubicBezTo>
                  <a:pt x="1416802" y="12053"/>
                  <a:pt x="1704840" y="-16742"/>
                  <a:pt x="1829007" y="0"/>
                </a:cubicBezTo>
                <a:cubicBezTo>
                  <a:pt x="1953174" y="16742"/>
                  <a:pt x="2274936" y="-6667"/>
                  <a:pt x="2468520" y="0"/>
                </a:cubicBezTo>
                <a:cubicBezTo>
                  <a:pt x="2662104" y="6667"/>
                  <a:pt x="2878878" y="16547"/>
                  <a:pt x="3152799" y="0"/>
                </a:cubicBezTo>
                <a:cubicBezTo>
                  <a:pt x="3426720" y="-16547"/>
                  <a:pt x="3466483" y="7668"/>
                  <a:pt x="3702780" y="0"/>
                </a:cubicBezTo>
                <a:cubicBezTo>
                  <a:pt x="3939077" y="-7668"/>
                  <a:pt x="4174800" y="-17552"/>
                  <a:pt x="4476591" y="0"/>
                </a:cubicBezTo>
                <a:cubicBezTo>
                  <a:pt x="4472696" y="85753"/>
                  <a:pt x="4461939" y="192971"/>
                  <a:pt x="4476591" y="307777"/>
                </a:cubicBezTo>
                <a:cubicBezTo>
                  <a:pt x="4303079" y="288274"/>
                  <a:pt x="4126794" y="309969"/>
                  <a:pt x="3792312" y="307777"/>
                </a:cubicBezTo>
                <a:cubicBezTo>
                  <a:pt x="3457830" y="305585"/>
                  <a:pt x="3497348" y="282421"/>
                  <a:pt x="3242331" y="307777"/>
                </a:cubicBezTo>
                <a:cubicBezTo>
                  <a:pt x="2987314" y="333133"/>
                  <a:pt x="2824444" y="312312"/>
                  <a:pt x="2558052" y="307777"/>
                </a:cubicBezTo>
                <a:cubicBezTo>
                  <a:pt x="2291660" y="303242"/>
                  <a:pt x="2184008" y="316947"/>
                  <a:pt x="2008071" y="307777"/>
                </a:cubicBezTo>
                <a:cubicBezTo>
                  <a:pt x="1832134" y="298607"/>
                  <a:pt x="1581151" y="299091"/>
                  <a:pt x="1368558" y="307777"/>
                </a:cubicBezTo>
                <a:cubicBezTo>
                  <a:pt x="1155965" y="316463"/>
                  <a:pt x="1026228" y="308397"/>
                  <a:pt x="729045" y="307777"/>
                </a:cubicBezTo>
                <a:cubicBezTo>
                  <a:pt x="431862" y="307157"/>
                  <a:pt x="286882" y="286162"/>
                  <a:pt x="0" y="307777"/>
                </a:cubicBezTo>
                <a:cubicBezTo>
                  <a:pt x="-9994" y="192570"/>
                  <a:pt x="-7876" y="94101"/>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FRANCE</a:t>
            </a:r>
            <a:endParaRPr sz="1400">
              <a:solidFill>
                <a:schemeClr val="dk1"/>
              </a:solidFill>
              <a:latin typeface="Calibri"/>
              <a:ea typeface="Calibri"/>
              <a:cs typeface="Calibri"/>
              <a:sym typeface="Calibri"/>
            </a:endParaRPr>
          </a:p>
        </p:txBody>
      </p:sp>
      <p:sp>
        <p:nvSpPr>
          <p:cNvPr id="142" name="Google Shape;142;p3"/>
          <p:cNvSpPr/>
          <p:nvPr/>
        </p:nvSpPr>
        <p:spPr>
          <a:xfrm>
            <a:off x="4648328" y="1636036"/>
            <a:ext cx="2577493" cy="307777"/>
          </a:xfrm>
          <a:custGeom>
            <a:rect b="b" l="l" r="r" t="t"/>
            <a:pathLst>
              <a:path extrusionOk="0" fill="none" h="307777" w="2577493">
                <a:moveTo>
                  <a:pt x="0" y="0"/>
                </a:moveTo>
                <a:cubicBezTo>
                  <a:pt x="209237" y="-31439"/>
                  <a:pt x="493001" y="18596"/>
                  <a:pt x="644373" y="0"/>
                </a:cubicBezTo>
                <a:cubicBezTo>
                  <a:pt x="795745" y="-18596"/>
                  <a:pt x="1131115" y="22988"/>
                  <a:pt x="1340296" y="0"/>
                </a:cubicBezTo>
                <a:cubicBezTo>
                  <a:pt x="1549477" y="-22988"/>
                  <a:pt x="2281458" y="57605"/>
                  <a:pt x="2577493" y="0"/>
                </a:cubicBezTo>
                <a:cubicBezTo>
                  <a:pt x="2585508" y="144862"/>
                  <a:pt x="2587487" y="207540"/>
                  <a:pt x="2577493" y="307777"/>
                </a:cubicBezTo>
                <a:cubicBezTo>
                  <a:pt x="2262685" y="330079"/>
                  <a:pt x="2095095" y="318290"/>
                  <a:pt x="1933120" y="307777"/>
                </a:cubicBezTo>
                <a:cubicBezTo>
                  <a:pt x="1771145" y="297264"/>
                  <a:pt x="1494273" y="298633"/>
                  <a:pt x="1262972" y="307777"/>
                </a:cubicBezTo>
                <a:cubicBezTo>
                  <a:pt x="1031671" y="316921"/>
                  <a:pt x="727092" y="285890"/>
                  <a:pt x="567048" y="307777"/>
                </a:cubicBezTo>
                <a:cubicBezTo>
                  <a:pt x="407004" y="329664"/>
                  <a:pt x="247138" y="282197"/>
                  <a:pt x="0" y="307777"/>
                </a:cubicBezTo>
                <a:cubicBezTo>
                  <a:pt x="15085" y="188328"/>
                  <a:pt x="2011" y="122641"/>
                  <a:pt x="0" y="0"/>
                </a:cubicBezTo>
                <a:close/>
              </a:path>
              <a:path extrusionOk="0" h="307777" w="2577493">
                <a:moveTo>
                  <a:pt x="0" y="0"/>
                </a:moveTo>
                <a:cubicBezTo>
                  <a:pt x="136113" y="-16998"/>
                  <a:pt x="435162" y="7677"/>
                  <a:pt x="618598" y="0"/>
                </a:cubicBezTo>
                <a:cubicBezTo>
                  <a:pt x="802034" y="-7677"/>
                  <a:pt x="1025775" y="18006"/>
                  <a:pt x="1288747" y="0"/>
                </a:cubicBezTo>
                <a:cubicBezTo>
                  <a:pt x="1551719" y="-18006"/>
                  <a:pt x="1757889" y="10260"/>
                  <a:pt x="1881570" y="0"/>
                </a:cubicBezTo>
                <a:cubicBezTo>
                  <a:pt x="2005251" y="-10260"/>
                  <a:pt x="2345540" y="-10721"/>
                  <a:pt x="2577493" y="0"/>
                </a:cubicBezTo>
                <a:cubicBezTo>
                  <a:pt x="2563041" y="88013"/>
                  <a:pt x="2576247" y="159769"/>
                  <a:pt x="2577493" y="307777"/>
                </a:cubicBezTo>
                <a:cubicBezTo>
                  <a:pt x="2418257" y="305576"/>
                  <a:pt x="2210115" y="284101"/>
                  <a:pt x="1984670" y="307777"/>
                </a:cubicBezTo>
                <a:cubicBezTo>
                  <a:pt x="1759225" y="331453"/>
                  <a:pt x="1608833" y="284949"/>
                  <a:pt x="1391846" y="307777"/>
                </a:cubicBezTo>
                <a:cubicBezTo>
                  <a:pt x="1174859" y="330605"/>
                  <a:pt x="944402" y="296315"/>
                  <a:pt x="799023" y="307777"/>
                </a:cubicBezTo>
                <a:cubicBezTo>
                  <a:pt x="653644" y="319239"/>
                  <a:pt x="312578" y="303206"/>
                  <a:pt x="0" y="307777"/>
                </a:cubicBezTo>
                <a:cubicBezTo>
                  <a:pt x="15100" y="177281"/>
                  <a:pt x="-15006" y="126587"/>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SCOTLAND</a:t>
            </a:r>
            <a:endParaRPr sz="1400">
              <a:solidFill>
                <a:schemeClr val="dk1"/>
              </a:solidFill>
              <a:latin typeface="Calibri"/>
              <a:ea typeface="Calibri"/>
              <a:cs typeface="Calibri"/>
              <a:sym typeface="Calibri"/>
            </a:endParaRPr>
          </a:p>
        </p:txBody>
      </p:sp>
      <p:sp>
        <p:nvSpPr>
          <p:cNvPr id="143" name="Google Shape;143;p3"/>
          <p:cNvSpPr/>
          <p:nvPr/>
        </p:nvSpPr>
        <p:spPr>
          <a:xfrm>
            <a:off x="7324434" y="1628332"/>
            <a:ext cx="2530765" cy="307777"/>
          </a:xfrm>
          <a:custGeom>
            <a:rect b="b" l="l" r="r" t="t"/>
            <a:pathLst>
              <a:path extrusionOk="0" fill="none" h="307777" w="2530765">
                <a:moveTo>
                  <a:pt x="0" y="0"/>
                </a:moveTo>
                <a:cubicBezTo>
                  <a:pt x="191245" y="-6777"/>
                  <a:pt x="500557" y="-19297"/>
                  <a:pt x="632691" y="0"/>
                </a:cubicBezTo>
                <a:cubicBezTo>
                  <a:pt x="764825" y="19297"/>
                  <a:pt x="1148303" y="30213"/>
                  <a:pt x="1315998" y="0"/>
                </a:cubicBezTo>
                <a:cubicBezTo>
                  <a:pt x="1483693" y="-30213"/>
                  <a:pt x="2212977" y="3467"/>
                  <a:pt x="2530765" y="0"/>
                </a:cubicBezTo>
                <a:cubicBezTo>
                  <a:pt x="2538780" y="144862"/>
                  <a:pt x="2540759" y="207540"/>
                  <a:pt x="2530765" y="307777"/>
                </a:cubicBezTo>
                <a:cubicBezTo>
                  <a:pt x="2382055" y="313359"/>
                  <a:pt x="2042614" y="335988"/>
                  <a:pt x="1898074" y="307777"/>
                </a:cubicBezTo>
                <a:cubicBezTo>
                  <a:pt x="1753534" y="279566"/>
                  <a:pt x="1521372" y="319296"/>
                  <a:pt x="1240075" y="307777"/>
                </a:cubicBezTo>
                <a:cubicBezTo>
                  <a:pt x="958778" y="296258"/>
                  <a:pt x="746574" y="321783"/>
                  <a:pt x="556768" y="307777"/>
                </a:cubicBezTo>
                <a:cubicBezTo>
                  <a:pt x="366962" y="293771"/>
                  <a:pt x="160532" y="310081"/>
                  <a:pt x="0" y="307777"/>
                </a:cubicBezTo>
                <a:cubicBezTo>
                  <a:pt x="15085" y="188328"/>
                  <a:pt x="2011" y="122641"/>
                  <a:pt x="0" y="0"/>
                </a:cubicBezTo>
                <a:close/>
              </a:path>
              <a:path extrusionOk="0" h="307777" w="2530765">
                <a:moveTo>
                  <a:pt x="0" y="0"/>
                </a:moveTo>
                <a:cubicBezTo>
                  <a:pt x="158626" y="18561"/>
                  <a:pt x="402999" y="-4949"/>
                  <a:pt x="607384" y="0"/>
                </a:cubicBezTo>
                <a:cubicBezTo>
                  <a:pt x="811769" y="4949"/>
                  <a:pt x="1020721" y="12449"/>
                  <a:pt x="1265383" y="0"/>
                </a:cubicBezTo>
                <a:cubicBezTo>
                  <a:pt x="1510045" y="-12449"/>
                  <a:pt x="1609753" y="8340"/>
                  <a:pt x="1847458" y="0"/>
                </a:cubicBezTo>
                <a:cubicBezTo>
                  <a:pt x="2085163" y="-8340"/>
                  <a:pt x="2355342" y="21570"/>
                  <a:pt x="2530765" y="0"/>
                </a:cubicBezTo>
                <a:cubicBezTo>
                  <a:pt x="2516313" y="88013"/>
                  <a:pt x="2529519" y="159769"/>
                  <a:pt x="2530765" y="307777"/>
                </a:cubicBezTo>
                <a:cubicBezTo>
                  <a:pt x="2413903" y="310051"/>
                  <a:pt x="2167326" y="292931"/>
                  <a:pt x="1948689" y="307777"/>
                </a:cubicBezTo>
                <a:cubicBezTo>
                  <a:pt x="1730052" y="322623"/>
                  <a:pt x="1588766" y="326120"/>
                  <a:pt x="1366613" y="307777"/>
                </a:cubicBezTo>
                <a:cubicBezTo>
                  <a:pt x="1144460" y="289434"/>
                  <a:pt x="973274" y="327200"/>
                  <a:pt x="784537" y="307777"/>
                </a:cubicBezTo>
                <a:cubicBezTo>
                  <a:pt x="595800" y="288354"/>
                  <a:pt x="389278" y="300967"/>
                  <a:pt x="0" y="307777"/>
                </a:cubicBezTo>
                <a:cubicBezTo>
                  <a:pt x="15100" y="177281"/>
                  <a:pt x="-15006" y="126587"/>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THE POPE</a:t>
            </a:r>
            <a:endParaRPr sz="1400">
              <a:solidFill>
                <a:schemeClr val="dk1"/>
              </a:solidFill>
              <a:latin typeface="Calibri"/>
              <a:ea typeface="Calibri"/>
              <a:cs typeface="Calibri"/>
              <a:sym typeface="Calibri"/>
            </a:endParaRPr>
          </a:p>
        </p:txBody>
      </p:sp>
      <p:sp>
        <p:nvSpPr>
          <p:cNvPr id="144" name="Google Shape;144;p3"/>
          <p:cNvSpPr/>
          <p:nvPr/>
        </p:nvSpPr>
        <p:spPr>
          <a:xfrm>
            <a:off x="10030691" y="3667361"/>
            <a:ext cx="2115747" cy="307777"/>
          </a:xfrm>
          <a:custGeom>
            <a:rect b="b" l="l" r="r" t="t"/>
            <a:pathLst>
              <a:path extrusionOk="0" fill="none" h="307777" w="2115747">
                <a:moveTo>
                  <a:pt x="0" y="0"/>
                </a:moveTo>
                <a:cubicBezTo>
                  <a:pt x="190586" y="-14884"/>
                  <a:pt x="390592" y="-25049"/>
                  <a:pt x="528937" y="0"/>
                </a:cubicBezTo>
                <a:cubicBezTo>
                  <a:pt x="667282" y="25049"/>
                  <a:pt x="984411" y="-27367"/>
                  <a:pt x="1100188" y="0"/>
                </a:cubicBezTo>
                <a:cubicBezTo>
                  <a:pt x="1215965" y="27367"/>
                  <a:pt x="1859197" y="37006"/>
                  <a:pt x="2115747" y="0"/>
                </a:cubicBezTo>
                <a:cubicBezTo>
                  <a:pt x="2123762" y="144862"/>
                  <a:pt x="2125741" y="207540"/>
                  <a:pt x="2115747" y="307777"/>
                </a:cubicBezTo>
                <a:cubicBezTo>
                  <a:pt x="1935197" y="282164"/>
                  <a:pt x="1818945" y="282268"/>
                  <a:pt x="1586810" y="307777"/>
                </a:cubicBezTo>
                <a:cubicBezTo>
                  <a:pt x="1354675" y="333286"/>
                  <a:pt x="1302367" y="296143"/>
                  <a:pt x="1036716" y="307777"/>
                </a:cubicBezTo>
                <a:cubicBezTo>
                  <a:pt x="771065" y="319411"/>
                  <a:pt x="680293" y="299881"/>
                  <a:pt x="465464" y="307777"/>
                </a:cubicBezTo>
                <a:cubicBezTo>
                  <a:pt x="250635" y="315673"/>
                  <a:pt x="114831" y="314912"/>
                  <a:pt x="0" y="307777"/>
                </a:cubicBezTo>
                <a:cubicBezTo>
                  <a:pt x="15085" y="188328"/>
                  <a:pt x="2011" y="122641"/>
                  <a:pt x="0" y="0"/>
                </a:cubicBezTo>
                <a:close/>
              </a:path>
              <a:path extrusionOk="0" h="307777" w="2115747">
                <a:moveTo>
                  <a:pt x="0" y="0"/>
                </a:moveTo>
                <a:cubicBezTo>
                  <a:pt x="214860" y="-4541"/>
                  <a:pt x="274395" y="-17571"/>
                  <a:pt x="507779" y="0"/>
                </a:cubicBezTo>
                <a:cubicBezTo>
                  <a:pt x="741163" y="17571"/>
                  <a:pt x="793457" y="-1246"/>
                  <a:pt x="1057874" y="0"/>
                </a:cubicBezTo>
                <a:cubicBezTo>
                  <a:pt x="1322292" y="1246"/>
                  <a:pt x="1337368" y="-1330"/>
                  <a:pt x="1544495" y="0"/>
                </a:cubicBezTo>
                <a:cubicBezTo>
                  <a:pt x="1751622" y="1330"/>
                  <a:pt x="1905802" y="8955"/>
                  <a:pt x="2115747" y="0"/>
                </a:cubicBezTo>
                <a:cubicBezTo>
                  <a:pt x="2101295" y="88013"/>
                  <a:pt x="2114501" y="159769"/>
                  <a:pt x="2115747" y="307777"/>
                </a:cubicBezTo>
                <a:cubicBezTo>
                  <a:pt x="1913377" y="326104"/>
                  <a:pt x="1823836" y="291102"/>
                  <a:pt x="1629125" y="307777"/>
                </a:cubicBezTo>
                <a:cubicBezTo>
                  <a:pt x="1434414" y="324452"/>
                  <a:pt x="1246269" y="296621"/>
                  <a:pt x="1142503" y="307777"/>
                </a:cubicBezTo>
                <a:cubicBezTo>
                  <a:pt x="1038737" y="318933"/>
                  <a:pt x="767104" y="299005"/>
                  <a:pt x="655882" y="307777"/>
                </a:cubicBezTo>
                <a:cubicBezTo>
                  <a:pt x="544660" y="316549"/>
                  <a:pt x="313567" y="282618"/>
                  <a:pt x="0" y="307777"/>
                </a:cubicBezTo>
                <a:cubicBezTo>
                  <a:pt x="15100" y="177281"/>
                  <a:pt x="-15006" y="126587"/>
                  <a:pt x="0" y="0"/>
                </a:cubicBezTo>
                <a:close/>
              </a:path>
            </a:pathLst>
          </a:custGeom>
          <a:solidFill>
            <a:srgbClr val="FEE599"/>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THE THREAT FROM SPAIN</a:t>
            </a:r>
            <a:endParaRPr sz="1400">
              <a:solidFill>
                <a:schemeClr val="dk1"/>
              </a:solidFill>
              <a:latin typeface="Calibri"/>
              <a:ea typeface="Calibri"/>
              <a:cs typeface="Calibri"/>
              <a:sym typeface="Calibri"/>
            </a:endParaRPr>
          </a:p>
        </p:txBody>
      </p:sp>
      <p:pic>
        <p:nvPicPr>
          <p:cNvPr descr="Pope" id="145" name="Google Shape;145;p3"/>
          <p:cNvPicPr preferRelativeResize="0"/>
          <p:nvPr/>
        </p:nvPicPr>
        <p:blipFill rotWithShape="1">
          <a:blip r:embed="rId3">
            <a:alphaModFix/>
          </a:blip>
          <a:srcRect b="0" l="50000" r="0" t="0"/>
          <a:stretch/>
        </p:blipFill>
        <p:spPr>
          <a:xfrm>
            <a:off x="10030691" y="82095"/>
            <a:ext cx="2088644" cy="3536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
          <p:cNvSpPr txBox="1"/>
          <p:nvPr/>
        </p:nvSpPr>
        <p:spPr>
          <a:xfrm>
            <a:off x="69850" y="53332"/>
            <a:ext cx="10702653" cy="369332"/>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4</a:t>
            </a:r>
            <a:r>
              <a:rPr b="1" lang="en-GB" sz="1600">
                <a:solidFill>
                  <a:schemeClr val="dk1"/>
                </a:solidFill>
                <a:latin typeface="Calibri"/>
                <a:ea typeface="Calibri"/>
                <a:cs typeface="Calibri"/>
                <a:sym typeface="Calibri"/>
              </a:rPr>
              <a:t>:</a:t>
            </a:r>
            <a:r>
              <a:rPr lang="en-GB" sz="1600">
                <a:solidFill>
                  <a:schemeClr val="dk1"/>
                </a:solidFill>
                <a:latin typeface="Calibri"/>
                <a:ea typeface="Calibri"/>
                <a:cs typeface="Calibri"/>
                <a:sym typeface="Calibri"/>
              </a:rPr>
              <a:t> What were the </a:t>
            </a:r>
            <a:r>
              <a:rPr b="1" lang="en-GB" sz="1600" u="sng">
                <a:solidFill>
                  <a:schemeClr val="dk1"/>
                </a:solidFill>
                <a:latin typeface="Calibri"/>
                <a:ea typeface="Calibri"/>
                <a:cs typeface="Calibri"/>
                <a:sym typeface="Calibri"/>
              </a:rPr>
              <a:t>RELIGIOUS DIVISIONS </a:t>
            </a:r>
            <a:r>
              <a:rPr lang="en-GB" sz="1600">
                <a:solidFill>
                  <a:schemeClr val="dk1"/>
                </a:solidFill>
                <a:latin typeface="Calibri"/>
                <a:ea typeface="Calibri"/>
                <a:cs typeface="Calibri"/>
                <a:sym typeface="Calibri"/>
              </a:rPr>
              <a:t>in England when Elizabeth became Queen in 1558?</a:t>
            </a:r>
            <a:endParaRPr/>
          </a:p>
        </p:txBody>
      </p:sp>
      <p:sp>
        <p:nvSpPr>
          <p:cNvPr id="151" name="Google Shape;151;p4"/>
          <p:cNvSpPr txBox="1"/>
          <p:nvPr/>
        </p:nvSpPr>
        <p:spPr>
          <a:xfrm>
            <a:off x="69851" y="460069"/>
            <a:ext cx="6373674" cy="16312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Before we look at the changes that Elizabeth I made to religion, it is vital that we know what religious life was like in England at this time.  There had been significant changes in the belief of the Christian church in Europe in the 1500s.  Some Christians had started to question the greed, wealth and power of the Catholic Church.  Some then ‘</a:t>
            </a:r>
            <a:r>
              <a:rPr b="1" lang="en-GB" sz="1100" u="sng">
                <a:solidFill>
                  <a:schemeClr val="dk1"/>
                </a:solidFill>
                <a:latin typeface="Calibri"/>
                <a:ea typeface="Calibri"/>
                <a:cs typeface="Calibri"/>
                <a:sym typeface="Calibri"/>
              </a:rPr>
              <a:t>protested</a:t>
            </a:r>
            <a:r>
              <a:rPr lang="en-GB" sz="1100">
                <a:solidFill>
                  <a:schemeClr val="dk1"/>
                </a:solidFill>
                <a:latin typeface="Calibri"/>
                <a:ea typeface="Calibri"/>
                <a:cs typeface="Calibri"/>
                <a:sym typeface="Calibri"/>
              </a:rPr>
              <a:t>’ against the Catholic Church and set out to change or </a:t>
            </a:r>
            <a:r>
              <a:rPr b="1" lang="en-GB" sz="1100">
                <a:solidFill>
                  <a:schemeClr val="dk1"/>
                </a:solidFill>
                <a:latin typeface="Calibri"/>
                <a:ea typeface="Calibri"/>
                <a:cs typeface="Calibri"/>
                <a:sym typeface="Calibri"/>
              </a:rPr>
              <a:t>REFORM</a:t>
            </a:r>
            <a:r>
              <a:rPr lang="en-GB" sz="1100">
                <a:solidFill>
                  <a:schemeClr val="dk1"/>
                </a:solidFill>
                <a:latin typeface="Calibri"/>
                <a:ea typeface="Calibri"/>
                <a:cs typeface="Calibri"/>
                <a:sym typeface="Calibri"/>
              </a:rPr>
              <a:t> in the way Christians worshipped.  These changes were known as the </a:t>
            </a:r>
            <a:r>
              <a:rPr b="1" lang="en-GB" sz="1100">
                <a:solidFill>
                  <a:srgbClr val="0070C0"/>
                </a:solidFill>
                <a:latin typeface="Calibri"/>
                <a:ea typeface="Calibri"/>
                <a:cs typeface="Calibri"/>
                <a:sym typeface="Calibri"/>
              </a:rPr>
              <a:t>Reformation</a:t>
            </a:r>
            <a:r>
              <a:rPr lang="en-GB" sz="1100">
                <a:solidFill>
                  <a:schemeClr val="dk1"/>
                </a:solidFill>
                <a:latin typeface="Calibri"/>
                <a:ea typeface="Calibri"/>
                <a:cs typeface="Calibri"/>
                <a:sym typeface="Calibri"/>
              </a:rPr>
              <a:t> and the people who followed this new Christian religion were called ‘</a:t>
            </a:r>
            <a:r>
              <a:rPr b="1" lang="en-GB" sz="1100" u="sng">
                <a:solidFill>
                  <a:srgbClr val="0070C0"/>
                </a:solidFill>
                <a:latin typeface="Calibri"/>
                <a:ea typeface="Calibri"/>
                <a:cs typeface="Calibri"/>
                <a:sym typeface="Calibri"/>
              </a:rPr>
              <a:t>PROTEST</a:t>
            </a:r>
            <a:r>
              <a:rPr b="1" lang="en-GB" sz="1100">
                <a:solidFill>
                  <a:srgbClr val="0070C0"/>
                </a:solidFill>
                <a:latin typeface="Calibri"/>
                <a:ea typeface="Calibri"/>
                <a:cs typeface="Calibri"/>
                <a:sym typeface="Calibri"/>
              </a:rPr>
              <a:t>ANTS</a:t>
            </a:r>
            <a:r>
              <a:rPr lang="en-GB" sz="1100">
                <a:solidFill>
                  <a:schemeClr val="dk1"/>
                </a:solidFill>
                <a:latin typeface="Calibri"/>
                <a:ea typeface="Calibri"/>
                <a:cs typeface="Calibri"/>
                <a:sym typeface="Calibri"/>
              </a:rPr>
              <a:t>’. This meant that by the time Elizabeth became Queen of England, there was a divide between the traditional Catholic Church and the Protestant Church.  Elizabeth also came to power after her strict Catholic sister Mary I had ruled the country and punished Protestants.</a:t>
            </a:r>
            <a:endParaRPr/>
          </a:p>
        </p:txBody>
      </p:sp>
      <p:sp>
        <p:nvSpPr>
          <p:cNvPr id="152" name="Google Shape;152;p4"/>
          <p:cNvSpPr txBox="1"/>
          <p:nvPr/>
        </p:nvSpPr>
        <p:spPr>
          <a:xfrm>
            <a:off x="10830519" y="53332"/>
            <a:ext cx="1291630" cy="233910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KEY TERMS</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Reformation</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Mass</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Protestant</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Catholic</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Puritan</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Latin</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Clergy</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Act of Parliament</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Vestments</a:t>
            </a:r>
            <a:endParaRPr/>
          </a:p>
          <a:p>
            <a:pPr indent="-87313" lvl="0" marL="87313" marR="0" rtl="0" algn="l">
              <a:spcBef>
                <a:spcPts val="0"/>
              </a:spcBef>
              <a:spcAft>
                <a:spcPts val="0"/>
              </a:spcAft>
              <a:buClr>
                <a:schemeClr val="dk1"/>
              </a:buClr>
              <a:buSzPts val="1200"/>
              <a:buFont typeface="Arial"/>
              <a:buChar char="•"/>
            </a:pPr>
            <a:r>
              <a:rPr b="1" lang="en-GB" sz="1200">
                <a:solidFill>
                  <a:schemeClr val="dk1"/>
                </a:solidFill>
                <a:latin typeface="Calibri"/>
                <a:ea typeface="Calibri"/>
                <a:cs typeface="Calibri"/>
                <a:sym typeface="Calibri"/>
              </a:rPr>
              <a:t>Sacraments</a:t>
            </a:r>
            <a:endParaRPr b="1" sz="1400">
              <a:solidFill>
                <a:schemeClr val="dk1"/>
              </a:solidFill>
              <a:latin typeface="Calibri"/>
              <a:ea typeface="Calibri"/>
              <a:cs typeface="Calibri"/>
              <a:sym typeface="Calibri"/>
            </a:endParaRPr>
          </a:p>
        </p:txBody>
      </p:sp>
      <p:sp>
        <p:nvSpPr>
          <p:cNvPr id="153" name="Google Shape;153;p4"/>
          <p:cNvSpPr/>
          <p:nvPr/>
        </p:nvSpPr>
        <p:spPr>
          <a:xfrm>
            <a:off x="69505" y="2128690"/>
            <a:ext cx="6373674" cy="261610"/>
          </a:xfrm>
          <a:custGeom>
            <a:rect b="b" l="l" r="r" t="t"/>
            <a:pathLst>
              <a:path extrusionOk="0" fill="none" h="261610" w="6373674">
                <a:moveTo>
                  <a:pt x="0" y="0"/>
                </a:moveTo>
                <a:cubicBezTo>
                  <a:pt x="178558" y="16809"/>
                  <a:pt x="327070" y="-20147"/>
                  <a:pt x="637367" y="0"/>
                </a:cubicBezTo>
                <a:cubicBezTo>
                  <a:pt x="947664" y="20147"/>
                  <a:pt x="1041000" y="-28008"/>
                  <a:pt x="1210998" y="0"/>
                </a:cubicBezTo>
                <a:cubicBezTo>
                  <a:pt x="1380996" y="28008"/>
                  <a:pt x="1531836" y="-4950"/>
                  <a:pt x="1720892" y="0"/>
                </a:cubicBezTo>
                <a:cubicBezTo>
                  <a:pt x="1909948" y="4950"/>
                  <a:pt x="2224636" y="-36246"/>
                  <a:pt x="2485733" y="0"/>
                </a:cubicBezTo>
                <a:cubicBezTo>
                  <a:pt x="2746830" y="36246"/>
                  <a:pt x="2943495" y="12595"/>
                  <a:pt x="3059364" y="0"/>
                </a:cubicBezTo>
                <a:cubicBezTo>
                  <a:pt x="3175233" y="-12595"/>
                  <a:pt x="3414492" y="-28653"/>
                  <a:pt x="3760468" y="0"/>
                </a:cubicBezTo>
                <a:cubicBezTo>
                  <a:pt x="4106444" y="28653"/>
                  <a:pt x="4312031" y="-5718"/>
                  <a:pt x="4461572" y="0"/>
                </a:cubicBezTo>
                <a:cubicBezTo>
                  <a:pt x="4611113" y="5718"/>
                  <a:pt x="4916201" y="20694"/>
                  <a:pt x="5162676" y="0"/>
                </a:cubicBezTo>
                <a:cubicBezTo>
                  <a:pt x="5409151" y="-20694"/>
                  <a:pt x="5475718" y="-8433"/>
                  <a:pt x="5672570" y="0"/>
                </a:cubicBezTo>
                <a:cubicBezTo>
                  <a:pt x="5869422" y="8433"/>
                  <a:pt x="6170307" y="27673"/>
                  <a:pt x="6373674" y="0"/>
                </a:cubicBezTo>
                <a:cubicBezTo>
                  <a:pt x="6364088" y="65732"/>
                  <a:pt x="6375364" y="183234"/>
                  <a:pt x="6373674" y="261610"/>
                </a:cubicBezTo>
                <a:cubicBezTo>
                  <a:pt x="6197080" y="281557"/>
                  <a:pt x="6115697" y="245350"/>
                  <a:pt x="5927517" y="261610"/>
                </a:cubicBezTo>
                <a:cubicBezTo>
                  <a:pt x="5739337" y="277870"/>
                  <a:pt x="5502570" y="248083"/>
                  <a:pt x="5353886" y="261610"/>
                </a:cubicBezTo>
                <a:cubicBezTo>
                  <a:pt x="5205202" y="275137"/>
                  <a:pt x="4920352" y="238416"/>
                  <a:pt x="4716519" y="261610"/>
                </a:cubicBezTo>
                <a:cubicBezTo>
                  <a:pt x="4512686" y="284804"/>
                  <a:pt x="4264365" y="289492"/>
                  <a:pt x="3951678" y="261610"/>
                </a:cubicBezTo>
                <a:cubicBezTo>
                  <a:pt x="3638991" y="233728"/>
                  <a:pt x="3587876" y="229648"/>
                  <a:pt x="3250574" y="261610"/>
                </a:cubicBezTo>
                <a:cubicBezTo>
                  <a:pt x="2913272" y="293572"/>
                  <a:pt x="2803007" y="281489"/>
                  <a:pt x="2613206" y="261610"/>
                </a:cubicBezTo>
                <a:cubicBezTo>
                  <a:pt x="2423405" y="241731"/>
                  <a:pt x="2051136" y="224819"/>
                  <a:pt x="1848365" y="261610"/>
                </a:cubicBezTo>
                <a:cubicBezTo>
                  <a:pt x="1645594" y="298401"/>
                  <a:pt x="1459480" y="281950"/>
                  <a:pt x="1083525" y="261610"/>
                </a:cubicBezTo>
                <a:cubicBezTo>
                  <a:pt x="707570" y="241270"/>
                  <a:pt x="773824" y="249996"/>
                  <a:pt x="637367" y="261610"/>
                </a:cubicBezTo>
                <a:cubicBezTo>
                  <a:pt x="500910" y="273224"/>
                  <a:pt x="162444" y="242862"/>
                  <a:pt x="0" y="261610"/>
                </a:cubicBezTo>
                <a:cubicBezTo>
                  <a:pt x="-7200" y="202503"/>
                  <a:pt x="-3512" y="58903"/>
                  <a:pt x="0" y="0"/>
                </a:cubicBezTo>
                <a:close/>
              </a:path>
              <a:path extrusionOk="0" h="261610" w="6373674">
                <a:moveTo>
                  <a:pt x="0" y="0"/>
                </a:moveTo>
                <a:cubicBezTo>
                  <a:pt x="202721" y="18386"/>
                  <a:pt x="344012" y="-14233"/>
                  <a:pt x="637367" y="0"/>
                </a:cubicBezTo>
                <a:cubicBezTo>
                  <a:pt x="930722" y="14233"/>
                  <a:pt x="1088694" y="35182"/>
                  <a:pt x="1402208" y="0"/>
                </a:cubicBezTo>
                <a:cubicBezTo>
                  <a:pt x="1715722" y="-35182"/>
                  <a:pt x="1957601" y="-1584"/>
                  <a:pt x="2167049" y="0"/>
                </a:cubicBezTo>
                <a:cubicBezTo>
                  <a:pt x="2376497" y="1584"/>
                  <a:pt x="2522248" y="6301"/>
                  <a:pt x="2613206" y="0"/>
                </a:cubicBezTo>
                <a:cubicBezTo>
                  <a:pt x="2704164" y="-6301"/>
                  <a:pt x="2991087" y="12833"/>
                  <a:pt x="3250574" y="0"/>
                </a:cubicBezTo>
                <a:cubicBezTo>
                  <a:pt x="3510061" y="-12833"/>
                  <a:pt x="3501797" y="-2821"/>
                  <a:pt x="3696731" y="0"/>
                </a:cubicBezTo>
                <a:cubicBezTo>
                  <a:pt x="3891665" y="2821"/>
                  <a:pt x="4001050" y="-471"/>
                  <a:pt x="4142888" y="0"/>
                </a:cubicBezTo>
                <a:cubicBezTo>
                  <a:pt x="4284726" y="471"/>
                  <a:pt x="4589560" y="-11038"/>
                  <a:pt x="4716519" y="0"/>
                </a:cubicBezTo>
                <a:cubicBezTo>
                  <a:pt x="4843478" y="11038"/>
                  <a:pt x="5055431" y="18224"/>
                  <a:pt x="5353886" y="0"/>
                </a:cubicBezTo>
                <a:cubicBezTo>
                  <a:pt x="5652341" y="-18224"/>
                  <a:pt x="5663873" y="-12686"/>
                  <a:pt x="5800043" y="0"/>
                </a:cubicBezTo>
                <a:cubicBezTo>
                  <a:pt x="5936213" y="12686"/>
                  <a:pt x="6173704" y="7584"/>
                  <a:pt x="6373674" y="0"/>
                </a:cubicBezTo>
                <a:cubicBezTo>
                  <a:pt x="6365563" y="93842"/>
                  <a:pt x="6370597" y="191727"/>
                  <a:pt x="6373674" y="261610"/>
                </a:cubicBezTo>
                <a:cubicBezTo>
                  <a:pt x="6252854" y="254714"/>
                  <a:pt x="6071702" y="241913"/>
                  <a:pt x="5863780" y="261610"/>
                </a:cubicBezTo>
                <a:cubicBezTo>
                  <a:pt x="5655858" y="281307"/>
                  <a:pt x="5620294" y="257469"/>
                  <a:pt x="5417623" y="261610"/>
                </a:cubicBezTo>
                <a:cubicBezTo>
                  <a:pt x="5214952" y="265751"/>
                  <a:pt x="4905373" y="232179"/>
                  <a:pt x="4652782" y="261610"/>
                </a:cubicBezTo>
                <a:cubicBezTo>
                  <a:pt x="4400191" y="291041"/>
                  <a:pt x="4327702" y="283753"/>
                  <a:pt x="4206625" y="261610"/>
                </a:cubicBezTo>
                <a:cubicBezTo>
                  <a:pt x="4085548" y="239467"/>
                  <a:pt x="3830958" y="257428"/>
                  <a:pt x="3569257" y="261610"/>
                </a:cubicBezTo>
                <a:cubicBezTo>
                  <a:pt x="3307556" y="265792"/>
                  <a:pt x="3079650" y="269100"/>
                  <a:pt x="2804417" y="261610"/>
                </a:cubicBezTo>
                <a:cubicBezTo>
                  <a:pt x="2529184" y="254120"/>
                  <a:pt x="2504439" y="288058"/>
                  <a:pt x="2230786" y="261610"/>
                </a:cubicBezTo>
                <a:cubicBezTo>
                  <a:pt x="1957133" y="235162"/>
                  <a:pt x="1866886" y="274971"/>
                  <a:pt x="1657155" y="261610"/>
                </a:cubicBezTo>
                <a:cubicBezTo>
                  <a:pt x="1447424" y="248249"/>
                  <a:pt x="1073116" y="298271"/>
                  <a:pt x="892314" y="261610"/>
                </a:cubicBezTo>
                <a:cubicBezTo>
                  <a:pt x="711512" y="224949"/>
                  <a:pt x="197421" y="239198"/>
                  <a:pt x="0" y="261610"/>
                </a:cubicBezTo>
                <a:cubicBezTo>
                  <a:pt x="-13011" y="150413"/>
                  <a:pt x="-6770" y="69159"/>
                  <a:pt x="0" y="0"/>
                </a:cubicBezTo>
                <a:close/>
              </a:path>
            </a:pathLst>
          </a:custGeom>
          <a:solidFill>
            <a:srgbClr val="F3B91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main features of the religious divisions/differences when Elizabeth became Queen in 1558</a:t>
            </a:r>
            <a:endParaRPr/>
          </a:p>
        </p:txBody>
      </p:sp>
      <p:sp>
        <p:nvSpPr>
          <p:cNvPr id="154" name="Google Shape;154;p4"/>
          <p:cNvSpPr txBox="1"/>
          <p:nvPr/>
        </p:nvSpPr>
        <p:spPr>
          <a:xfrm>
            <a:off x="69505" y="4613895"/>
            <a:ext cx="2872950" cy="212365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believed more in the Protestant faith. However, she wanted to be fair to both faiths.  When she became Queen of England she did not want to punish the Catholics for following their faith.  Elizabeth could see the increasing tension between the Catholics and the Protestants and so she  wanted to seek a ‘</a:t>
            </a:r>
            <a:r>
              <a:rPr b="1" lang="en-GB" sz="1100" u="sng">
                <a:solidFill>
                  <a:srgbClr val="C00000"/>
                </a:solidFill>
                <a:latin typeface="Calibri"/>
                <a:ea typeface="Calibri"/>
                <a:cs typeface="Calibri"/>
                <a:sym typeface="Calibri"/>
              </a:rPr>
              <a:t>Middle Way</a:t>
            </a:r>
            <a:r>
              <a:rPr lang="en-GB" sz="1100">
                <a:solidFill>
                  <a:schemeClr val="dk1"/>
                </a:solidFill>
                <a:latin typeface="Calibri"/>
                <a:ea typeface="Calibri"/>
                <a:cs typeface="Calibri"/>
                <a:sym typeface="Calibri"/>
              </a:rPr>
              <a:t>’ or </a:t>
            </a:r>
            <a:r>
              <a:rPr b="1" lang="en-GB" sz="1100" u="sng">
                <a:solidFill>
                  <a:schemeClr val="dk1"/>
                </a:solidFill>
                <a:latin typeface="Calibri"/>
                <a:ea typeface="Calibri"/>
                <a:cs typeface="Calibri"/>
                <a:sym typeface="Calibri"/>
              </a:rPr>
              <a:t>compromise</a:t>
            </a:r>
            <a:r>
              <a:rPr lang="en-GB" sz="1100">
                <a:solidFill>
                  <a:schemeClr val="dk1"/>
                </a:solidFill>
                <a:latin typeface="Calibri"/>
                <a:ea typeface="Calibri"/>
                <a:cs typeface="Calibri"/>
                <a:sym typeface="Calibri"/>
              </a:rPr>
              <a:t>.  Her Catholic sister, Mary I, had persecuted over 300 Protestants before Elizabeth became Queen.  Elizabeth was not interested in doing the same against Catholics simply to seek revenge.</a:t>
            </a:r>
            <a:endParaRPr/>
          </a:p>
        </p:txBody>
      </p:sp>
      <p:graphicFrame>
        <p:nvGraphicFramePr>
          <p:cNvPr id="155" name="Google Shape;155;p4"/>
          <p:cNvGraphicFramePr/>
          <p:nvPr/>
        </p:nvGraphicFramePr>
        <p:xfrm>
          <a:off x="6523592" y="460069"/>
          <a:ext cx="3000000" cy="3000000"/>
        </p:xfrm>
        <a:graphic>
          <a:graphicData uri="http://schemas.openxmlformats.org/drawingml/2006/table">
            <a:tbl>
              <a:tblPr bandRow="1" firstRow="1">
                <a:noFill/>
                <a:tableStyleId>{E1322715-8038-493E-B759-C4D09DB87BC8}</a:tableStyleId>
              </a:tblPr>
              <a:tblGrid>
                <a:gridCol w="625825"/>
                <a:gridCol w="1733225"/>
                <a:gridCol w="1889875"/>
              </a:tblGrid>
              <a:tr h="194725">
                <a:tc gridSpan="3">
                  <a:txBody>
                    <a:bodyPr/>
                    <a:lstStyle/>
                    <a:p>
                      <a:pPr indent="0" lvl="0" marL="0" marR="0" rtl="0" algn="ctr">
                        <a:spcBef>
                          <a:spcPts val="0"/>
                        </a:spcBef>
                        <a:spcAft>
                          <a:spcPts val="0"/>
                        </a:spcAft>
                        <a:buNone/>
                      </a:pPr>
                      <a:r>
                        <a:rPr lang="en-GB" sz="1300">
                          <a:solidFill>
                            <a:srgbClr val="000000"/>
                          </a:solidFill>
                        </a:rPr>
                        <a:t>Catholics </a:t>
                      </a:r>
                      <a:r>
                        <a:rPr lang="en-GB" sz="1300">
                          <a:solidFill>
                            <a:srgbClr val="000000"/>
                          </a:solidFill>
                        </a:rPr>
                        <a:t>Versus</a:t>
                      </a:r>
                      <a:r>
                        <a:rPr lang="en-GB" sz="1300">
                          <a:solidFill>
                            <a:srgbClr val="000000"/>
                          </a:solidFill>
                        </a:rPr>
                        <a:t> Protestants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152400">
                <a:tc rowSpan="7">
                  <a:txBody>
                    <a:bodyPr/>
                    <a:lstStyle/>
                    <a:p>
                      <a:pPr indent="0" lvl="0" marL="0" marR="0" rtl="0" algn="ctr">
                        <a:spcBef>
                          <a:spcPts val="0"/>
                        </a:spcBef>
                        <a:spcAft>
                          <a:spcPts val="0"/>
                        </a:spcAft>
                        <a:buNone/>
                      </a:pPr>
                      <a:r>
                        <a:rPr lang="en-GB" sz="700">
                          <a:solidFill>
                            <a:srgbClr val="000000"/>
                          </a:solidFill>
                        </a:rPr>
                        <a:t>THEIR BELIEFS</a:t>
                      </a:r>
                      <a:endParaRPr sz="9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Calibri"/>
                        <a:buNone/>
                      </a:pPr>
                      <a:r>
                        <a:rPr b="1" lang="en-GB" sz="1100">
                          <a:solidFill>
                            <a:srgbClr val="000000"/>
                          </a:solidFill>
                        </a:rPr>
                        <a:t>CATHOLICS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ctr">
                        <a:spcBef>
                          <a:spcPts val="0"/>
                        </a:spcBef>
                        <a:spcAft>
                          <a:spcPts val="0"/>
                        </a:spcAft>
                        <a:buNone/>
                      </a:pPr>
                      <a:r>
                        <a:rPr b="1" lang="en-GB" sz="1100">
                          <a:solidFill>
                            <a:srgbClr val="000000"/>
                          </a:solidFill>
                        </a:rPr>
                        <a:t>PROTESTANTS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The </a:t>
                      </a:r>
                      <a:r>
                        <a:rPr b="1" lang="en-GB" sz="950">
                          <a:solidFill>
                            <a:srgbClr val="000000"/>
                          </a:solidFill>
                        </a:rPr>
                        <a:t>Pope</a:t>
                      </a:r>
                      <a:r>
                        <a:rPr lang="en-GB" sz="950">
                          <a:solidFill>
                            <a:srgbClr val="000000"/>
                          </a:solidFill>
                        </a:rPr>
                        <a:t> in Rome is the leader</a:t>
                      </a:r>
                      <a:r>
                        <a:rPr lang="en-GB" sz="950">
                          <a:solidFill>
                            <a:srgbClr val="000000"/>
                          </a:solidFill>
                        </a:rPr>
                        <a:t> of the Church across England.</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b="1" lang="en-GB" sz="950">
                          <a:solidFill>
                            <a:srgbClr val="000000"/>
                          </a:solidFill>
                        </a:rPr>
                        <a:t>No Pope</a:t>
                      </a:r>
                      <a:r>
                        <a:rPr lang="en-GB" sz="950">
                          <a:solidFill>
                            <a:srgbClr val="000000"/>
                          </a:solidFill>
                        </a:rPr>
                        <a:t>.</a:t>
                      </a:r>
                      <a:r>
                        <a:rPr lang="en-GB" sz="950">
                          <a:solidFill>
                            <a:srgbClr val="000000"/>
                          </a:solidFill>
                        </a:rPr>
                        <a:t>  The monarch (King or Queen) is the head of the Church.</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b="1" lang="en-GB" sz="950">
                          <a:solidFill>
                            <a:srgbClr val="000000"/>
                          </a:solidFill>
                        </a:rPr>
                        <a:t>Many clergy </a:t>
                      </a:r>
                      <a:r>
                        <a:rPr lang="en-GB" sz="950">
                          <a:solidFill>
                            <a:srgbClr val="000000"/>
                          </a:solidFill>
                        </a:rPr>
                        <a:t>such as cardinals, bishops</a:t>
                      </a:r>
                      <a:r>
                        <a:rPr lang="en-GB" sz="950">
                          <a:solidFill>
                            <a:srgbClr val="000000"/>
                          </a:solidFill>
                        </a:rPr>
                        <a:t> and priests are needed and have huge power.</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b="1" lang="en-GB" sz="950">
                          <a:solidFill>
                            <a:srgbClr val="000000"/>
                          </a:solidFill>
                        </a:rPr>
                        <a:t>Fewer clergy are </a:t>
                      </a:r>
                      <a:r>
                        <a:rPr lang="en-GB" sz="950">
                          <a:solidFill>
                            <a:srgbClr val="000000"/>
                          </a:solidFill>
                        </a:rPr>
                        <a:t>needed and they are seen as more equal to ordinary people.</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470175">
                <a:tc vMerge="1"/>
                <a:tc>
                  <a:txBody>
                    <a:bodyPr/>
                    <a:lstStyle/>
                    <a:p>
                      <a:pPr indent="0" lvl="0" marL="0" marR="0" rtl="0" algn="l">
                        <a:spcBef>
                          <a:spcPts val="0"/>
                        </a:spcBef>
                        <a:spcAft>
                          <a:spcPts val="0"/>
                        </a:spcAft>
                        <a:buNone/>
                      </a:pPr>
                      <a:r>
                        <a:rPr lang="en-GB" sz="950">
                          <a:solidFill>
                            <a:srgbClr val="000000"/>
                          </a:solidFill>
                        </a:rPr>
                        <a:t>During the religious ceremony of </a:t>
                      </a:r>
                      <a:r>
                        <a:rPr b="1" lang="en-GB" sz="950">
                          <a:solidFill>
                            <a:srgbClr val="000000"/>
                          </a:solidFill>
                        </a:rPr>
                        <a:t>Mass</a:t>
                      </a:r>
                      <a:r>
                        <a:rPr lang="en-GB" sz="950">
                          <a:solidFill>
                            <a:srgbClr val="000000"/>
                          </a:solidFill>
                        </a:rPr>
                        <a:t>, </a:t>
                      </a:r>
                      <a:r>
                        <a:rPr b="1" lang="en-GB" sz="950">
                          <a:solidFill>
                            <a:srgbClr val="000000"/>
                          </a:solidFill>
                        </a:rPr>
                        <a:t>bread</a:t>
                      </a:r>
                      <a:r>
                        <a:rPr lang="en-GB" sz="950">
                          <a:solidFill>
                            <a:srgbClr val="000000"/>
                          </a:solidFill>
                        </a:rPr>
                        <a:t> and </a:t>
                      </a:r>
                      <a:r>
                        <a:rPr b="1" lang="en-GB" sz="950">
                          <a:solidFill>
                            <a:srgbClr val="000000"/>
                          </a:solidFill>
                        </a:rPr>
                        <a:t>wine</a:t>
                      </a:r>
                      <a:r>
                        <a:rPr lang="en-GB" sz="950">
                          <a:solidFill>
                            <a:srgbClr val="000000"/>
                          </a:solidFill>
                        </a:rPr>
                        <a:t> become the actual blood and body of Christ. This is seen as a </a:t>
                      </a:r>
                      <a:r>
                        <a:rPr b="1" lang="en-GB" sz="950">
                          <a:solidFill>
                            <a:srgbClr val="000000"/>
                          </a:solidFill>
                        </a:rPr>
                        <a:t>miracle</a:t>
                      </a:r>
                      <a:r>
                        <a:rPr lang="en-GB" sz="950">
                          <a:solidFill>
                            <a:srgbClr val="000000"/>
                          </a:solidFill>
                        </a:rPr>
                        <a:t>.</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There is no belief in miracles.</a:t>
                      </a:r>
                      <a:r>
                        <a:rPr lang="en-GB" sz="950">
                          <a:solidFill>
                            <a:srgbClr val="000000"/>
                          </a:solidFill>
                        </a:rPr>
                        <a:t>  The bread and wine are just </a:t>
                      </a:r>
                      <a:r>
                        <a:rPr b="1" lang="en-GB" sz="950">
                          <a:solidFill>
                            <a:srgbClr val="000000"/>
                          </a:solidFill>
                        </a:rPr>
                        <a:t>symbolic </a:t>
                      </a:r>
                      <a:r>
                        <a:rPr lang="en-GB" sz="950">
                          <a:solidFill>
                            <a:srgbClr val="000000"/>
                          </a:solidFill>
                        </a:rPr>
                        <a:t>of Christ and Mass is banned.</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There are </a:t>
                      </a:r>
                      <a:r>
                        <a:rPr b="1" lang="en-GB" sz="950">
                          <a:solidFill>
                            <a:srgbClr val="000000"/>
                          </a:solidFill>
                        </a:rPr>
                        <a:t>7 </a:t>
                      </a:r>
                      <a:r>
                        <a:rPr lang="en-GB" sz="950">
                          <a:solidFill>
                            <a:srgbClr val="000000"/>
                          </a:solidFill>
                        </a:rPr>
                        <a:t>main religious ceremonies</a:t>
                      </a:r>
                      <a:r>
                        <a:rPr lang="en-GB" sz="950">
                          <a:solidFill>
                            <a:srgbClr val="000000"/>
                          </a:solidFill>
                        </a:rPr>
                        <a:t> called </a:t>
                      </a:r>
                      <a:r>
                        <a:rPr b="1" lang="en-GB" sz="950">
                          <a:solidFill>
                            <a:srgbClr val="000000"/>
                          </a:solidFill>
                        </a:rPr>
                        <a:t>sacraments</a:t>
                      </a:r>
                      <a:endParaRPr b="1"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There are only</a:t>
                      </a:r>
                      <a:r>
                        <a:rPr lang="en-GB" sz="950">
                          <a:solidFill>
                            <a:srgbClr val="000000"/>
                          </a:solidFill>
                        </a:rPr>
                        <a:t> </a:t>
                      </a:r>
                      <a:r>
                        <a:rPr b="1" lang="en-GB" sz="950">
                          <a:solidFill>
                            <a:srgbClr val="000000"/>
                          </a:solidFill>
                        </a:rPr>
                        <a:t>2 religious sacraments</a:t>
                      </a:r>
                      <a:endParaRPr b="1"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Priests</a:t>
                      </a:r>
                      <a:r>
                        <a:rPr lang="en-GB" sz="950">
                          <a:solidFill>
                            <a:srgbClr val="000000"/>
                          </a:solidFill>
                        </a:rPr>
                        <a:t> cannot </a:t>
                      </a:r>
                      <a:r>
                        <a:rPr b="1" lang="en-GB" sz="950">
                          <a:solidFill>
                            <a:srgbClr val="000000"/>
                          </a:solidFill>
                        </a:rPr>
                        <a:t>marry </a:t>
                      </a:r>
                      <a:r>
                        <a:rPr lang="en-GB" sz="950">
                          <a:solidFill>
                            <a:srgbClr val="000000"/>
                          </a:solidFill>
                        </a:rPr>
                        <a:t>or have any sexual relationships.</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Priests can </a:t>
                      </a:r>
                      <a:r>
                        <a:rPr b="1" lang="en-GB" sz="950">
                          <a:solidFill>
                            <a:srgbClr val="000000"/>
                          </a:solidFill>
                        </a:rPr>
                        <a:t>marry and have children.</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Catholics believe in the existence in </a:t>
                      </a:r>
                      <a:r>
                        <a:rPr b="1" lang="en-GB" sz="950">
                          <a:solidFill>
                            <a:srgbClr val="000000"/>
                          </a:solidFill>
                        </a:rPr>
                        <a:t>saints</a:t>
                      </a:r>
                      <a:r>
                        <a:rPr lang="en-GB" sz="950">
                          <a:solidFill>
                            <a:srgbClr val="000000"/>
                          </a:solidFill>
                        </a:rPr>
                        <a:t> who can cause miracles.</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b="0" lang="en-GB" sz="950">
                          <a:solidFill>
                            <a:srgbClr val="000000"/>
                          </a:solidFill>
                        </a:rPr>
                        <a:t>There is no belief in miracles and so no belief in </a:t>
                      </a:r>
                      <a:r>
                        <a:rPr b="1" lang="en-GB" sz="950">
                          <a:solidFill>
                            <a:srgbClr val="000000"/>
                          </a:solidFill>
                        </a:rPr>
                        <a:t>saints</a:t>
                      </a:r>
                      <a:r>
                        <a:rPr b="0" lang="en-GB" sz="950">
                          <a:solidFill>
                            <a:srgbClr val="000000"/>
                          </a:solidFill>
                        </a:rPr>
                        <a:t>.</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204950">
                <a:tc rowSpan="3">
                  <a:txBody>
                    <a:bodyPr/>
                    <a:lstStyle/>
                    <a:p>
                      <a:pPr indent="0" lvl="0" marL="0" marR="0" rtl="0" algn="ctr">
                        <a:spcBef>
                          <a:spcPts val="0"/>
                        </a:spcBef>
                        <a:spcAft>
                          <a:spcPts val="0"/>
                        </a:spcAft>
                        <a:buNone/>
                      </a:pPr>
                      <a:r>
                        <a:rPr lang="en-GB" sz="700">
                          <a:solidFill>
                            <a:srgbClr val="000000"/>
                          </a:solidFill>
                        </a:rPr>
                        <a:t>THEIR CHURCHES</a:t>
                      </a:r>
                      <a:endParaRPr sz="9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950">
                          <a:solidFill>
                            <a:srgbClr val="000000"/>
                          </a:solidFill>
                        </a:rPr>
                        <a:t>Church services are in</a:t>
                      </a:r>
                      <a:r>
                        <a:rPr lang="en-GB" sz="950">
                          <a:solidFill>
                            <a:srgbClr val="000000"/>
                          </a:solidFill>
                        </a:rPr>
                        <a:t> </a:t>
                      </a:r>
                      <a:r>
                        <a:rPr b="1" lang="en-GB" sz="950">
                          <a:solidFill>
                            <a:srgbClr val="000000"/>
                          </a:solidFill>
                        </a:rPr>
                        <a:t>Latin</a:t>
                      </a:r>
                      <a:endParaRPr b="1"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Church services are in </a:t>
                      </a:r>
                      <a:r>
                        <a:rPr b="1" lang="en-GB" sz="950">
                          <a:solidFill>
                            <a:srgbClr val="000000"/>
                          </a:solidFill>
                        </a:rPr>
                        <a:t>English</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vMerge="1"/>
                <a:tc>
                  <a:txBody>
                    <a:bodyPr/>
                    <a:lstStyle/>
                    <a:p>
                      <a:pPr indent="0" lvl="0" marL="0" marR="0" rtl="0" algn="l">
                        <a:spcBef>
                          <a:spcPts val="0"/>
                        </a:spcBef>
                        <a:spcAft>
                          <a:spcPts val="0"/>
                        </a:spcAft>
                        <a:buNone/>
                      </a:pPr>
                      <a:r>
                        <a:rPr lang="en-GB" sz="950">
                          <a:solidFill>
                            <a:srgbClr val="000000"/>
                          </a:solidFill>
                        </a:rPr>
                        <a:t>Priests wear special and highly decorated religious clothing called ‘</a:t>
                      </a:r>
                      <a:r>
                        <a:rPr b="1" lang="en-GB" sz="950">
                          <a:solidFill>
                            <a:srgbClr val="000000"/>
                          </a:solidFill>
                        </a:rPr>
                        <a:t>vestments</a:t>
                      </a:r>
                      <a:r>
                        <a:rPr lang="en-GB" sz="950">
                          <a:solidFill>
                            <a:srgbClr val="000000"/>
                          </a:solidFill>
                        </a:rPr>
                        <a:t>’.</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Priests wear </a:t>
                      </a:r>
                      <a:r>
                        <a:rPr b="1" lang="en-GB" sz="950">
                          <a:solidFill>
                            <a:srgbClr val="000000"/>
                          </a:solidFill>
                        </a:rPr>
                        <a:t>simple vestments</a:t>
                      </a:r>
                      <a:r>
                        <a:rPr b="1" lang="en-GB" sz="950">
                          <a:solidFill>
                            <a:srgbClr val="000000"/>
                          </a:solidFill>
                        </a:rPr>
                        <a:t> </a:t>
                      </a:r>
                      <a:r>
                        <a:rPr lang="en-GB" sz="950">
                          <a:solidFill>
                            <a:srgbClr val="000000"/>
                          </a:solidFill>
                        </a:rPr>
                        <a:t>to show they are like ‘the people’.</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204950">
                <a:tc vMerge="1"/>
                <a:tc>
                  <a:txBody>
                    <a:bodyPr/>
                    <a:lstStyle/>
                    <a:p>
                      <a:pPr indent="0" lvl="0" marL="0" marR="0" rtl="0" algn="l">
                        <a:spcBef>
                          <a:spcPts val="0"/>
                        </a:spcBef>
                        <a:spcAft>
                          <a:spcPts val="0"/>
                        </a:spcAft>
                        <a:buNone/>
                      </a:pPr>
                      <a:r>
                        <a:rPr lang="en-GB" sz="950">
                          <a:solidFill>
                            <a:srgbClr val="000000"/>
                          </a:solidFill>
                        </a:rPr>
                        <a:t>Churches are </a:t>
                      </a:r>
                      <a:r>
                        <a:rPr b="1" lang="en-GB" sz="950">
                          <a:solidFill>
                            <a:srgbClr val="000000"/>
                          </a:solidFill>
                        </a:rPr>
                        <a:t>highly decorated </a:t>
                      </a:r>
                      <a:r>
                        <a:rPr b="0" lang="en-GB" sz="950">
                          <a:solidFill>
                            <a:srgbClr val="000000"/>
                          </a:solidFill>
                        </a:rPr>
                        <a:t>to show the glory and power of God.</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Churches are </a:t>
                      </a:r>
                      <a:r>
                        <a:rPr b="1" lang="en-GB" sz="950">
                          <a:solidFill>
                            <a:srgbClr val="000000"/>
                          </a:solidFill>
                        </a:rPr>
                        <a:t>plain </a:t>
                      </a:r>
                      <a:r>
                        <a:rPr b="0" lang="en-GB" sz="950">
                          <a:solidFill>
                            <a:srgbClr val="000000"/>
                          </a:solidFill>
                        </a:rPr>
                        <a:t>and</a:t>
                      </a:r>
                      <a:r>
                        <a:rPr b="1" lang="en-GB" sz="950">
                          <a:solidFill>
                            <a:srgbClr val="000000"/>
                          </a:solidFill>
                        </a:rPr>
                        <a:t> simple.  </a:t>
                      </a:r>
                      <a:r>
                        <a:rPr b="0" lang="en-GB" sz="950">
                          <a:solidFill>
                            <a:srgbClr val="000000"/>
                          </a:solidFill>
                        </a:rPr>
                        <a:t>This way people are not distracted from their worship.</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337550">
                <a:tc rowSpan="2">
                  <a:txBody>
                    <a:bodyPr/>
                    <a:lstStyle/>
                    <a:p>
                      <a:pPr indent="0" lvl="0" marL="0" marR="0" rtl="0" algn="ctr">
                        <a:spcBef>
                          <a:spcPts val="0"/>
                        </a:spcBef>
                        <a:spcAft>
                          <a:spcPts val="0"/>
                        </a:spcAft>
                        <a:buNone/>
                      </a:pPr>
                      <a:r>
                        <a:rPr lang="en-GB" sz="700">
                          <a:solidFill>
                            <a:srgbClr val="000000"/>
                          </a:solidFill>
                        </a:rPr>
                        <a:t>SUPPORT</a:t>
                      </a:r>
                      <a:endParaRPr sz="9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GB" sz="950">
                          <a:solidFill>
                            <a:srgbClr val="000000"/>
                          </a:solidFill>
                        </a:rPr>
                        <a:t>Catholics were still the majority in the </a:t>
                      </a:r>
                      <a:r>
                        <a:rPr b="1" lang="en-GB" sz="950">
                          <a:solidFill>
                            <a:srgbClr val="000000"/>
                          </a:solidFill>
                        </a:rPr>
                        <a:t>north</a:t>
                      </a:r>
                      <a:r>
                        <a:rPr lang="en-GB" sz="950">
                          <a:solidFill>
                            <a:srgbClr val="000000"/>
                          </a:solidFill>
                        </a:rPr>
                        <a:t> of England</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Protestants were mainly found in the </a:t>
                      </a:r>
                      <a:r>
                        <a:rPr b="1" lang="en-GB" sz="950">
                          <a:solidFill>
                            <a:srgbClr val="000000"/>
                          </a:solidFill>
                        </a:rPr>
                        <a:t>south-east</a:t>
                      </a:r>
                      <a:r>
                        <a:rPr lang="en-GB" sz="950">
                          <a:solidFill>
                            <a:srgbClr val="000000"/>
                          </a:solidFill>
                        </a:rPr>
                        <a:t> near London.</a:t>
                      </a:r>
                      <a:endParaRPr sz="13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r h="470175">
                <a:tc vMerge="1"/>
                <a:tc>
                  <a:txBody>
                    <a:bodyPr/>
                    <a:lstStyle/>
                    <a:p>
                      <a:pPr indent="0" lvl="0" marL="0" marR="0" rtl="0" algn="l">
                        <a:spcBef>
                          <a:spcPts val="0"/>
                        </a:spcBef>
                        <a:spcAft>
                          <a:spcPts val="0"/>
                        </a:spcAft>
                        <a:buNone/>
                      </a:pPr>
                      <a:r>
                        <a:rPr lang="en-GB" sz="950">
                          <a:solidFill>
                            <a:srgbClr val="000000"/>
                          </a:solidFill>
                        </a:rPr>
                        <a:t>Support</a:t>
                      </a:r>
                      <a:r>
                        <a:rPr lang="en-GB" sz="950">
                          <a:solidFill>
                            <a:srgbClr val="000000"/>
                          </a:solidFill>
                        </a:rPr>
                        <a:t> from the </a:t>
                      </a:r>
                      <a:r>
                        <a:rPr b="1" lang="en-GB" sz="950">
                          <a:solidFill>
                            <a:srgbClr val="000000"/>
                          </a:solidFill>
                        </a:rPr>
                        <a:t>Pope</a:t>
                      </a:r>
                      <a:r>
                        <a:rPr lang="en-GB" sz="950">
                          <a:solidFill>
                            <a:srgbClr val="000000"/>
                          </a:solidFill>
                        </a:rPr>
                        <a:t> in Rome, </a:t>
                      </a:r>
                      <a:r>
                        <a:rPr b="1" lang="en-GB" sz="950">
                          <a:solidFill>
                            <a:srgbClr val="000000"/>
                          </a:solidFill>
                        </a:rPr>
                        <a:t>Spain</a:t>
                      </a:r>
                      <a:r>
                        <a:rPr lang="en-GB" sz="950">
                          <a:solidFill>
                            <a:srgbClr val="000000"/>
                          </a:solidFill>
                        </a:rPr>
                        <a:t>, </a:t>
                      </a:r>
                      <a:r>
                        <a:rPr b="1" lang="en-GB" sz="950">
                          <a:solidFill>
                            <a:srgbClr val="000000"/>
                          </a:solidFill>
                        </a:rPr>
                        <a:t>France</a:t>
                      </a:r>
                      <a:r>
                        <a:rPr lang="en-GB" sz="950">
                          <a:solidFill>
                            <a:srgbClr val="000000"/>
                          </a:solidFill>
                        </a:rPr>
                        <a:t>, </a:t>
                      </a:r>
                      <a:r>
                        <a:rPr b="1" lang="en-GB" sz="950">
                          <a:solidFill>
                            <a:srgbClr val="000000"/>
                          </a:solidFill>
                        </a:rPr>
                        <a:t>Scotland</a:t>
                      </a:r>
                      <a:r>
                        <a:rPr lang="en-GB" sz="950">
                          <a:solidFill>
                            <a:srgbClr val="000000"/>
                          </a:solidFill>
                        </a:rPr>
                        <a:t> and the Spanish who have taken over the </a:t>
                      </a:r>
                      <a:r>
                        <a:rPr b="1" lang="en-GB" sz="950">
                          <a:solidFill>
                            <a:srgbClr val="000000"/>
                          </a:solidFill>
                        </a:rPr>
                        <a:t>Netherlands</a:t>
                      </a:r>
                      <a:r>
                        <a:rPr lang="en-GB" sz="950">
                          <a:solidFill>
                            <a:srgbClr val="000000"/>
                          </a:solidFill>
                        </a:rPr>
                        <a:t>.</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c>
                  <a:txBody>
                    <a:bodyPr/>
                    <a:lstStyle/>
                    <a:p>
                      <a:pPr indent="0" lvl="0" marL="0" marR="0" rtl="0" algn="l">
                        <a:spcBef>
                          <a:spcPts val="0"/>
                        </a:spcBef>
                        <a:spcAft>
                          <a:spcPts val="0"/>
                        </a:spcAft>
                        <a:buNone/>
                      </a:pPr>
                      <a:r>
                        <a:rPr lang="en-GB" sz="950">
                          <a:solidFill>
                            <a:srgbClr val="000000"/>
                          </a:solidFill>
                        </a:rPr>
                        <a:t>Support from </a:t>
                      </a:r>
                      <a:r>
                        <a:rPr b="1" lang="en-GB" sz="950">
                          <a:solidFill>
                            <a:srgbClr val="000000"/>
                          </a:solidFill>
                        </a:rPr>
                        <a:t>Germany</a:t>
                      </a:r>
                      <a:r>
                        <a:rPr lang="en-GB" sz="950">
                          <a:solidFill>
                            <a:srgbClr val="000000"/>
                          </a:solidFill>
                        </a:rPr>
                        <a:t> and</a:t>
                      </a:r>
                      <a:r>
                        <a:rPr lang="en-GB" sz="950">
                          <a:solidFill>
                            <a:srgbClr val="000000"/>
                          </a:solidFill>
                        </a:rPr>
                        <a:t> the Protestants in the </a:t>
                      </a:r>
                      <a:r>
                        <a:rPr b="1" lang="en-GB" sz="950">
                          <a:solidFill>
                            <a:srgbClr val="000000"/>
                          </a:solidFill>
                        </a:rPr>
                        <a:t>Netherlands</a:t>
                      </a:r>
                      <a:r>
                        <a:rPr lang="en-GB" sz="950">
                          <a:solidFill>
                            <a:srgbClr val="000000"/>
                          </a:solidFill>
                        </a:rPr>
                        <a:t>.</a:t>
                      </a:r>
                      <a:endParaRPr sz="950">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E2F3"/>
                    </a:solidFill>
                  </a:tcPr>
                </a:tc>
              </a:tr>
            </a:tbl>
          </a:graphicData>
        </a:graphic>
      </p:graphicFrame>
      <p:sp>
        <p:nvSpPr>
          <p:cNvPr id="156" name="Google Shape;156;p4"/>
          <p:cNvSpPr txBox="1"/>
          <p:nvPr/>
        </p:nvSpPr>
        <p:spPr>
          <a:xfrm>
            <a:off x="69506" y="2423212"/>
            <a:ext cx="1508171"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Countries such as </a:t>
            </a:r>
            <a:r>
              <a:rPr b="1" lang="en-GB" sz="1050">
                <a:solidFill>
                  <a:schemeClr val="dk1"/>
                </a:solidFill>
                <a:latin typeface="Calibri"/>
                <a:ea typeface="Calibri"/>
                <a:cs typeface="Calibri"/>
                <a:sym typeface="Calibri"/>
              </a:rPr>
              <a:t>Spain</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France</a:t>
            </a:r>
            <a:r>
              <a:rPr lang="en-GB" sz="1050">
                <a:solidFill>
                  <a:schemeClr val="dk1"/>
                </a:solidFill>
                <a:latin typeface="Calibri"/>
                <a:ea typeface="Calibri"/>
                <a:cs typeface="Calibri"/>
                <a:sym typeface="Calibri"/>
              </a:rPr>
              <a:t> where the Catholic Church remained the official Church, </a:t>
            </a:r>
            <a:r>
              <a:rPr b="1" lang="en-GB" sz="1050">
                <a:solidFill>
                  <a:srgbClr val="0070C0"/>
                </a:solidFill>
                <a:latin typeface="Calibri"/>
                <a:ea typeface="Calibri"/>
                <a:cs typeface="Calibri"/>
                <a:sym typeface="Calibri"/>
              </a:rPr>
              <a:t>persecuted</a:t>
            </a:r>
            <a:r>
              <a:rPr lang="en-GB" sz="1050">
                <a:solidFill>
                  <a:schemeClr val="dk1"/>
                </a:solidFill>
                <a:latin typeface="Calibri"/>
                <a:ea typeface="Calibri"/>
                <a:cs typeface="Calibri"/>
                <a:sym typeface="Calibri"/>
              </a:rPr>
              <a:t> (or punished) Protestants. Many protestants fled to England and influenced more Protestant changes here.</a:t>
            </a:r>
            <a:endParaRPr/>
          </a:p>
        </p:txBody>
      </p:sp>
      <p:sp>
        <p:nvSpPr>
          <p:cNvPr id="157" name="Google Shape;157;p4"/>
          <p:cNvSpPr txBox="1"/>
          <p:nvPr/>
        </p:nvSpPr>
        <p:spPr>
          <a:xfrm>
            <a:off x="5158815" y="2427613"/>
            <a:ext cx="1284710"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Religion in England was now </a:t>
            </a:r>
            <a:r>
              <a:rPr b="1" lang="en-GB" sz="1050">
                <a:solidFill>
                  <a:schemeClr val="dk1"/>
                </a:solidFill>
                <a:latin typeface="Calibri"/>
                <a:ea typeface="Calibri"/>
                <a:cs typeface="Calibri"/>
                <a:sym typeface="Calibri"/>
              </a:rPr>
              <a:t>divided</a:t>
            </a:r>
            <a:r>
              <a:rPr lang="en-GB" sz="1050">
                <a:solidFill>
                  <a:schemeClr val="dk1"/>
                </a:solidFill>
                <a:latin typeface="Calibri"/>
                <a:ea typeface="Calibri"/>
                <a:cs typeface="Calibri"/>
                <a:sym typeface="Calibri"/>
              </a:rPr>
              <a:t> between the traditional </a:t>
            </a:r>
            <a:r>
              <a:rPr b="1" lang="en-GB" sz="1050">
                <a:solidFill>
                  <a:schemeClr val="dk1"/>
                </a:solidFill>
                <a:latin typeface="Calibri"/>
                <a:ea typeface="Calibri"/>
                <a:cs typeface="Calibri"/>
                <a:sym typeface="Calibri"/>
              </a:rPr>
              <a:t>Catholic </a:t>
            </a:r>
            <a:r>
              <a:rPr lang="en-GB" sz="1050">
                <a:solidFill>
                  <a:schemeClr val="dk1"/>
                </a:solidFill>
                <a:latin typeface="Calibri"/>
                <a:ea typeface="Calibri"/>
                <a:cs typeface="Calibri"/>
                <a:sym typeface="Calibri"/>
              </a:rPr>
              <a:t>Church the newer </a:t>
            </a:r>
            <a:r>
              <a:rPr b="1" lang="en-GB" sz="1050">
                <a:solidFill>
                  <a:schemeClr val="dk1"/>
                </a:solidFill>
                <a:latin typeface="Calibri"/>
                <a:ea typeface="Calibri"/>
                <a:cs typeface="Calibri"/>
                <a:sym typeface="Calibri"/>
              </a:rPr>
              <a:t>Protestant Church</a:t>
            </a:r>
            <a:r>
              <a:rPr lang="en-GB" sz="1050">
                <a:solidFill>
                  <a:schemeClr val="dk1"/>
                </a:solidFill>
                <a:latin typeface="Calibri"/>
                <a:ea typeface="Calibri"/>
                <a:cs typeface="Calibri"/>
                <a:sym typeface="Calibri"/>
              </a:rPr>
              <a:t>. Many people were used to worshipping in a Catholic way after having Mary I in charge.</a:t>
            </a:r>
            <a:endParaRPr/>
          </a:p>
        </p:txBody>
      </p:sp>
      <p:sp>
        <p:nvSpPr>
          <p:cNvPr id="158" name="Google Shape;158;p4"/>
          <p:cNvSpPr txBox="1"/>
          <p:nvPr/>
        </p:nvSpPr>
        <p:spPr>
          <a:xfrm>
            <a:off x="2978213" y="2424244"/>
            <a:ext cx="2148264"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In the </a:t>
            </a:r>
            <a:r>
              <a:rPr b="1" lang="en-GB" sz="1050">
                <a:solidFill>
                  <a:schemeClr val="dk1"/>
                </a:solidFill>
                <a:latin typeface="Calibri"/>
                <a:ea typeface="Calibri"/>
                <a:cs typeface="Calibri"/>
                <a:sym typeface="Calibri"/>
              </a:rPr>
              <a:t>north of England</a:t>
            </a:r>
            <a:r>
              <a:rPr lang="en-GB" sz="1050">
                <a:solidFill>
                  <a:schemeClr val="dk1"/>
                </a:solidFill>
                <a:latin typeface="Calibri"/>
                <a:ea typeface="Calibri"/>
                <a:cs typeface="Calibri"/>
                <a:sym typeface="Calibri"/>
              </a:rPr>
              <a:t>, in places such as </a:t>
            </a:r>
            <a:r>
              <a:rPr b="1" lang="en-GB" sz="1050">
                <a:solidFill>
                  <a:schemeClr val="dk1"/>
                </a:solidFill>
                <a:latin typeface="Calibri"/>
                <a:ea typeface="Calibri"/>
                <a:cs typeface="Calibri"/>
                <a:sym typeface="Calibri"/>
              </a:rPr>
              <a:t>Yorkshire</a:t>
            </a:r>
            <a:r>
              <a:rPr lang="en-GB" sz="1050">
                <a:solidFill>
                  <a:schemeClr val="dk1"/>
                </a:solidFill>
                <a:latin typeface="Calibri"/>
                <a:ea typeface="Calibri"/>
                <a:cs typeface="Calibri"/>
                <a:sym typeface="Calibri"/>
              </a:rPr>
              <a:t>, </a:t>
            </a:r>
            <a:r>
              <a:rPr b="1" lang="en-GB" sz="1050">
                <a:solidFill>
                  <a:schemeClr val="dk1"/>
                </a:solidFill>
                <a:latin typeface="Calibri"/>
                <a:ea typeface="Calibri"/>
                <a:cs typeface="Calibri"/>
                <a:sym typeface="Calibri"/>
              </a:rPr>
              <a:t>Lancashire</a:t>
            </a:r>
            <a:r>
              <a:rPr lang="en-GB" sz="1050">
                <a:solidFill>
                  <a:schemeClr val="dk1"/>
                </a:solidFill>
                <a:latin typeface="Calibri"/>
                <a:ea typeface="Calibri"/>
                <a:cs typeface="Calibri"/>
                <a:sym typeface="Calibri"/>
              </a:rPr>
              <a:t> and </a:t>
            </a:r>
            <a:r>
              <a:rPr b="1" lang="en-GB" sz="1050">
                <a:solidFill>
                  <a:schemeClr val="dk1"/>
                </a:solidFill>
                <a:latin typeface="Calibri"/>
                <a:ea typeface="Calibri"/>
                <a:cs typeface="Calibri"/>
                <a:sym typeface="Calibri"/>
              </a:rPr>
              <a:t>Durham</a:t>
            </a:r>
            <a:r>
              <a:rPr lang="en-GB" sz="1050">
                <a:solidFill>
                  <a:schemeClr val="dk1"/>
                </a:solidFill>
                <a:latin typeface="Calibri"/>
                <a:ea typeface="Calibri"/>
                <a:cs typeface="Calibri"/>
                <a:sym typeface="Calibri"/>
              </a:rPr>
              <a:t>, religion stayed very Catholic. People were influenced more from Catholic Scotland which was nearer to them and the monarchy in London were less influential in the north.  In the south of England however, people tended to be more Protestant as they were closer to the Queen in London.</a:t>
            </a:r>
            <a:endParaRPr/>
          </a:p>
        </p:txBody>
      </p:sp>
      <p:sp>
        <p:nvSpPr>
          <p:cNvPr id="159" name="Google Shape;159;p4"/>
          <p:cNvSpPr txBox="1"/>
          <p:nvPr/>
        </p:nvSpPr>
        <p:spPr>
          <a:xfrm>
            <a:off x="1613435" y="2423212"/>
            <a:ext cx="1329020" cy="18697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Some Protestants took their new religion seriously and became more </a:t>
            </a:r>
            <a:r>
              <a:rPr b="1" lang="en-GB" sz="1050">
                <a:solidFill>
                  <a:schemeClr val="dk1"/>
                </a:solidFill>
                <a:latin typeface="Calibri"/>
                <a:ea typeface="Calibri"/>
                <a:cs typeface="Calibri"/>
                <a:sym typeface="Calibri"/>
              </a:rPr>
              <a:t>extreme.  </a:t>
            </a:r>
            <a:r>
              <a:rPr lang="en-GB" sz="1050">
                <a:solidFill>
                  <a:schemeClr val="dk1"/>
                </a:solidFill>
                <a:latin typeface="Calibri"/>
                <a:ea typeface="Calibri"/>
                <a:cs typeface="Calibri"/>
                <a:sym typeface="Calibri"/>
              </a:rPr>
              <a:t>They were known as </a:t>
            </a:r>
            <a:r>
              <a:rPr b="1" lang="en-GB" sz="1050">
                <a:solidFill>
                  <a:srgbClr val="0070C0"/>
                </a:solidFill>
                <a:latin typeface="Calibri"/>
                <a:ea typeface="Calibri"/>
                <a:cs typeface="Calibri"/>
                <a:sym typeface="Calibri"/>
              </a:rPr>
              <a:t>Puritans</a:t>
            </a:r>
            <a:r>
              <a:rPr lang="en-GB" sz="1050">
                <a:solidFill>
                  <a:schemeClr val="dk1"/>
                </a:solidFill>
                <a:latin typeface="Calibri"/>
                <a:ea typeface="Calibri"/>
                <a:cs typeface="Calibri"/>
                <a:sym typeface="Calibri"/>
              </a:rPr>
              <a:t>.  They wanted to ‘</a:t>
            </a:r>
            <a:r>
              <a:rPr b="1" lang="en-GB" sz="1050">
                <a:solidFill>
                  <a:schemeClr val="dk1"/>
                </a:solidFill>
                <a:latin typeface="Calibri"/>
                <a:ea typeface="Calibri"/>
                <a:cs typeface="Calibri"/>
                <a:sym typeface="Calibri"/>
              </a:rPr>
              <a:t>purify</a:t>
            </a:r>
            <a:r>
              <a:rPr lang="en-GB" sz="1050">
                <a:solidFill>
                  <a:schemeClr val="dk1"/>
                </a:solidFill>
                <a:latin typeface="Calibri"/>
                <a:ea typeface="Calibri"/>
                <a:cs typeface="Calibri"/>
                <a:sym typeface="Calibri"/>
              </a:rPr>
              <a:t>’ the Christian religion by removing </a:t>
            </a:r>
            <a:r>
              <a:rPr b="1" lang="en-GB" sz="1050">
                <a:solidFill>
                  <a:schemeClr val="dk1"/>
                </a:solidFill>
                <a:latin typeface="Calibri"/>
                <a:ea typeface="Calibri"/>
                <a:cs typeface="Calibri"/>
                <a:sym typeface="Calibri"/>
              </a:rPr>
              <a:t>ANY</a:t>
            </a:r>
            <a:r>
              <a:rPr lang="en-GB" sz="1050">
                <a:solidFill>
                  <a:schemeClr val="dk1"/>
                </a:solidFill>
                <a:latin typeface="Calibri"/>
                <a:ea typeface="Calibri"/>
                <a:cs typeface="Calibri"/>
                <a:sym typeface="Calibri"/>
              </a:rPr>
              <a:t> Catholic influence.</a:t>
            </a:r>
            <a:endParaRPr/>
          </a:p>
        </p:txBody>
      </p:sp>
      <p:sp>
        <p:nvSpPr>
          <p:cNvPr id="160" name="Google Shape;160;p4"/>
          <p:cNvSpPr/>
          <p:nvPr/>
        </p:nvSpPr>
        <p:spPr>
          <a:xfrm>
            <a:off x="69505" y="4336896"/>
            <a:ext cx="2872950" cy="261610"/>
          </a:xfrm>
          <a:custGeom>
            <a:rect b="b" l="l" r="r" t="t"/>
            <a:pathLst>
              <a:path extrusionOk="0" fill="none" h="261610" w="2872950">
                <a:moveTo>
                  <a:pt x="0" y="0"/>
                </a:moveTo>
                <a:cubicBezTo>
                  <a:pt x="219108" y="6977"/>
                  <a:pt x="359033" y="4912"/>
                  <a:pt x="574590" y="0"/>
                </a:cubicBezTo>
                <a:cubicBezTo>
                  <a:pt x="790147" y="-4912"/>
                  <a:pt x="851569" y="2718"/>
                  <a:pt x="1091721" y="0"/>
                </a:cubicBezTo>
                <a:cubicBezTo>
                  <a:pt x="1331873" y="-2718"/>
                  <a:pt x="1425627" y="5866"/>
                  <a:pt x="1723770" y="0"/>
                </a:cubicBezTo>
                <a:cubicBezTo>
                  <a:pt x="2021913" y="-5866"/>
                  <a:pt x="2097851" y="82"/>
                  <a:pt x="2298360" y="0"/>
                </a:cubicBezTo>
                <a:cubicBezTo>
                  <a:pt x="2498869" y="-82"/>
                  <a:pt x="2587767" y="26554"/>
                  <a:pt x="2872950" y="0"/>
                </a:cubicBezTo>
                <a:cubicBezTo>
                  <a:pt x="2861990" y="104740"/>
                  <a:pt x="2879420" y="197738"/>
                  <a:pt x="2872950" y="261610"/>
                </a:cubicBezTo>
                <a:cubicBezTo>
                  <a:pt x="2587010" y="286167"/>
                  <a:pt x="2372822" y="277603"/>
                  <a:pt x="2240901" y="261610"/>
                </a:cubicBezTo>
                <a:cubicBezTo>
                  <a:pt x="2108980" y="245617"/>
                  <a:pt x="1857730" y="248464"/>
                  <a:pt x="1666311" y="261610"/>
                </a:cubicBezTo>
                <a:cubicBezTo>
                  <a:pt x="1474892" y="274757"/>
                  <a:pt x="1261616" y="257251"/>
                  <a:pt x="1120450" y="261610"/>
                </a:cubicBezTo>
                <a:cubicBezTo>
                  <a:pt x="979284" y="265969"/>
                  <a:pt x="716662" y="282415"/>
                  <a:pt x="545860" y="261610"/>
                </a:cubicBezTo>
                <a:cubicBezTo>
                  <a:pt x="375058" y="240806"/>
                  <a:pt x="267490" y="273841"/>
                  <a:pt x="0" y="261610"/>
                </a:cubicBezTo>
                <a:cubicBezTo>
                  <a:pt x="-10687" y="158514"/>
                  <a:pt x="-11483" y="87687"/>
                  <a:pt x="0" y="0"/>
                </a:cubicBezTo>
                <a:close/>
              </a:path>
              <a:path extrusionOk="0" h="261610" w="2872950">
                <a:moveTo>
                  <a:pt x="0" y="0"/>
                </a:moveTo>
                <a:cubicBezTo>
                  <a:pt x="180641" y="13556"/>
                  <a:pt x="395015" y="-860"/>
                  <a:pt x="574590" y="0"/>
                </a:cubicBezTo>
                <a:cubicBezTo>
                  <a:pt x="754165" y="860"/>
                  <a:pt x="892127" y="-6369"/>
                  <a:pt x="1206639" y="0"/>
                </a:cubicBezTo>
                <a:cubicBezTo>
                  <a:pt x="1521151" y="6369"/>
                  <a:pt x="1556157" y="11886"/>
                  <a:pt x="1838688" y="0"/>
                </a:cubicBezTo>
                <a:cubicBezTo>
                  <a:pt x="2121219" y="-11886"/>
                  <a:pt x="2149600" y="-14182"/>
                  <a:pt x="2327090" y="0"/>
                </a:cubicBezTo>
                <a:cubicBezTo>
                  <a:pt x="2504580" y="14182"/>
                  <a:pt x="2643739" y="-26755"/>
                  <a:pt x="2872950" y="0"/>
                </a:cubicBezTo>
                <a:cubicBezTo>
                  <a:pt x="2866513" y="116458"/>
                  <a:pt x="2877902" y="131659"/>
                  <a:pt x="2872950" y="261610"/>
                </a:cubicBezTo>
                <a:cubicBezTo>
                  <a:pt x="2692183" y="281379"/>
                  <a:pt x="2601688" y="247720"/>
                  <a:pt x="2384549" y="261610"/>
                </a:cubicBezTo>
                <a:cubicBezTo>
                  <a:pt x="2167410" y="275500"/>
                  <a:pt x="2041742" y="237387"/>
                  <a:pt x="1896147" y="261610"/>
                </a:cubicBezTo>
                <a:cubicBezTo>
                  <a:pt x="1750552" y="285833"/>
                  <a:pt x="1648646" y="275552"/>
                  <a:pt x="1407746" y="261610"/>
                </a:cubicBezTo>
                <a:cubicBezTo>
                  <a:pt x="1166846" y="247668"/>
                  <a:pt x="1046191" y="253530"/>
                  <a:pt x="890614" y="261610"/>
                </a:cubicBezTo>
                <a:cubicBezTo>
                  <a:pt x="735037" y="269690"/>
                  <a:pt x="349645" y="297188"/>
                  <a:pt x="0" y="261610"/>
                </a:cubicBezTo>
                <a:cubicBezTo>
                  <a:pt x="-9343" y="200119"/>
                  <a:pt x="-2278" y="79307"/>
                  <a:pt x="0" y="0"/>
                </a:cubicBezTo>
                <a:close/>
              </a:path>
            </a:pathLst>
          </a:custGeom>
          <a:solidFill>
            <a:srgbClr val="F3B91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Elizabeth’s Christian Beliefs</a:t>
            </a:r>
            <a:endParaRPr/>
          </a:p>
        </p:txBody>
      </p:sp>
      <p:sp>
        <p:nvSpPr>
          <p:cNvPr id="161" name="Google Shape;161;p4"/>
          <p:cNvSpPr/>
          <p:nvPr/>
        </p:nvSpPr>
        <p:spPr>
          <a:xfrm>
            <a:off x="3065416" y="4336896"/>
            <a:ext cx="3390080" cy="261610"/>
          </a:xfrm>
          <a:custGeom>
            <a:rect b="b" l="l" r="r" t="t"/>
            <a:pathLst>
              <a:path extrusionOk="0" fill="none" h="261610" w="3390080">
                <a:moveTo>
                  <a:pt x="0" y="0"/>
                </a:moveTo>
                <a:cubicBezTo>
                  <a:pt x="236361" y="26967"/>
                  <a:pt x="432575" y="29170"/>
                  <a:pt x="678016" y="0"/>
                </a:cubicBezTo>
                <a:cubicBezTo>
                  <a:pt x="923457" y="-29170"/>
                  <a:pt x="1037533" y="2300"/>
                  <a:pt x="1288230" y="0"/>
                </a:cubicBezTo>
                <a:cubicBezTo>
                  <a:pt x="1538927" y="-2300"/>
                  <a:pt x="1740382" y="-12078"/>
                  <a:pt x="2034048" y="0"/>
                </a:cubicBezTo>
                <a:cubicBezTo>
                  <a:pt x="2327714" y="12078"/>
                  <a:pt x="2469490" y="28540"/>
                  <a:pt x="2712064" y="0"/>
                </a:cubicBezTo>
                <a:cubicBezTo>
                  <a:pt x="2954638" y="-28540"/>
                  <a:pt x="3114369" y="-24521"/>
                  <a:pt x="3390080" y="0"/>
                </a:cubicBezTo>
                <a:cubicBezTo>
                  <a:pt x="3379120" y="104740"/>
                  <a:pt x="3396550" y="197738"/>
                  <a:pt x="3390080" y="261610"/>
                </a:cubicBezTo>
                <a:cubicBezTo>
                  <a:pt x="3028243" y="273570"/>
                  <a:pt x="2992044" y="234010"/>
                  <a:pt x="2644262" y="261610"/>
                </a:cubicBezTo>
                <a:cubicBezTo>
                  <a:pt x="2296480" y="289210"/>
                  <a:pt x="2109616" y="246465"/>
                  <a:pt x="1966246" y="261610"/>
                </a:cubicBezTo>
                <a:cubicBezTo>
                  <a:pt x="1822876" y="276755"/>
                  <a:pt x="1511951" y="263002"/>
                  <a:pt x="1322131" y="261610"/>
                </a:cubicBezTo>
                <a:cubicBezTo>
                  <a:pt x="1132312" y="260218"/>
                  <a:pt x="928314" y="240311"/>
                  <a:pt x="644115" y="261610"/>
                </a:cubicBezTo>
                <a:cubicBezTo>
                  <a:pt x="359916" y="282909"/>
                  <a:pt x="178819" y="271204"/>
                  <a:pt x="0" y="261610"/>
                </a:cubicBezTo>
                <a:cubicBezTo>
                  <a:pt x="-10687" y="158514"/>
                  <a:pt x="-11483" y="87687"/>
                  <a:pt x="0" y="0"/>
                </a:cubicBezTo>
                <a:close/>
              </a:path>
              <a:path extrusionOk="0" h="261610" w="3390080">
                <a:moveTo>
                  <a:pt x="0" y="0"/>
                </a:moveTo>
                <a:cubicBezTo>
                  <a:pt x="206576" y="646"/>
                  <a:pt x="368969" y="-11638"/>
                  <a:pt x="678016" y="0"/>
                </a:cubicBezTo>
                <a:cubicBezTo>
                  <a:pt x="987063" y="11638"/>
                  <a:pt x="1251089" y="-14077"/>
                  <a:pt x="1423834" y="0"/>
                </a:cubicBezTo>
                <a:cubicBezTo>
                  <a:pt x="1596579" y="14077"/>
                  <a:pt x="1905660" y="-34139"/>
                  <a:pt x="2169651" y="0"/>
                </a:cubicBezTo>
                <a:cubicBezTo>
                  <a:pt x="2433642" y="34139"/>
                  <a:pt x="2585668" y="-12313"/>
                  <a:pt x="2745965" y="0"/>
                </a:cubicBezTo>
                <a:cubicBezTo>
                  <a:pt x="2906262" y="12313"/>
                  <a:pt x="3114010" y="5267"/>
                  <a:pt x="3390080" y="0"/>
                </a:cubicBezTo>
                <a:cubicBezTo>
                  <a:pt x="3383643" y="116458"/>
                  <a:pt x="3395032" y="131659"/>
                  <a:pt x="3390080" y="261610"/>
                </a:cubicBezTo>
                <a:cubicBezTo>
                  <a:pt x="3253290" y="245500"/>
                  <a:pt x="2938228" y="242533"/>
                  <a:pt x="2813766" y="261610"/>
                </a:cubicBezTo>
                <a:cubicBezTo>
                  <a:pt x="2689304" y="280687"/>
                  <a:pt x="2456987" y="277999"/>
                  <a:pt x="2237453" y="261610"/>
                </a:cubicBezTo>
                <a:cubicBezTo>
                  <a:pt x="2017919" y="245221"/>
                  <a:pt x="1937702" y="282342"/>
                  <a:pt x="1661139" y="261610"/>
                </a:cubicBezTo>
                <a:cubicBezTo>
                  <a:pt x="1384576" y="240878"/>
                  <a:pt x="1225060" y="262936"/>
                  <a:pt x="1050925" y="261610"/>
                </a:cubicBezTo>
                <a:cubicBezTo>
                  <a:pt x="876790" y="260284"/>
                  <a:pt x="221170" y="278623"/>
                  <a:pt x="0" y="261610"/>
                </a:cubicBezTo>
                <a:cubicBezTo>
                  <a:pt x="-9343" y="200119"/>
                  <a:pt x="-2278" y="79307"/>
                  <a:pt x="0" y="0"/>
                </a:cubicBezTo>
                <a:close/>
              </a:path>
            </a:pathLst>
          </a:custGeom>
          <a:solidFill>
            <a:srgbClr val="F3B91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Clergy in England</a:t>
            </a:r>
            <a:endParaRPr/>
          </a:p>
        </p:txBody>
      </p:sp>
      <p:sp>
        <p:nvSpPr>
          <p:cNvPr id="162" name="Google Shape;162;p4"/>
          <p:cNvSpPr txBox="1"/>
          <p:nvPr/>
        </p:nvSpPr>
        <p:spPr>
          <a:xfrm>
            <a:off x="3065416" y="4598506"/>
            <a:ext cx="3390079" cy="215443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When we talk about the clergy, we mean anyone who works for the Church such as bishops, vicars and priests. When Elizabeth became Queen, most clergy were still Catholic.  Elizabeth used a new law called an Act of Parliament to officially change the religion of the country back to the Protestant faith.  Many priests agreed to follow Protestant religion just to keep their jobs.  However, more powerful members of the clergy such as the bishops remained Catholic and were more willing to challenge Elizabeth.  Many Catholic clergy wanted </a:t>
            </a:r>
            <a:r>
              <a:rPr b="1" lang="en-GB" sz="1200" u="sng">
                <a:solidFill>
                  <a:schemeClr val="dk1"/>
                </a:solidFill>
                <a:latin typeface="Calibri"/>
                <a:ea typeface="Calibri"/>
                <a:cs typeface="Calibri"/>
                <a:sym typeface="Calibri"/>
              </a:rPr>
              <a:t>Mary, Queen of Scots </a:t>
            </a:r>
            <a:r>
              <a:rPr lang="en-GB" sz="1100">
                <a:solidFill>
                  <a:schemeClr val="dk1"/>
                </a:solidFill>
                <a:latin typeface="Calibri"/>
                <a:ea typeface="Calibri"/>
                <a:cs typeface="Calibri"/>
                <a:sym typeface="Calibri"/>
              </a:rPr>
              <a:t>to become the Queen of England and remove Elizabeth.</a:t>
            </a:r>
            <a:endParaRPr sz="1050">
              <a:solidFill>
                <a:schemeClr val="dk1"/>
              </a:solidFill>
              <a:latin typeface="Calibri"/>
              <a:ea typeface="Calibri"/>
              <a:cs typeface="Calibri"/>
              <a:sym typeface="Calibri"/>
            </a:endParaRPr>
          </a:p>
        </p:txBody>
      </p:sp>
      <p:pic>
        <p:nvPicPr>
          <p:cNvPr descr="Catholic priest" id="163" name="Google Shape;163;p4"/>
          <p:cNvPicPr preferRelativeResize="0"/>
          <p:nvPr/>
        </p:nvPicPr>
        <p:blipFill rotWithShape="1">
          <a:blip r:embed="rId3">
            <a:alphaModFix/>
          </a:blip>
          <a:srcRect b="9925" l="35092" r="34578" t="2773"/>
          <a:stretch/>
        </p:blipFill>
        <p:spPr>
          <a:xfrm>
            <a:off x="10840600" y="2437205"/>
            <a:ext cx="1281549" cy="424840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p:nvPr/>
        </p:nvSpPr>
        <p:spPr>
          <a:xfrm>
            <a:off x="7618989" y="1968471"/>
            <a:ext cx="4494132" cy="2704549"/>
          </a:xfrm>
          <a:prstGeom prst="roundRect">
            <a:avLst>
              <a:gd fmla="val 5823"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5"/>
          <p:cNvSpPr/>
          <p:nvPr/>
        </p:nvSpPr>
        <p:spPr>
          <a:xfrm>
            <a:off x="3301177" y="1968471"/>
            <a:ext cx="4271750" cy="4784022"/>
          </a:xfrm>
          <a:prstGeom prst="roundRect">
            <a:avLst>
              <a:gd fmla="val 3912"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5"/>
          <p:cNvSpPr txBox="1"/>
          <p:nvPr/>
        </p:nvSpPr>
        <p:spPr>
          <a:xfrm>
            <a:off x="89677" y="55348"/>
            <a:ext cx="9986139" cy="40011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5</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a:t>
            </a:r>
            <a:r>
              <a:rPr b="1" lang="en-GB" sz="2000">
                <a:solidFill>
                  <a:schemeClr val="dk1"/>
                </a:solidFill>
                <a:latin typeface="Calibri"/>
                <a:ea typeface="Calibri"/>
                <a:cs typeface="Calibri"/>
                <a:sym typeface="Calibri"/>
              </a:rPr>
              <a:t>KEY LESSON </a:t>
            </a:r>
            <a:r>
              <a:rPr lang="en-GB" sz="1800">
                <a:solidFill>
                  <a:schemeClr val="dk1"/>
                </a:solidFill>
                <a:latin typeface="Calibri"/>
                <a:ea typeface="Calibri"/>
                <a:cs typeface="Calibri"/>
                <a:sym typeface="Calibri"/>
              </a:rPr>
              <a:t>– What were the features of Elizabeth’s </a:t>
            </a:r>
            <a:r>
              <a:rPr b="1" lang="en-GB" sz="1800" u="sng">
                <a:solidFill>
                  <a:schemeClr val="dk1"/>
                </a:solidFill>
                <a:latin typeface="Calibri"/>
                <a:ea typeface="Calibri"/>
                <a:cs typeface="Calibri"/>
                <a:sym typeface="Calibri"/>
              </a:rPr>
              <a:t>Religious Settlement </a:t>
            </a:r>
            <a:r>
              <a:rPr lang="en-GB" sz="1800">
                <a:solidFill>
                  <a:schemeClr val="dk1"/>
                </a:solidFill>
                <a:latin typeface="Calibri"/>
                <a:ea typeface="Calibri"/>
                <a:cs typeface="Calibri"/>
                <a:sym typeface="Calibri"/>
              </a:rPr>
              <a:t>in 1559?</a:t>
            </a:r>
            <a:endParaRPr/>
          </a:p>
        </p:txBody>
      </p:sp>
      <p:sp>
        <p:nvSpPr>
          <p:cNvPr id="172" name="Google Shape;172;p5"/>
          <p:cNvSpPr txBox="1"/>
          <p:nvPr/>
        </p:nvSpPr>
        <p:spPr>
          <a:xfrm>
            <a:off x="89678" y="480995"/>
            <a:ext cx="9986138" cy="146193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After only a year as Queen, Elizabeth wanted to try and find a solution to the religious differences between the Catholics and the Protestants.  Elizabeth wanted a </a:t>
            </a:r>
            <a:r>
              <a:rPr b="1" lang="en-GB" sz="1100">
                <a:solidFill>
                  <a:schemeClr val="dk1"/>
                </a:solidFill>
                <a:latin typeface="Calibri"/>
                <a:ea typeface="Calibri"/>
                <a:cs typeface="Calibri"/>
                <a:sym typeface="Calibri"/>
              </a:rPr>
              <a:t>Protestant</a:t>
            </a:r>
            <a:r>
              <a:rPr lang="en-GB" sz="1100">
                <a:solidFill>
                  <a:schemeClr val="dk1"/>
                </a:solidFill>
                <a:latin typeface="Calibri"/>
                <a:ea typeface="Calibri"/>
                <a:cs typeface="Calibri"/>
                <a:sym typeface="Calibri"/>
              </a:rPr>
              <a:t> church that the Catholics would accept. Instead of forcefully challenging the Catholics, she hoped that her new religious laws would eventually mean the Catholic faith in England would just fade away. A very strict Protestant group called the </a:t>
            </a:r>
            <a:r>
              <a:rPr b="1" lang="en-GB" sz="1100" u="sng">
                <a:solidFill>
                  <a:schemeClr val="dk1"/>
                </a:solidFill>
                <a:latin typeface="Calibri"/>
                <a:ea typeface="Calibri"/>
                <a:cs typeface="Calibri"/>
                <a:sym typeface="Calibri"/>
              </a:rPr>
              <a:t>Puritans</a:t>
            </a:r>
            <a:r>
              <a:rPr lang="en-GB" sz="1100">
                <a:solidFill>
                  <a:schemeClr val="dk1"/>
                </a:solidFill>
                <a:latin typeface="Calibri"/>
                <a:ea typeface="Calibri"/>
                <a:cs typeface="Calibri"/>
                <a:sym typeface="Calibri"/>
              </a:rPr>
              <a:t> wanted Elizabeth to go even further and ban </a:t>
            </a:r>
            <a:r>
              <a:rPr b="1" lang="en-GB" sz="1100">
                <a:solidFill>
                  <a:schemeClr val="dk1"/>
                </a:solidFill>
                <a:latin typeface="Calibri"/>
                <a:ea typeface="Calibri"/>
                <a:cs typeface="Calibri"/>
                <a:sym typeface="Calibri"/>
              </a:rPr>
              <a:t>ALL</a:t>
            </a:r>
            <a:r>
              <a:rPr lang="en-GB" sz="1100">
                <a:solidFill>
                  <a:schemeClr val="dk1"/>
                </a:solidFill>
                <a:latin typeface="Calibri"/>
                <a:ea typeface="Calibri"/>
                <a:cs typeface="Calibri"/>
                <a:sym typeface="Calibri"/>
              </a:rPr>
              <a:t> Catholic aspects of religion. However, she could not risk upsetting the Catholics too much as at the start of her reign she needed the support of her people. Remember, that most people were still Catholic after the reign of her sister Mary I. It was therefore Elizabeth’s aim to bring about a </a:t>
            </a:r>
            <a:r>
              <a:rPr b="1" lang="en-GB" sz="1100">
                <a:solidFill>
                  <a:schemeClr val="dk1"/>
                </a:solidFill>
                <a:latin typeface="Calibri"/>
                <a:ea typeface="Calibri"/>
                <a:cs typeface="Calibri"/>
                <a:sym typeface="Calibri"/>
              </a:rPr>
              <a:t>COMPROMISE</a:t>
            </a:r>
            <a:r>
              <a:rPr lang="en-GB" sz="1100">
                <a:solidFill>
                  <a:schemeClr val="dk1"/>
                </a:solidFill>
                <a:latin typeface="Calibri"/>
                <a:ea typeface="Calibri"/>
                <a:cs typeface="Calibri"/>
                <a:sym typeface="Calibri"/>
              </a:rPr>
              <a:t>.  This compromise was known as Elizabeth’s </a:t>
            </a:r>
            <a:r>
              <a:rPr b="1" lang="en-GB" sz="1100">
                <a:solidFill>
                  <a:schemeClr val="dk1"/>
                </a:solidFill>
                <a:latin typeface="Calibri"/>
                <a:ea typeface="Calibri"/>
                <a:cs typeface="Calibri"/>
                <a:sym typeface="Calibri"/>
              </a:rPr>
              <a:t>MIDDLE WAY</a:t>
            </a:r>
            <a:r>
              <a:rPr lang="en-GB" sz="1100">
                <a:solidFill>
                  <a:schemeClr val="dk1"/>
                </a:solidFill>
                <a:latin typeface="Calibri"/>
                <a:ea typeface="Calibri"/>
                <a:cs typeface="Calibri"/>
                <a:sym typeface="Calibri"/>
              </a:rPr>
              <a:t>. Elizabeth’s official changes to religion in England were called the </a:t>
            </a:r>
            <a:r>
              <a:rPr b="1" lang="en-GB" sz="1100">
                <a:solidFill>
                  <a:srgbClr val="0070C0"/>
                </a:solidFill>
                <a:latin typeface="Calibri"/>
                <a:ea typeface="Calibri"/>
                <a:cs typeface="Calibri"/>
                <a:sym typeface="Calibri"/>
              </a:rPr>
              <a:t>RELIGIOUS SETTLEMENT</a:t>
            </a:r>
            <a:r>
              <a:rPr lang="en-GB" sz="1100">
                <a:solidFill>
                  <a:schemeClr val="dk1"/>
                </a:solidFill>
                <a:latin typeface="Calibri"/>
                <a:ea typeface="Calibri"/>
                <a:cs typeface="Calibri"/>
                <a:sym typeface="Calibri"/>
              </a:rPr>
              <a:t>. There were three main parts to it.  As you read through, ask yourself which parts of the religious settlement the Catholics would like or dislike and which parts the Protestants and Puritans would like and dislike?  Who would be happiest with her Religious Settlement?</a:t>
            </a:r>
            <a:endParaRPr/>
          </a:p>
        </p:txBody>
      </p:sp>
      <p:sp>
        <p:nvSpPr>
          <p:cNvPr id="173" name="Google Shape;173;p5"/>
          <p:cNvSpPr/>
          <p:nvPr/>
        </p:nvSpPr>
        <p:spPr>
          <a:xfrm>
            <a:off x="90588" y="1968471"/>
            <a:ext cx="3164527" cy="4784022"/>
          </a:xfrm>
          <a:prstGeom prst="roundRect">
            <a:avLst>
              <a:gd fmla="val 5048"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5"/>
          <p:cNvSpPr txBox="1"/>
          <p:nvPr/>
        </p:nvSpPr>
        <p:spPr>
          <a:xfrm>
            <a:off x="25718" y="1983492"/>
            <a:ext cx="328299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verlock"/>
                <a:ea typeface="Overlock"/>
                <a:cs typeface="Overlock"/>
                <a:sym typeface="Overlock"/>
              </a:rPr>
              <a:t>THE ACT OF SUPREMACY</a:t>
            </a:r>
            <a:endParaRPr/>
          </a:p>
        </p:txBody>
      </p:sp>
      <p:sp>
        <p:nvSpPr>
          <p:cNvPr id="175" name="Google Shape;175;p5"/>
          <p:cNvSpPr txBox="1"/>
          <p:nvPr/>
        </p:nvSpPr>
        <p:spPr>
          <a:xfrm>
            <a:off x="3316251" y="1968471"/>
            <a:ext cx="424540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verlock"/>
                <a:ea typeface="Overlock"/>
                <a:cs typeface="Overlock"/>
                <a:sym typeface="Overlock"/>
              </a:rPr>
              <a:t>THE ACT OF UNIFORMITY</a:t>
            </a:r>
            <a:endParaRPr/>
          </a:p>
        </p:txBody>
      </p:sp>
      <p:sp>
        <p:nvSpPr>
          <p:cNvPr id="176" name="Google Shape;176;p5"/>
          <p:cNvSpPr txBox="1"/>
          <p:nvPr/>
        </p:nvSpPr>
        <p:spPr>
          <a:xfrm>
            <a:off x="8590304" y="1965914"/>
            <a:ext cx="293663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Overlock"/>
                <a:ea typeface="Overlock"/>
                <a:cs typeface="Overlock"/>
                <a:sym typeface="Overlock"/>
              </a:rPr>
              <a:t>ROYAL INJUNCTIONS</a:t>
            </a:r>
            <a:endParaRPr/>
          </a:p>
        </p:txBody>
      </p:sp>
      <p:sp>
        <p:nvSpPr>
          <p:cNvPr id="177" name="Google Shape;177;p5"/>
          <p:cNvSpPr txBox="1"/>
          <p:nvPr/>
        </p:nvSpPr>
        <p:spPr>
          <a:xfrm>
            <a:off x="118789" y="2259242"/>
            <a:ext cx="3178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Calibri"/>
                <a:ea typeface="Calibri"/>
                <a:cs typeface="Calibri"/>
                <a:sym typeface="Calibri"/>
              </a:rPr>
              <a:t>The Act of Supremacy made Elizabeth the ‘</a:t>
            </a:r>
            <a:r>
              <a:rPr b="1" lang="en-GB" sz="1200" u="sng">
                <a:solidFill>
                  <a:schemeClr val="dk1"/>
                </a:solidFill>
                <a:latin typeface="Calibri"/>
                <a:ea typeface="Calibri"/>
                <a:cs typeface="Calibri"/>
                <a:sym typeface="Calibri"/>
              </a:rPr>
              <a:t>supreme</a:t>
            </a:r>
            <a:r>
              <a:rPr lang="en-GB" sz="1200">
                <a:solidFill>
                  <a:schemeClr val="dk1"/>
                </a:solidFill>
                <a:latin typeface="Calibri"/>
                <a:ea typeface="Calibri"/>
                <a:cs typeface="Calibri"/>
                <a:sym typeface="Calibri"/>
              </a:rPr>
              <a:t>’ leader of the Church of England instead of the Pope.</a:t>
            </a:r>
            <a:endParaRPr/>
          </a:p>
        </p:txBody>
      </p:sp>
      <p:sp>
        <p:nvSpPr>
          <p:cNvPr id="178" name="Google Shape;178;p5"/>
          <p:cNvSpPr/>
          <p:nvPr/>
        </p:nvSpPr>
        <p:spPr>
          <a:xfrm>
            <a:off x="219076" y="2903186"/>
            <a:ext cx="2958030" cy="1046440"/>
          </a:xfrm>
          <a:custGeom>
            <a:rect b="b" l="l" r="r" t="t"/>
            <a:pathLst>
              <a:path extrusionOk="0" h="1046440" w="2958030">
                <a:moveTo>
                  <a:pt x="0" y="0"/>
                </a:moveTo>
                <a:cubicBezTo>
                  <a:pt x="187231" y="26051"/>
                  <a:pt x="375161" y="646"/>
                  <a:pt x="562026" y="0"/>
                </a:cubicBezTo>
                <a:cubicBezTo>
                  <a:pt x="748891" y="-646"/>
                  <a:pt x="908775" y="-21627"/>
                  <a:pt x="1153632" y="0"/>
                </a:cubicBezTo>
                <a:cubicBezTo>
                  <a:pt x="1398489" y="21627"/>
                  <a:pt x="1594272" y="29153"/>
                  <a:pt x="1804398" y="0"/>
                </a:cubicBezTo>
                <a:cubicBezTo>
                  <a:pt x="2014524" y="-29153"/>
                  <a:pt x="2203962" y="22439"/>
                  <a:pt x="2366424" y="0"/>
                </a:cubicBezTo>
                <a:cubicBezTo>
                  <a:pt x="2528886" y="-22439"/>
                  <a:pt x="2665091" y="-12004"/>
                  <a:pt x="2958030" y="0"/>
                </a:cubicBezTo>
                <a:cubicBezTo>
                  <a:pt x="2943364" y="232779"/>
                  <a:pt x="2972618" y="361418"/>
                  <a:pt x="2958030" y="512756"/>
                </a:cubicBezTo>
                <a:cubicBezTo>
                  <a:pt x="2943442" y="664094"/>
                  <a:pt x="2981333" y="854908"/>
                  <a:pt x="2958030" y="1046440"/>
                </a:cubicBezTo>
                <a:cubicBezTo>
                  <a:pt x="2842251" y="1034435"/>
                  <a:pt x="2603309" y="1034954"/>
                  <a:pt x="2455165" y="1046440"/>
                </a:cubicBezTo>
                <a:cubicBezTo>
                  <a:pt x="2307021" y="1057926"/>
                  <a:pt x="2147407" y="1063426"/>
                  <a:pt x="1922719" y="1046440"/>
                </a:cubicBezTo>
                <a:cubicBezTo>
                  <a:pt x="1698031" y="1029454"/>
                  <a:pt x="1547550" y="1028757"/>
                  <a:pt x="1360694" y="1046440"/>
                </a:cubicBezTo>
                <a:cubicBezTo>
                  <a:pt x="1173839" y="1064123"/>
                  <a:pt x="982985" y="1065107"/>
                  <a:pt x="828248" y="1046440"/>
                </a:cubicBezTo>
                <a:cubicBezTo>
                  <a:pt x="673511" y="1027773"/>
                  <a:pt x="175378" y="1060631"/>
                  <a:pt x="0" y="1046440"/>
                </a:cubicBezTo>
                <a:cubicBezTo>
                  <a:pt x="-8271" y="874475"/>
                  <a:pt x="6705" y="640525"/>
                  <a:pt x="0" y="533684"/>
                </a:cubicBezTo>
                <a:cubicBezTo>
                  <a:pt x="-6705" y="426843"/>
                  <a:pt x="26522" y="119065"/>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Oath Of Allegiance</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All clergy (people who belonged to the church) had to </a:t>
            </a:r>
            <a:r>
              <a:rPr b="1" lang="en-GB" sz="1200">
                <a:solidFill>
                  <a:schemeClr val="dk1"/>
                </a:solidFill>
                <a:latin typeface="Calibri"/>
                <a:ea typeface="Calibri"/>
                <a:cs typeface="Calibri"/>
                <a:sym typeface="Calibri"/>
              </a:rPr>
              <a:t>swear an oath </a:t>
            </a:r>
            <a:r>
              <a:rPr lang="en-GB" sz="1200">
                <a:solidFill>
                  <a:schemeClr val="dk1"/>
                </a:solidFill>
                <a:latin typeface="Calibri"/>
                <a:ea typeface="Calibri"/>
                <a:cs typeface="Calibri"/>
                <a:sym typeface="Calibri"/>
              </a:rPr>
              <a:t>of allegiance to her as their supreme leader and promise to obey her Religious Settlement.</a:t>
            </a:r>
            <a:endParaRPr/>
          </a:p>
        </p:txBody>
      </p:sp>
      <p:sp>
        <p:nvSpPr>
          <p:cNvPr id="179" name="Google Shape;179;p5"/>
          <p:cNvSpPr txBox="1"/>
          <p:nvPr/>
        </p:nvSpPr>
        <p:spPr>
          <a:xfrm>
            <a:off x="3304980" y="2259242"/>
            <a:ext cx="425667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Calibri"/>
                <a:ea typeface="Calibri"/>
                <a:cs typeface="Calibri"/>
                <a:sym typeface="Calibri"/>
              </a:rPr>
              <a:t>The Act of Uniformity set out </a:t>
            </a:r>
            <a:r>
              <a:rPr b="1" lang="en-GB" sz="1200" u="sng">
                <a:solidFill>
                  <a:schemeClr val="dk1"/>
                </a:solidFill>
                <a:latin typeface="Calibri"/>
                <a:ea typeface="Calibri"/>
                <a:cs typeface="Calibri"/>
                <a:sym typeface="Calibri"/>
              </a:rPr>
              <a:t>rules </a:t>
            </a:r>
            <a:r>
              <a:rPr lang="en-GB" sz="1200">
                <a:solidFill>
                  <a:schemeClr val="dk1"/>
                </a:solidFill>
                <a:latin typeface="Calibri"/>
                <a:ea typeface="Calibri"/>
                <a:cs typeface="Calibri"/>
                <a:sym typeface="Calibri"/>
              </a:rPr>
              <a:t>for how a church should </a:t>
            </a:r>
            <a:r>
              <a:rPr b="1" lang="en-GB" sz="1200" u="sng">
                <a:solidFill>
                  <a:schemeClr val="dk1"/>
                </a:solidFill>
                <a:latin typeface="Calibri"/>
                <a:ea typeface="Calibri"/>
                <a:cs typeface="Calibri"/>
                <a:sym typeface="Calibri"/>
              </a:rPr>
              <a:t>look </a:t>
            </a:r>
            <a:r>
              <a:rPr lang="en-GB" sz="1200">
                <a:solidFill>
                  <a:schemeClr val="dk1"/>
                </a:solidFill>
                <a:latin typeface="Calibri"/>
                <a:ea typeface="Calibri"/>
                <a:cs typeface="Calibri"/>
                <a:sym typeface="Calibri"/>
              </a:rPr>
              <a:t>and what the </a:t>
            </a:r>
            <a:r>
              <a:rPr b="1" lang="en-GB" sz="1200" u="sng">
                <a:solidFill>
                  <a:schemeClr val="dk1"/>
                </a:solidFill>
                <a:latin typeface="Calibri"/>
                <a:ea typeface="Calibri"/>
                <a:cs typeface="Calibri"/>
                <a:sym typeface="Calibri"/>
              </a:rPr>
              <a:t>church services </a:t>
            </a:r>
            <a:r>
              <a:rPr lang="en-GB" sz="1200">
                <a:solidFill>
                  <a:schemeClr val="dk1"/>
                </a:solidFill>
                <a:latin typeface="Calibri"/>
                <a:ea typeface="Calibri"/>
                <a:cs typeface="Calibri"/>
                <a:sym typeface="Calibri"/>
              </a:rPr>
              <a:t>should be like</a:t>
            </a:r>
            <a:r>
              <a:rPr lang="en-GB" sz="1400">
                <a:solidFill>
                  <a:schemeClr val="dk1"/>
                </a:solidFill>
                <a:latin typeface="Calibri"/>
                <a:ea typeface="Calibri"/>
                <a:cs typeface="Calibri"/>
                <a:sym typeface="Calibri"/>
              </a:rPr>
              <a:t>. Being ‘uniform’ meant everyone being the ‘same’.</a:t>
            </a:r>
            <a:endParaRPr/>
          </a:p>
        </p:txBody>
      </p:sp>
      <p:sp>
        <p:nvSpPr>
          <p:cNvPr id="180" name="Google Shape;180;p5"/>
          <p:cNvSpPr/>
          <p:nvPr/>
        </p:nvSpPr>
        <p:spPr>
          <a:xfrm>
            <a:off x="3393592" y="2967128"/>
            <a:ext cx="4064483" cy="1046440"/>
          </a:xfrm>
          <a:custGeom>
            <a:rect b="b" l="l" r="r" t="t"/>
            <a:pathLst>
              <a:path extrusionOk="0" h="1046440" w="4064483">
                <a:moveTo>
                  <a:pt x="0" y="0"/>
                </a:moveTo>
                <a:cubicBezTo>
                  <a:pt x="190501" y="-16756"/>
                  <a:pt x="369664" y="-22388"/>
                  <a:pt x="596124" y="0"/>
                </a:cubicBezTo>
                <a:cubicBezTo>
                  <a:pt x="822584" y="22388"/>
                  <a:pt x="954215" y="-26861"/>
                  <a:pt x="1192248" y="0"/>
                </a:cubicBezTo>
                <a:cubicBezTo>
                  <a:pt x="1430281" y="26861"/>
                  <a:pt x="1561444" y="-10472"/>
                  <a:pt x="1869662" y="0"/>
                </a:cubicBezTo>
                <a:cubicBezTo>
                  <a:pt x="2177880" y="10472"/>
                  <a:pt x="2330993" y="22941"/>
                  <a:pt x="2587721" y="0"/>
                </a:cubicBezTo>
                <a:cubicBezTo>
                  <a:pt x="2844449" y="-22941"/>
                  <a:pt x="3002605" y="8151"/>
                  <a:pt x="3143200" y="0"/>
                </a:cubicBezTo>
                <a:cubicBezTo>
                  <a:pt x="3283795" y="-8151"/>
                  <a:pt x="3865445" y="-23678"/>
                  <a:pt x="4064483" y="0"/>
                </a:cubicBezTo>
                <a:cubicBezTo>
                  <a:pt x="4057229" y="189110"/>
                  <a:pt x="4039981" y="375655"/>
                  <a:pt x="4064483" y="544149"/>
                </a:cubicBezTo>
                <a:cubicBezTo>
                  <a:pt x="4088985" y="712643"/>
                  <a:pt x="4065409" y="900425"/>
                  <a:pt x="4064483" y="1046440"/>
                </a:cubicBezTo>
                <a:cubicBezTo>
                  <a:pt x="3755263" y="1058607"/>
                  <a:pt x="3625525" y="1044456"/>
                  <a:pt x="3346424" y="1046440"/>
                </a:cubicBezTo>
                <a:cubicBezTo>
                  <a:pt x="3067323" y="1048424"/>
                  <a:pt x="2905022" y="1016690"/>
                  <a:pt x="2628366" y="1046440"/>
                </a:cubicBezTo>
                <a:cubicBezTo>
                  <a:pt x="2351710" y="1076190"/>
                  <a:pt x="2153524" y="1012144"/>
                  <a:pt x="1869662" y="1046440"/>
                </a:cubicBezTo>
                <a:cubicBezTo>
                  <a:pt x="1585800" y="1080736"/>
                  <a:pt x="1351902" y="1072069"/>
                  <a:pt x="1192248" y="1046440"/>
                </a:cubicBezTo>
                <a:cubicBezTo>
                  <a:pt x="1032594" y="1020811"/>
                  <a:pt x="847993" y="1050398"/>
                  <a:pt x="596124" y="1046440"/>
                </a:cubicBezTo>
                <a:cubicBezTo>
                  <a:pt x="344255" y="1042482"/>
                  <a:pt x="286180" y="1059566"/>
                  <a:pt x="0" y="1046440"/>
                </a:cubicBezTo>
                <a:cubicBezTo>
                  <a:pt x="20064" y="794040"/>
                  <a:pt x="24768" y="638568"/>
                  <a:pt x="0" y="512756"/>
                </a:cubicBezTo>
                <a:cubicBezTo>
                  <a:pt x="-24768" y="386944"/>
                  <a:pt x="1384" y="115055"/>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The Bible or ‘Book of Common Prayer’</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 Book of Common Prayer was to be used </a:t>
            </a:r>
            <a:r>
              <a:rPr b="1" lang="en-GB" sz="1200">
                <a:solidFill>
                  <a:schemeClr val="dk1"/>
                </a:solidFill>
                <a:latin typeface="Calibri"/>
                <a:ea typeface="Calibri"/>
                <a:cs typeface="Calibri"/>
                <a:sym typeface="Calibri"/>
              </a:rPr>
              <a:t>in ALL </a:t>
            </a:r>
            <a:r>
              <a:rPr lang="en-GB" sz="1200">
                <a:solidFill>
                  <a:schemeClr val="dk1"/>
                </a:solidFill>
                <a:latin typeface="Calibri"/>
                <a:ea typeface="Calibri"/>
                <a:cs typeface="Calibri"/>
                <a:sym typeface="Calibri"/>
              </a:rPr>
              <a:t>churches and by all clergy and written in </a:t>
            </a:r>
            <a:r>
              <a:rPr b="1" lang="en-GB" sz="1200">
                <a:solidFill>
                  <a:schemeClr val="dk1"/>
                </a:solidFill>
                <a:latin typeface="Calibri"/>
                <a:ea typeface="Calibri"/>
                <a:cs typeface="Calibri"/>
                <a:sym typeface="Calibri"/>
              </a:rPr>
              <a:t>English. </a:t>
            </a:r>
            <a:r>
              <a:rPr lang="en-GB" sz="1200">
                <a:solidFill>
                  <a:schemeClr val="dk1"/>
                </a:solidFill>
                <a:latin typeface="Calibri"/>
                <a:ea typeface="Calibri"/>
                <a:cs typeface="Calibri"/>
                <a:sym typeface="Calibri"/>
              </a:rPr>
              <a:t>The </a:t>
            </a:r>
            <a:r>
              <a:rPr b="1" lang="en-GB" sz="1200">
                <a:solidFill>
                  <a:schemeClr val="dk1"/>
                </a:solidFill>
                <a:latin typeface="Calibri"/>
                <a:ea typeface="Calibri"/>
                <a:cs typeface="Calibri"/>
                <a:sym typeface="Calibri"/>
              </a:rPr>
              <a:t>wording</a:t>
            </a:r>
            <a:r>
              <a:rPr lang="en-GB" sz="1200">
                <a:solidFill>
                  <a:schemeClr val="dk1"/>
                </a:solidFill>
                <a:latin typeface="Calibri"/>
                <a:ea typeface="Calibri"/>
                <a:cs typeface="Calibri"/>
                <a:sym typeface="Calibri"/>
              </a:rPr>
              <a:t> of the Book of Common Prayer was deliberately vague/unclear so Catholics and Protestants could read their own meaning to it.</a:t>
            </a:r>
            <a:endParaRPr/>
          </a:p>
        </p:txBody>
      </p:sp>
      <p:sp>
        <p:nvSpPr>
          <p:cNvPr id="181" name="Google Shape;181;p5"/>
          <p:cNvSpPr txBox="1"/>
          <p:nvPr/>
        </p:nvSpPr>
        <p:spPr>
          <a:xfrm>
            <a:off x="7576730" y="2259242"/>
            <a:ext cx="453639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Calibri"/>
                <a:ea typeface="Calibri"/>
                <a:cs typeface="Calibri"/>
                <a:sym typeface="Calibri"/>
              </a:rPr>
              <a:t>The Royal Injunctions were a written </a:t>
            </a:r>
            <a:r>
              <a:rPr b="1" lang="en-GB" sz="1200" u="sng">
                <a:solidFill>
                  <a:schemeClr val="dk1"/>
                </a:solidFill>
                <a:latin typeface="Calibri"/>
                <a:ea typeface="Calibri"/>
                <a:cs typeface="Calibri"/>
                <a:sym typeface="Calibri"/>
              </a:rPr>
              <a:t>set of instructions </a:t>
            </a:r>
            <a:r>
              <a:rPr lang="en-GB" sz="1200">
                <a:solidFill>
                  <a:schemeClr val="dk1"/>
                </a:solidFill>
                <a:latin typeface="Calibri"/>
                <a:ea typeface="Calibri"/>
                <a:cs typeface="Calibri"/>
                <a:sym typeface="Calibri"/>
              </a:rPr>
              <a:t>issued to to the clergy about how to follow the Religious Settlement.</a:t>
            </a:r>
            <a:endParaRPr/>
          </a:p>
        </p:txBody>
      </p:sp>
      <p:sp>
        <p:nvSpPr>
          <p:cNvPr id="182" name="Google Shape;182;p5"/>
          <p:cNvSpPr/>
          <p:nvPr/>
        </p:nvSpPr>
        <p:spPr>
          <a:xfrm>
            <a:off x="7696998" y="2659569"/>
            <a:ext cx="3200064" cy="1954381"/>
          </a:xfrm>
          <a:custGeom>
            <a:rect b="b" l="l" r="r" t="t"/>
            <a:pathLst>
              <a:path extrusionOk="0" h="1954381" w="3200064">
                <a:moveTo>
                  <a:pt x="0" y="0"/>
                </a:moveTo>
                <a:cubicBezTo>
                  <a:pt x="202962" y="-17297"/>
                  <a:pt x="395898" y="-1153"/>
                  <a:pt x="576012" y="0"/>
                </a:cubicBezTo>
                <a:cubicBezTo>
                  <a:pt x="756126" y="1153"/>
                  <a:pt x="1035535" y="-9555"/>
                  <a:pt x="1184024" y="0"/>
                </a:cubicBezTo>
                <a:cubicBezTo>
                  <a:pt x="1332513" y="9555"/>
                  <a:pt x="1581414" y="-23852"/>
                  <a:pt x="1888038" y="0"/>
                </a:cubicBezTo>
                <a:cubicBezTo>
                  <a:pt x="2194662" y="23852"/>
                  <a:pt x="2378016" y="16840"/>
                  <a:pt x="2528051" y="0"/>
                </a:cubicBezTo>
                <a:cubicBezTo>
                  <a:pt x="2678086" y="-16840"/>
                  <a:pt x="2977367" y="21983"/>
                  <a:pt x="3200064" y="0"/>
                </a:cubicBezTo>
                <a:cubicBezTo>
                  <a:pt x="3199255" y="212328"/>
                  <a:pt x="3203777" y="397232"/>
                  <a:pt x="3200064" y="631917"/>
                </a:cubicBezTo>
                <a:cubicBezTo>
                  <a:pt x="3196351" y="866602"/>
                  <a:pt x="3229911" y="1094106"/>
                  <a:pt x="3200064" y="1244289"/>
                </a:cubicBezTo>
                <a:cubicBezTo>
                  <a:pt x="3170217" y="1394472"/>
                  <a:pt x="3199538" y="1657571"/>
                  <a:pt x="3200064" y="1954381"/>
                </a:cubicBezTo>
                <a:cubicBezTo>
                  <a:pt x="3050376" y="1939220"/>
                  <a:pt x="2887722" y="1962986"/>
                  <a:pt x="2592052" y="1954381"/>
                </a:cubicBezTo>
                <a:cubicBezTo>
                  <a:pt x="2296382" y="1945776"/>
                  <a:pt x="2129150" y="1942924"/>
                  <a:pt x="1984040" y="1954381"/>
                </a:cubicBezTo>
                <a:cubicBezTo>
                  <a:pt x="1838930" y="1965838"/>
                  <a:pt x="1556928" y="1973700"/>
                  <a:pt x="1280026" y="1954381"/>
                </a:cubicBezTo>
                <a:cubicBezTo>
                  <a:pt x="1003124" y="1935062"/>
                  <a:pt x="907164" y="1923425"/>
                  <a:pt x="640013" y="1954381"/>
                </a:cubicBezTo>
                <a:cubicBezTo>
                  <a:pt x="372862" y="1985337"/>
                  <a:pt x="186354" y="1953993"/>
                  <a:pt x="0" y="1954381"/>
                </a:cubicBezTo>
                <a:cubicBezTo>
                  <a:pt x="24614" y="1726940"/>
                  <a:pt x="18588" y="1580842"/>
                  <a:pt x="0" y="1361552"/>
                </a:cubicBezTo>
                <a:cubicBezTo>
                  <a:pt x="-18588" y="1142262"/>
                  <a:pt x="10193" y="839683"/>
                  <a:pt x="0" y="671004"/>
                </a:cubicBezTo>
                <a:cubicBezTo>
                  <a:pt x="-10193" y="502325"/>
                  <a:pt x="-24295" y="213803"/>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The instructions included rules such as:</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The clergy were ordered to teach their congregations about the Religious Settlement to make sure people understood it and followed it.</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Each church was to have a copy of the Common Prayer Book in English NOT Latin.</a:t>
            </a:r>
            <a:endParaRPr/>
          </a:p>
          <a:p>
            <a:pPr indent="-171450" lvl="0" marL="171450" marR="0" rtl="0" algn="l">
              <a:spcBef>
                <a:spcPts val="0"/>
              </a:spcBef>
              <a:spcAft>
                <a:spcPts val="0"/>
              </a:spcAft>
              <a:buClr>
                <a:schemeClr val="dk1"/>
              </a:buClr>
              <a:buSzPts val="1100"/>
              <a:buFont typeface="Arial"/>
              <a:buChar char="•"/>
            </a:pPr>
            <a:r>
              <a:rPr b="1" lang="en-GB" sz="1100">
                <a:solidFill>
                  <a:schemeClr val="dk1"/>
                </a:solidFill>
                <a:latin typeface="Calibri"/>
                <a:ea typeface="Calibri"/>
                <a:cs typeface="Calibri"/>
                <a:sym typeface="Calibri"/>
              </a:rPr>
              <a:t>Pilgrimages</a:t>
            </a:r>
            <a:r>
              <a:rPr lang="en-GB" sz="1100">
                <a:solidFill>
                  <a:schemeClr val="dk1"/>
                </a:solidFill>
                <a:latin typeface="Calibri"/>
                <a:ea typeface="Calibri"/>
                <a:cs typeface="Calibri"/>
                <a:sym typeface="Calibri"/>
              </a:rPr>
              <a:t> to holy places, worshipping saints and believing in ‘fake’ miracles were banned as this was more of a  Catholic practice.</a:t>
            </a:r>
            <a:endParaRPr/>
          </a:p>
          <a:p>
            <a:pPr indent="-171450" lvl="0" marL="171450"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Elizabeth did allow </a:t>
            </a:r>
            <a:r>
              <a:rPr b="1" lang="en-GB" sz="1100">
                <a:solidFill>
                  <a:schemeClr val="dk1"/>
                </a:solidFill>
                <a:latin typeface="Calibri"/>
                <a:ea typeface="Calibri"/>
                <a:cs typeface="Calibri"/>
                <a:sym typeface="Calibri"/>
              </a:rPr>
              <a:t>some images </a:t>
            </a:r>
            <a:r>
              <a:rPr lang="en-GB" sz="1100">
                <a:solidFill>
                  <a:schemeClr val="dk1"/>
                </a:solidFill>
                <a:latin typeface="Calibri"/>
                <a:ea typeface="Calibri"/>
                <a:cs typeface="Calibri"/>
                <a:sym typeface="Calibri"/>
              </a:rPr>
              <a:t>of Christ in the church such as stained glass windows and statues.</a:t>
            </a:r>
            <a:endParaRPr/>
          </a:p>
        </p:txBody>
      </p:sp>
      <p:sp>
        <p:nvSpPr>
          <p:cNvPr id="183" name="Google Shape;183;p5"/>
          <p:cNvSpPr/>
          <p:nvPr/>
        </p:nvSpPr>
        <p:spPr>
          <a:xfrm>
            <a:off x="229065" y="4071521"/>
            <a:ext cx="2958029" cy="1046440"/>
          </a:xfrm>
          <a:custGeom>
            <a:rect b="b" l="l" r="r" t="t"/>
            <a:pathLst>
              <a:path extrusionOk="0" h="1046440" w="2958029">
                <a:moveTo>
                  <a:pt x="0" y="0"/>
                </a:moveTo>
                <a:cubicBezTo>
                  <a:pt x="203649" y="-27851"/>
                  <a:pt x="364976" y="-6720"/>
                  <a:pt x="621186" y="0"/>
                </a:cubicBezTo>
                <a:cubicBezTo>
                  <a:pt x="877396" y="6720"/>
                  <a:pt x="903853" y="-14849"/>
                  <a:pt x="1124051" y="0"/>
                </a:cubicBezTo>
                <a:cubicBezTo>
                  <a:pt x="1344249" y="14849"/>
                  <a:pt x="1520754" y="26443"/>
                  <a:pt x="1774817" y="0"/>
                </a:cubicBezTo>
                <a:cubicBezTo>
                  <a:pt x="2028880" y="-26443"/>
                  <a:pt x="2118049" y="-9238"/>
                  <a:pt x="2307263" y="0"/>
                </a:cubicBezTo>
                <a:cubicBezTo>
                  <a:pt x="2496477" y="9238"/>
                  <a:pt x="2733578" y="-17600"/>
                  <a:pt x="2958029" y="0"/>
                </a:cubicBezTo>
                <a:cubicBezTo>
                  <a:pt x="2946197" y="153418"/>
                  <a:pt x="2960878" y="343023"/>
                  <a:pt x="2958029" y="523220"/>
                </a:cubicBezTo>
                <a:cubicBezTo>
                  <a:pt x="2955180" y="703417"/>
                  <a:pt x="2948159" y="921823"/>
                  <a:pt x="2958029" y="1046440"/>
                </a:cubicBezTo>
                <a:cubicBezTo>
                  <a:pt x="2729796" y="1071375"/>
                  <a:pt x="2640362" y="1043465"/>
                  <a:pt x="2425584" y="1046440"/>
                </a:cubicBezTo>
                <a:cubicBezTo>
                  <a:pt x="2210806" y="1049415"/>
                  <a:pt x="2016007" y="1020748"/>
                  <a:pt x="1863558" y="1046440"/>
                </a:cubicBezTo>
                <a:cubicBezTo>
                  <a:pt x="1711109" y="1072132"/>
                  <a:pt x="1537167" y="1028857"/>
                  <a:pt x="1331113" y="1046440"/>
                </a:cubicBezTo>
                <a:cubicBezTo>
                  <a:pt x="1125060" y="1064023"/>
                  <a:pt x="993918" y="1046318"/>
                  <a:pt x="769088" y="1046440"/>
                </a:cubicBezTo>
                <a:cubicBezTo>
                  <a:pt x="544258" y="1046562"/>
                  <a:pt x="186386" y="1017366"/>
                  <a:pt x="0" y="1046440"/>
                </a:cubicBezTo>
                <a:cubicBezTo>
                  <a:pt x="-9106" y="930812"/>
                  <a:pt x="-5451" y="703080"/>
                  <a:pt x="0" y="554613"/>
                </a:cubicBezTo>
                <a:cubicBezTo>
                  <a:pt x="5451" y="406146"/>
                  <a:pt x="-2423" y="154098"/>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Ecclesiastical High Commission</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An </a:t>
            </a:r>
            <a:r>
              <a:rPr b="1" lang="en-GB" sz="1200">
                <a:solidFill>
                  <a:schemeClr val="dk1"/>
                </a:solidFill>
                <a:latin typeface="Calibri"/>
                <a:ea typeface="Calibri"/>
                <a:cs typeface="Calibri"/>
                <a:sym typeface="Calibri"/>
              </a:rPr>
              <a:t>Ecclesiastical High Commission </a:t>
            </a:r>
            <a:r>
              <a:rPr lang="en-GB" sz="1200">
                <a:solidFill>
                  <a:schemeClr val="dk1"/>
                </a:solidFill>
                <a:latin typeface="Calibri"/>
                <a:ea typeface="Calibri"/>
                <a:cs typeface="Calibri"/>
                <a:sym typeface="Calibri"/>
              </a:rPr>
              <a:t>was created.  This was a group of people who made sure that all clergy did as they were told and followed the Religious Settlement.  </a:t>
            </a:r>
            <a:endParaRPr/>
          </a:p>
        </p:txBody>
      </p:sp>
      <p:sp>
        <p:nvSpPr>
          <p:cNvPr id="184" name="Google Shape;184;p5"/>
          <p:cNvSpPr/>
          <p:nvPr/>
        </p:nvSpPr>
        <p:spPr>
          <a:xfrm>
            <a:off x="1515649" y="5239855"/>
            <a:ext cx="1661457" cy="1415772"/>
          </a:xfrm>
          <a:custGeom>
            <a:rect b="b" l="l" r="r" t="t"/>
            <a:pathLst>
              <a:path extrusionOk="0" h="1415772" w="1661457">
                <a:moveTo>
                  <a:pt x="0" y="0"/>
                </a:moveTo>
                <a:cubicBezTo>
                  <a:pt x="226170" y="1074"/>
                  <a:pt x="270393" y="-529"/>
                  <a:pt x="503975" y="0"/>
                </a:cubicBezTo>
                <a:cubicBezTo>
                  <a:pt x="737557" y="529"/>
                  <a:pt x="858081" y="20484"/>
                  <a:pt x="1007951" y="0"/>
                </a:cubicBezTo>
                <a:cubicBezTo>
                  <a:pt x="1157821" y="-20484"/>
                  <a:pt x="1383099" y="10091"/>
                  <a:pt x="1661457" y="0"/>
                </a:cubicBezTo>
                <a:cubicBezTo>
                  <a:pt x="1669162" y="187252"/>
                  <a:pt x="1643216" y="314160"/>
                  <a:pt x="1661457" y="486082"/>
                </a:cubicBezTo>
                <a:cubicBezTo>
                  <a:pt x="1679698" y="658004"/>
                  <a:pt x="1659975" y="756148"/>
                  <a:pt x="1661457" y="943848"/>
                </a:cubicBezTo>
                <a:cubicBezTo>
                  <a:pt x="1662939" y="1131548"/>
                  <a:pt x="1649417" y="1268295"/>
                  <a:pt x="1661457" y="1415772"/>
                </a:cubicBezTo>
                <a:cubicBezTo>
                  <a:pt x="1413907" y="1405184"/>
                  <a:pt x="1234420" y="1420058"/>
                  <a:pt x="1124253" y="1415772"/>
                </a:cubicBezTo>
                <a:cubicBezTo>
                  <a:pt x="1014086" y="1411486"/>
                  <a:pt x="815991" y="1396657"/>
                  <a:pt x="587048" y="1415772"/>
                </a:cubicBezTo>
                <a:cubicBezTo>
                  <a:pt x="358105" y="1434887"/>
                  <a:pt x="144341" y="1403307"/>
                  <a:pt x="0" y="1415772"/>
                </a:cubicBezTo>
                <a:cubicBezTo>
                  <a:pt x="-22015" y="1320521"/>
                  <a:pt x="729" y="1059979"/>
                  <a:pt x="0" y="943848"/>
                </a:cubicBezTo>
                <a:cubicBezTo>
                  <a:pt x="-729" y="827717"/>
                  <a:pt x="3717" y="707171"/>
                  <a:pt x="0" y="471924"/>
                </a:cubicBezTo>
                <a:cubicBezTo>
                  <a:pt x="-3717" y="236677"/>
                  <a:pt x="-22012" y="128972"/>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Punishment</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Any members of the clergy who did not follow the Religious Settlement could be punished with a fine by the High Commission.</a:t>
            </a:r>
            <a:endParaRPr/>
          </a:p>
        </p:txBody>
      </p:sp>
      <p:sp>
        <p:nvSpPr>
          <p:cNvPr id="185" name="Google Shape;185;p5"/>
          <p:cNvSpPr/>
          <p:nvPr/>
        </p:nvSpPr>
        <p:spPr>
          <a:xfrm>
            <a:off x="3389789" y="4071807"/>
            <a:ext cx="4064483" cy="861774"/>
          </a:xfrm>
          <a:custGeom>
            <a:rect b="b" l="l" r="r" t="t"/>
            <a:pathLst>
              <a:path extrusionOk="0" h="861774" w="4064483">
                <a:moveTo>
                  <a:pt x="0" y="0"/>
                </a:moveTo>
                <a:cubicBezTo>
                  <a:pt x="344245" y="-6533"/>
                  <a:pt x="539726" y="34477"/>
                  <a:pt x="718059" y="0"/>
                </a:cubicBezTo>
                <a:cubicBezTo>
                  <a:pt x="896392" y="-34477"/>
                  <a:pt x="1079727" y="15629"/>
                  <a:pt x="1354828" y="0"/>
                </a:cubicBezTo>
                <a:cubicBezTo>
                  <a:pt x="1629929" y="-15629"/>
                  <a:pt x="1765123" y="-28168"/>
                  <a:pt x="1991597" y="0"/>
                </a:cubicBezTo>
                <a:cubicBezTo>
                  <a:pt x="2218071" y="28168"/>
                  <a:pt x="2552724" y="-12900"/>
                  <a:pt x="2709655" y="0"/>
                </a:cubicBezTo>
                <a:cubicBezTo>
                  <a:pt x="2866586" y="12900"/>
                  <a:pt x="3192042" y="28053"/>
                  <a:pt x="3427714" y="0"/>
                </a:cubicBezTo>
                <a:cubicBezTo>
                  <a:pt x="3663386" y="-28053"/>
                  <a:pt x="3862761" y="21913"/>
                  <a:pt x="4064483" y="0"/>
                </a:cubicBezTo>
                <a:cubicBezTo>
                  <a:pt x="4053153" y="100795"/>
                  <a:pt x="4051819" y="299162"/>
                  <a:pt x="4064483" y="439505"/>
                </a:cubicBezTo>
                <a:cubicBezTo>
                  <a:pt x="4077147" y="579849"/>
                  <a:pt x="4073719" y="679082"/>
                  <a:pt x="4064483" y="861774"/>
                </a:cubicBezTo>
                <a:cubicBezTo>
                  <a:pt x="3731484" y="891334"/>
                  <a:pt x="3581688" y="889986"/>
                  <a:pt x="3305780" y="861774"/>
                </a:cubicBezTo>
                <a:cubicBezTo>
                  <a:pt x="3029872" y="833562"/>
                  <a:pt x="2936892" y="869020"/>
                  <a:pt x="2628366" y="861774"/>
                </a:cubicBezTo>
                <a:cubicBezTo>
                  <a:pt x="2319840" y="854528"/>
                  <a:pt x="2178102" y="871986"/>
                  <a:pt x="1991597" y="861774"/>
                </a:cubicBezTo>
                <a:cubicBezTo>
                  <a:pt x="1805092" y="851562"/>
                  <a:pt x="1597547" y="854902"/>
                  <a:pt x="1354828" y="861774"/>
                </a:cubicBezTo>
                <a:cubicBezTo>
                  <a:pt x="1112109" y="868646"/>
                  <a:pt x="996856" y="880133"/>
                  <a:pt x="677414" y="861774"/>
                </a:cubicBezTo>
                <a:cubicBezTo>
                  <a:pt x="357972" y="843415"/>
                  <a:pt x="335458" y="879372"/>
                  <a:pt x="0" y="861774"/>
                </a:cubicBezTo>
                <a:cubicBezTo>
                  <a:pt x="-8640" y="724080"/>
                  <a:pt x="9851" y="535087"/>
                  <a:pt x="0" y="439505"/>
                </a:cubicBezTo>
                <a:cubicBezTo>
                  <a:pt x="-9851" y="343923"/>
                  <a:pt x="-11459" y="199752"/>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Clothing for Priests – Vestments.</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Priests had to wear special, decorative clothing called </a:t>
            </a:r>
            <a:r>
              <a:rPr b="1" lang="en-GB" sz="1200">
                <a:solidFill>
                  <a:schemeClr val="dk1"/>
                </a:solidFill>
                <a:latin typeface="Calibri"/>
                <a:ea typeface="Calibri"/>
                <a:cs typeface="Calibri"/>
                <a:sym typeface="Calibri"/>
              </a:rPr>
              <a:t>vestments</a:t>
            </a:r>
            <a:r>
              <a:rPr lang="en-GB" sz="1200">
                <a:solidFill>
                  <a:schemeClr val="dk1"/>
                </a:solidFill>
                <a:latin typeface="Calibri"/>
                <a:ea typeface="Calibri"/>
                <a:cs typeface="Calibri"/>
                <a:sym typeface="Calibri"/>
              </a:rPr>
              <a:t>.  This was a more traditional Catholic tradition and Elizabeth personally liked priests to look ‘special’.</a:t>
            </a:r>
            <a:endParaRPr/>
          </a:p>
        </p:txBody>
      </p:sp>
      <p:sp>
        <p:nvSpPr>
          <p:cNvPr id="186" name="Google Shape;186;p5"/>
          <p:cNvSpPr/>
          <p:nvPr/>
        </p:nvSpPr>
        <p:spPr>
          <a:xfrm>
            <a:off x="3389789" y="4993634"/>
            <a:ext cx="3023537" cy="1661993"/>
          </a:xfrm>
          <a:custGeom>
            <a:rect b="b" l="l" r="r" t="t"/>
            <a:pathLst>
              <a:path extrusionOk="0" fill="none" h="1661993" w="3023537">
                <a:moveTo>
                  <a:pt x="0" y="0"/>
                </a:moveTo>
                <a:cubicBezTo>
                  <a:pt x="292610" y="-2805"/>
                  <a:pt x="472821" y="-12633"/>
                  <a:pt x="665178" y="0"/>
                </a:cubicBezTo>
                <a:cubicBezTo>
                  <a:pt x="857535" y="12633"/>
                  <a:pt x="977275" y="-15695"/>
                  <a:pt x="1269886" y="0"/>
                </a:cubicBezTo>
                <a:cubicBezTo>
                  <a:pt x="1562497" y="15695"/>
                  <a:pt x="1583222" y="21763"/>
                  <a:pt x="1814122" y="0"/>
                </a:cubicBezTo>
                <a:cubicBezTo>
                  <a:pt x="2045022" y="-21763"/>
                  <a:pt x="2173731" y="-12627"/>
                  <a:pt x="2449065" y="0"/>
                </a:cubicBezTo>
                <a:cubicBezTo>
                  <a:pt x="2724399" y="12627"/>
                  <a:pt x="2827588" y="17583"/>
                  <a:pt x="3023537" y="0"/>
                </a:cubicBezTo>
                <a:cubicBezTo>
                  <a:pt x="3032249" y="118278"/>
                  <a:pt x="3040704" y="325181"/>
                  <a:pt x="3023537" y="570618"/>
                </a:cubicBezTo>
                <a:cubicBezTo>
                  <a:pt x="3006370" y="816055"/>
                  <a:pt x="3022389" y="995267"/>
                  <a:pt x="3023537" y="1107995"/>
                </a:cubicBezTo>
                <a:cubicBezTo>
                  <a:pt x="3024685" y="1220723"/>
                  <a:pt x="3048424" y="1517769"/>
                  <a:pt x="3023537" y="1661993"/>
                </a:cubicBezTo>
                <a:cubicBezTo>
                  <a:pt x="2823125" y="1641844"/>
                  <a:pt x="2747277" y="1673008"/>
                  <a:pt x="2509536" y="1661993"/>
                </a:cubicBezTo>
                <a:cubicBezTo>
                  <a:pt x="2271795" y="1650978"/>
                  <a:pt x="2136937" y="1670177"/>
                  <a:pt x="1935064" y="1661993"/>
                </a:cubicBezTo>
                <a:cubicBezTo>
                  <a:pt x="1733191" y="1653809"/>
                  <a:pt x="1526120" y="1641023"/>
                  <a:pt x="1421062" y="1661993"/>
                </a:cubicBezTo>
                <a:cubicBezTo>
                  <a:pt x="1316004" y="1682963"/>
                  <a:pt x="938774" y="1676529"/>
                  <a:pt x="816355" y="1661993"/>
                </a:cubicBezTo>
                <a:cubicBezTo>
                  <a:pt x="693936" y="1647457"/>
                  <a:pt x="309979" y="1649904"/>
                  <a:pt x="0" y="1661993"/>
                </a:cubicBezTo>
                <a:cubicBezTo>
                  <a:pt x="-21947" y="1469499"/>
                  <a:pt x="9864" y="1360523"/>
                  <a:pt x="0" y="1074755"/>
                </a:cubicBezTo>
                <a:cubicBezTo>
                  <a:pt x="-9864" y="788987"/>
                  <a:pt x="268" y="698109"/>
                  <a:pt x="0" y="487518"/>
                </a:cubicBezTo>
                <a:cubicBezTo>
                  <a:pt x="-268" y="276927"/>
                  <a:pt x="9525" y="224540"/>
                  <a:pt x="0" y="0"/>
                </a:cubicBezTo>
                <a:close/>
              </a:path>
              <a:path extrusionOk="0" h="1661993" w="3023537">
                <a:moveTo>
                  <a:pt x="0" y="0"/>
                </a:moveTo>
                <a:cubicBezTo>
                  <a:pt x="151011" y="28911"/>
                  <a:pt x="465038" y="-29312"/>
                  <a:pt x="634943" y="0"/>
                </a:cubicBezTo>
                <a:cubicBezTo>
                  <a:pt x="804848" y="29312"/>
                  <a:pt x="989882" y="19037"/>
                  <a:pt x="1269886" y="0"/>
                </a:cubicBezTo>
                <a:cubicBezTo>
                  <a:pt x="1549890" y="-19037"/>
                  <a:pt x="1747468" y="-29283"/>
                  <a:pt x="1874593" y="0"/>
                </a:cubicBezTo>
                <a:cubicBezTo>
                  <a:pt x="2001718" y="29283"/>
                  <a:pt x="2346332" y="410"/>
                  <a:pt x="2479300" y="0"/>
                </a:cubicBezTo>
                <a:cubicBezTo>
                  <a:pt x="2612268" y="-410"/>
                  <a:pt x="2904401" y="21535"/>
                  <a:pt x="3023537" y="0"/>
                </a:cubicBezTo>
                <a:cubicBezTo>
                  <a:pt x="3043408" y="237529"/>
                  <a:pt x="3001532" y="295895"/>
                  <a:pt x="3023537" y="570618"/>
                </a:cubicBezTo>
                <a:cubicBezTo>
                  <a:pt x="3045542" y="845341"/>
                  <a:pt x="2996825" y="1015996"/>
                  <a:pt x="3023537" y="1141235"/>
                </a:cubicBezTo>
                <a:cubicBezTo>
                  <a:pt x="3050249" y="1266474"/>
                  <a:pt x="3032109" y="1496868"/>
                  <a:pt x="3023537" y="1661993"/>
                </a:cubicBezTo>
                <a:cubicBezTo>
                  <a:pt x="2735919" y="1673267"/>
                  <a:pt x="2583295" y="1641441"/>
                  <a:pt x="2418830" y="1661993"/>
                </a:cubicBezTo>
                <a:cubicBezTo>
                  <a:pt x="2254365" y="1682545"/>
                  <a:pt x="2085504" y="1690843"/>
                  <a:pt x="1753651" y="1661993"/>
                </a:cubicBezTo>
                <a:cubicBezTo>
                  <a:pt x="1421798" y="1633143"/>
                  <a:pt x="1285625" y="1638287"/>
                  <a:pt x="1118709" y="1661993"/>
                </a:cubicBezTo>
                <a:cubicBezTo>
                  <a:pt x="951793" y="1685699"/>
                  <a:pt x="425105" y="1707868"/>
                  <a:pt x="0" y="1661993"/>
                </a:cubicBezTo>
                <a:cubicBezTo>
                  <a:pt x="-22131" y="1457100"/>
                  <a:pt x="3921" y="1335800"/>
                  <a:pt x="0" y="1124615"/>
                </a:cubicBezTo>
                <a:cubicBezTo>
                  <a:pt x="-3921" y="913430"/>
                  <a:pt x="-19046" y="733501"/>
                  <a:pt x="0" y="570618"/>
                </a:cubicBezTo>
                <a:cubicBezTo>
                  <a:pt x="19046" y="407735"/>
                  <a:pt x="17849" y="214176"/>
                  <a:pt x="0" y="0"/>
                </a:cubicBez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sng">
                <a:solidFill>
                  <a:schemeClr val="dk1"/>
                </a:solidFill>
                <a:latin typeface="Calibri"/>
                <a:ea typeface="Calibri"/>
                <a:cs typeface="Calibri"/>
                <a:sym typeface="Calibri"/>
              </a:rPr>
              <a:t>Church on a Sunday</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It ordered everyone to go to church on a </a:t>
            </a:r>
            <a:r>
              <a:rPr b="1" lang="en-GB" sz="1100">
                <a:solidFill>
                  <a:schemeClr val="dk1"/>
                </a:solidFill>
                <a:latin typeface="Calibri"/>
                <a:ea typeface="Calibri"/>
                <a:cs typeface="Calibri"/>
                <a:sym typeface="Calibri"/>
              </a:rPr>
              <a:t>Sunday </a:t>
            </a:r>
            <a:r>
              <a:rPr lang="en-GB" sz="1100">
                <a:solidFill>
                  <a:schemeClr val="dk1"/>
                </a:solidFill>
                <a:latin typeface="Calibri"/>
                <a:ea typeface="Calibri"/>
                <a:cs typeface="Calibri"/>
                <a:sym typeface="Calibri"/>
              </a:rPr>
              <a:t>and other holy days - otherwise they would be fined.  The fine was a lot for ordinary people and it was a way to make sure they heard the message of the Protestant Church. Some Catholic nobles refused to go to church as they could easily afford to pay the fine.  Those who refused to attend church were known as ‘</a:t>
            </a:r>
            <a:r>
              <a:rPr b="1" lang="en-GB" sz="1100">
                <a:solidFill>
                  <a:schemeClr val="dk1"/>
                </a:solidFill>
                <a:latin typeface="Calibri"/>
                <a:ea typeface="Calibri"/>
                <a:cs typeface="Calibri"/>
                <a:sym typeface="Calibri"/>
              </a:rPr>
              <a:t>recusants</a:t>
            </a:r>
            <a:r>
              <a:rPr lang="en-GB" sz="1100">
                <a:solidFill>
                  <a:schemeClr val="dk1"/>
                </a:solidFill>
                <a:latin typeface="Calibri"/>
                <a:ea typeface="Calibri"/>
                <a:cs typeface="Calibri"/>
                <a:sym typeface="Calibri"/>
              </a:rPr>
              <a:t>’.</a:t>
            </a:r>
            <a:endParaRPr/>
          </a:p>
        </p:txBody>
      </p:sp>
      <p:sp>
        <p:nvSpPr>
          <p:cNvPr id="187" name="Google Shape;187;p5"/>
          <p:cNvSpPr/>
          <p:nvPr/>
        </p:nvSpPr>
        <p:spPr>
          <a:xfrm>
            <a:off x="7645333" y="4726066"/>
            <a:ext cx="4467788" cy="2006778"/>
          </a:xfrm>
          <a:prstGeom prst="roundRect">
            <a:avLst>
              <a:gd fmla="val 5823" name="adj"/>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5"/>
          <p:cNvSpPr txBox="1"/>
          <p:nvPr/>
        </p:nvSpPr>
        <p:spPr>
          <a:xfrm>
            <a:off x="7696998" y="4709566"/>
            <a:ext cx="441612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verlock"/>
                <a:ea typeface="Overlock"/>
                <a:cs typeface="Overlock"/>
                <a:sym typeface="Overlock"/>
              </a:rPr>
              <a:t>IMPACT OF THE RELIGIOUS SETTLEMENT</a:t>
            </a:r>
            <a:endParaRPr/>
          </a:p>
        </p:txBody>
      </p:sp>
      <p:sp>
        <p:nvSpPr>
          <p:cNvPr id="189" name="Google Shape;189;p5"/>
          <p:cNvSpPr txBox="1"/>
          <p:nvPr/>
        </p:nvSpPr>
        <p:spPr>
          <a:xfrm>
            <a:off x="7645333" y="4950297"/>
            <a:ext cx="4416124" cy="1785104"/>
          </a:xfrm>
          <a:prstGeom prst="rect">
            <a:avLst/>
          </a:prstGeom>
          <a:noFill/>
          <a:ln>
            <a:noFill/>
          </a:ln>
        </p:spPr>
        <p:txBody>
          <a:bodyPr anchorCtr="0" anchor="t" bIns="45700" lIns="91425" spcFirstLastPara="1" rIns="91425" wrap="square" tIns="45700">
            <a:spAutoFit/>
          </a:bodyPr>
          <a:lstStyle/>
          <a:p>
            <a:pPr indent="-87313" lvl="0" marL="87313"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8,000 clergy out of 10,000 (80%) accepted the Religious Settlement. Most ordinary people accepted the Religious Settlement as they were simply used to doing what they were told. </a:t>
            </a:r>
            <a:endParaRPr sz="1100">
              <a:solidFill>
                <a:schemeClr val="dk1"/>
              </a:solidFill>
              <a:latin typeface="Calibri"/>
              <a:ea typeface="Calibri"/>
              <a:cs typeface="Calibri"/>
              <a:sym typeface="Calibri"/>
            </a:endParaRPr>
          </a:p>
          <a:p>
            <a:pPr indent="-87313" lvl="0" marL="87313"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However, many </a:t>
            </a:r>
            <a:r>
              <a:rPr b="1" lang="en-GB" sz="1100">
                <a:solidFill>
                  <a:schemeClr val="dk1"/>
                </a:solidFill>
                <a:latin typeface="Calibri"/>
                <a:ea typeface="Calibri"/>
                <a:cs typeface="Calibri"/>
                <a:sym typeface="Calibri"/>
              </a:rPr>
              <a:t>Catholic bishops </a:t>
            </a:r>
            <a:r>
              <a:rPr lang="en-GB" sz="1100">
                <a:solidFill>
                  <a:schemeClr val="dk1"/>
                </a:solidFill>
                <a:latin typeface="Calibri"/>
                <a:ea typeface="Calibri"/>
                <a:cs typeface="Calibri"/>
                <a:sym typeface="Calibri"/>
              </a:rPr>
              <a:t>(bishops were higher powered) opposed the Religious Settlement. These bishops increasingly supported opposition against Elizabeth however, Elizabeth sacked them and appointed 27 new Protestant bishops. Many </a:t>
            </a:r>
            <a:r>
              <a:rPr b="1" lang="en-GB" sz="1100">
                <a:solidFill>
                  <a:schemeClr val="dk1"/>
                </a:solidFill>
                <a:latin typeface="Calibri"/>
                <a:ea typeface="Calibri"/>
                <a:cs typeface="Calibri"/>
                <a:sym typeface="Calibri"/>
              </a:rPr>
              <a:t>Catholic nobles </a:t>
            </a:r>
            <a:r>
              <a:rPr lang="en-GB" sz="1100">
                <a:solidFill>
                  <a:schemeClr val="dk1"/>
                </a:solidFill>
                <a:latin typeface="Calibri"/>
                <a:ea typeface="Calibri"/>
                <a:cs typeface="Calibri"/>
                <a:sym typeface="Calibri"/>
              </a:rPr>
              <a:t>refused to go to the new church services and became recusants. </a:t>
            </a:r>
            <a:endParaRPr/>
          </a:p>
          <a:p>
            <a:pPr indent="-87313" lvl="0" marL="87313" marR="0" rtl="0" algn="l">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Puritans believed the Religious Settlement was still too Catholic. Some in London even destroyed church statues and stained glass windows.</a:t>
            </a:r>
            <a:endParaRPr/>
          </a:p>
        </p:txBody>
      </p:sp>
      <p:pic>
        <p:nvPicPr>
          <p:cNvPr id="190" name="Google Shape;190;p5"/>
          <p:cNvPicPr preferRelativeResize="0"/>
          <p:nvPr/>
        </p:nvPicPr>
        <p:blipFill rotWithShape="1">
          <a:blip r:embed="rId3">
            <a:alphaModFix/>
          </a:blip>
          <a:srcRect b="22179" l="0" r="0" t="0"/>
          <a:stretch/>
        </p:blipFill>
        <p:spPr>
          <a:xfrm>
            <a:off x="10157090" y="55348"/>
            <a:ext cx="1945231" cy="1885862"/>
          </a:xfrm>
          <a:prstGeom prst="rect">
            <a:avLst/>
          </a:prstGeom>
          <a:noFill/>
          <a:ln>
            <a:noFill/>
          </a:ln>
        </p:spPr>
      </p:pic>
      <p:pic>
        <p:nvPicPr>
          <p:cNvPr descr="Church Logo Symbol" id="191" name="Google Shape;191;p5"/>
          <p:cNvPicPr preferRelativeResize="0"/>
          <p:nvPr/>
        </p:nvPicPr>
        <p:blipFill rotWithShape="1">
          <a:blip r:embed="rId4">
            <a:alphaModFix/>
          </a:blip>
          <a:srcRect b="9772" l="21602" r="19132" t="0"/>
          <a:stretch/>
        </p:blipFill>
        <p:spPr>
          <a:xfrm>
            <a:off x="6434679" y="4959118"/>
            <a:ext cx="1115616" cy="1698438"/>
          </a:xfrm>
          <a:prstGeom prst="rect">
            <a:avLst/>
          </a:prstGeom>
          <a:noFill/>
          <a:ln>
            <a:noFill/>
          </a:ln>
        </p:spPr>
      </p:pic>
      <p:pic>
        <p:nvPicPr>
          <p:cNvPr descr="Money wads vector clip art" id="192" name="Google Shape;192;p5"/>
          <p:cNvPicPr preferRelativeResize="0"/>
          <p:nvPr/>
        </p:nvPicPr>
        <p:blipFill rotWithShape="1">
          <a:blip r:embed="rId5">
            <a:alphaModFix/>
          </a:blip>
          <a:srcRect b="0" l="0" r="0" t="0"/>
          <a:stretch/>
        </p:blipFill>
        <p:spPr>
          <a:xfrm>
            <a:off x="184337" y="5211809"/>
            <a:ext cx="1279648" cy="1415772"/>
          </a:xfrm>
          <a:prstGeom prst="rect">
            <a:avLst/>
          </a:prstGeom>
          <a:noFill/>
          <a:ln>
            <a:noFill/>
          </a:ln>
        </p:spPr>
      </p:pic>
      <p:pic>
        <p:nvPicPr>
          <p:cNvPr descr="Jesus Stained Glass" id="193" name="Google Shape;193;p5"/>
          <p:cNvPicPr preferRelativeResize="0"/>
          <p:nvPr/>
        </p:nvPicPr>
        <p:blipFill rotWithShape="1">
          <a:blip r:embed="rId6">
            <a:alphaModFix/>
          </a:blip>
          <a:srcRect b="0" l="22406" r="20096" t="0"/>
          <a:stretch/>
        </p:blipFill>
        <p:spPr>
          <a:xfrm>
            <a:off x="10939320" y="2656795"/>
            <a:ext cx="1033603" cy="1954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nvSpPr>
        <p:spPr>
          <a:xfrm>
            <a:off x="1385225" y="51207"/>
            <a:ext cx="10724887" cy="369332"/>
          </a:xfrm>
          <a:prstGeom prst="rect">
            <a:avLst/>
          </a:pr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What was the role of the Church of England in Enforcing the Religious Settlement of 1559?</a:t>
            </a:r>
            <a:endParaRPr/>
          </a:p>
        </p:txBody>
      </p:sp>
      <p:sp>
        <p:nvSpPr>
          <p:cNvPr id="199" name="Google Shape;199;p6"/>
          <p:cNvSpPr txBox="1"/>
          <p:nvPr/>
        </p:nvSpPr>
        <p:spPr>
          <a:xfrm>
            <a:off x="37192" y="805413"/>
            <a:ext cx="3956074" cy="155427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highlight>
                  <a:srgbClr val="FFFF00"/>
                </a:highlight>
                <a:latin typeface="Calibri"/>
                <a:ea typeface="Calibri"/>
                <a:cs typeface="Calibri"/>
                <a:sym typeface="Calibri"/>
              </a:rPr>
              <a:t>The Clergy (men who worked for the Church)</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All members of the Church had to take the </a:t>
            </a:r>
            <a:r>
              <a:rPr b="1" lang="en-GB" sz="1050">
                <a:solidFill>
                  <a:schemeClr val="dk1"/>
                </a:solidFill>
                <a:latin typeface="Calibri"/>
                <a:ea typeface="Calibri"/>
                <a:cs typeface="Calibri"/>
                <a:sym typeface="Calibri"/>
              </a:rPr>
              <a:t>oath of supremacy</a:t>
            </a:r>
            <a:r>
              <a:rPr lang="en-GB" sz="1050">
                <a:solidFill>
                  <a:schemeClr val="dk1"/>
                </a:solidFill>
                <a:latin typeface="Calibri"/>
                <a:ea typeface="Calibri"/>
                <a:cs typeface="Calibri"/>
                <a:sym typeface="Calibri"/>
              </a:rPr>
              <a:t>  - if they refused they would be </a:t>
            </a:r>
            <a:r>
              <a:rPr b="1" lang="en-GB" sz="1050">
                <a:solidFill>
                  <a:schemeClr val="dk1"/>
                </a:solidFill>
                <a:latin typeface="Calibri"/>
                <a:ea typeface="Calibri"/>
                <a:cs typeface="Calibri"/>
                <a:sym typeface="Calibri"/>
              </a:rPr>
              <a:t>dismissed</a:t>
            </a:r>
            <a:r>
              <a:rPr lang="en-GB" sz="1050">
                <a:solidFill>
                  <a:schemeClr val="dk1"/>
                </a:solidFill>
                <a:latin typeface="Calibri"/>
                <a:ea typeface="Calibri"/>
                <a:cs typeface="Calibri"/>
                <a:sym typeface="Calibri"/>
              </a:rPr>
              <a:t>.  Around </a:t>
            </a:r>
            <a:r>
              <a:rPr b="1" lang="en-GB" sz="1050">
                <a:solidFill>
                  <a:schemeClr val="dk1"/>
                </a:solidFill>
                <a:latin typeface="Calibri"/>
                <a:ea typeface="Calibri"/>
                <a:cs typeface="Calibri"/>
                <a:sym typeface="Calibri"/>
              </a:rPr>
              <a:t>8,000</a:t>
            </a:r>
            <a:r>
              <a:rPr lang="en-GB" sz="1050">
                <a:solidFill>
                  <a:schemeClr val="dk1"/>
                </a:solidFill>
                <a:latin typeface="Calibri"/>
                <a:ea typeface="Calibri"/>
                <a:cs typeface="Calibri"/>
                <a:sym typeface="Calibri"/>
              </a:rPr>
              <a:t> priests out of roughly 10,000 parishes took the oath.  This means that the Religious Settlement was largely successful.  However, more traditional Catholic Bishops were different.  Only </a:t>
            </a:r>
            <a:r>
              <a:rPr b="1" lang="en-GB" sz="1050">
                <a:solidFill>
                  <a:schemeClr val="dk1"/>
                </a:solidFill>
                <a:latin typeface="Calibri"/>
                <a:ea typeface="Calibri"/>
                <a:cs typeface="Calibri"/>
                <a:sym typeface="Calibri"/>
              </a:rPr>
              <a:t>one</a:t>
            </a:r>
            <a:r>
              <a:rPr lang="en-GB" sz="1050">
                <a:solidFill>
                  <a:schemeClr val="dk1"/>
                </a:solidFill>
                <a:latin typeface="Calibri"/>
                <a:ea typeface="Calibri"/>
                <a:cs typeface="Calibri"/>
                <a:sym typeface="Calibri"/>
              </a:rPr>
              <a:t> agreed to take the oath.  The others had to step down.  This meant however, that Elizabeth could appoint </a:t>
            </a:r>
            <a:r>
              <a:rPr b="1" lang="en-GB" sz="1050">
                <a:solidFill>
                  <a:schemeClr val="dk1"/>
                </a:solidFill>
                <a:latin typeface="Calibri"/>
                <a:ea typeface="Calibri"/>
                <a:cs typeface="Calibri"/>
                <a:sym typeface="Calibri"/>
              </a:rPr>
              <a:t>27 new bishops </a:t>
            </a:r>
            <a:r>
              <a:rPr lang="en-GB" sz="1050">
                <a:solidFill>
                  <a:schemeClr val="dk1"/>
                </a:solidFill>
                <a:latin typeface="Calibri"/>
                <a:ea typeface="Calibri"/>
                <a:cs typeface="Calibri"/>
                <a:sym typeface="Calibri"/>
              </a:rPr>
              <a:t>of her choosing.  Elizabeth used this opportunity to place 27 loyal, Protestant bishops in place.</a:t>
            </a:r>
            <a:endParaRPr sz="1000">
              <a:solidFill>
                <a:schemeClr val="dk1"/>
              </a:solidFill>
              <a:latin typeface="Calibri"/>
              <a:ea typeface="Calibri"/>
              <a:cs typeface="Calibri"/>
              <a:sym typeface="Calibri"/>
            </a:endParaRPr>
          </a:p>
        </p:txBody>
      </p:sp>
      <p:sp>
        <p:nvSpPr>
          <p:cNvPr id="200" name="Google Shape;200;p6"/>
          <p:cNvSpPr txBox="1"/>
          <p:nvPr/>
        </p:nvSpPr>
        <p:spPr>
          <a:xfrm>
            <a:off x="37192" y="2405626"/>
            <a:ext cx="12093068" cy="338554"/>
          </a:xfrm>
          <a:prstGeom prst="rect">
            <a:avLst/>
          </a:prstGeom>
          <a:solidFill>
            <a:srgbClr val="E1EF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verlock"/>
                <a:ea typeface="Overlock"/>
                <a:cs typeface="Overlock"/>
                <a:sym typeface="Overlock"/>
              </a:rPr>
              <a:t>How the Church of England helped to Enforce the rules of the Religious Settlement</a:t>
            </a:r>
            <a:endParaRPr/>
          </a:p>
        </p:txBody>
      </p:sp>
      <p:sp>
        <p:nvSpPr>
          <p:cNvPr id="201" name="Google Shape;201;p6"/>
          <p:cNvSpPr txBox="1"/>
          <p:nvPr/>
        </p:nvSpPr>
        <p:spPr>
          <a:xfrm>
            <a:off x="37192" y="6021963"/>
            <a:ext cx="5023404"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Provided help in times of need.</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Church was at the centre of all towns and villages.  The Priests were the first person people would go to in a time of need.  Any difficulties such as with money, deaths, poor harvests or disease could be made better by visiting the local church.</a:t>
            </a:r>
            <a:endParaRPr/>
          </a:p>
        </p:txBody>
      </p:sp>
      <p:sp>
        <p:nvSpPr>
          <p:cNvPr id="202" name="Google Shape;202;p6"/>
          <p:cNvSpPr txBox="1"/>
          <p:nvPr/>
        </p:nvSpPr>
        <p:spPr>
          <a:xfrm>
            <a:off x="8686701" y="4439936"/>
            <a:ext cx="3412064" cy="1461939"/>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To deal with crime and punishment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church had a responsibility to deal with crime and decide on punishments. </a:t>
            </a:r>
            <a:r>
              <a:rPr b="1" lang="en-GB" sz="1100">
                <a:solidFill>
                  <a:schemeClr val="dk1"/>
                </a:solidFill>
                <a:latin typeface="Calibri"/>
                <a:ea typeface="Calibri"/>
                <a:cs typeface="Calibri"/>
                <a:sym typeface="Calibri"/>
              </a:rPr>
              <a:t>Church Courts </a:t>
            </a:r>
            <a:r>
              <a:rPr lang="en-GB" sz="1100">
                <a:solidFill>
                  <a:schemeClr val="dk1"/>
                </a:solidFill>
                <a:latin typeface="Calibri"/>
                <a:ea typeface="Calibri"/>
                <a:cs typeface="Calibri"/>
                <a:sym typeface="Calibri"/>
              </a:rPr>
              <a:t>were used in each village to deal with issues such as </a:t>
            </a:r>
            <a:r>
              <a:rPr b="1" lang="en-GB" sz="1100">
                <a:solidFill>
                  <a:schemeClr val="dk1"/>
                </a:solidFill>
                <a:latin typeface="Calibri"/>
                <a:ea typeface="Calibri"/>
                <a:cs typeface="Calibri"/>
                <a:sym typeface="Calibri"/>
              </a:rPr>
              <a:t>marriage </a:t>
            </a:r>
            <a:r>
              <a:rPr lang="en-GB" sz="1100">
                <a:solidFill>
                  <a:schemeClr val="dk1"/>
                </a:solidFill>
                <a:latin typeface="Calibri"/>
                <a:ea typeface="Calibri"/>
                <a:cs typeface="Calibri"/>
                <a:sym typeface="Calibri"/>
              </a:rPr>
              <a:t>(if people marrying because of the right reasons), </a:t>
            </a:r>
            <a:r>
              <a:rPr b="1" lang="en-GB" sz="1100">
                <a:solidFill>
                  <a:schemeClr val="dk1"/>
                </a:solidFill>
                <a:latin typeface="Calibri"/>
                <a:ea typeface="Calibri"/>
                <a:cs typeface="Calibri"/>
                <a:sym typeface="Calibri"/>
              </a:rPr>
              <a:t>sexual offenses </a:t>
            </a:r>
            <a:r>
              <a:rPr lang="en-GB" sz="1100">
                <a:solidFill>
                  <a:schemeClr val="dk1"/>
                </a:solidFill>
                <a:latin typeface="Calibri"/>
                <a:ea typeface="Calibri"/>
                <a:cs typeface="Calibri"/>
                <a:sym typeface="Calibri"/>
              </a:rPr>
              <a:t>(such as bigamy – having more than one wife), </a:t>
            </a:r>
            <a:r>
              <a:rPr b="1" lang="en-GB" sz="1100">
                <a:solidFill>
                  <a:schemeClr val="dk1"/>
                </a:solidFill>
                <a:latin typeface="Calibri"/>
                <a:ea typeface="Calibri"/>
                <a:cs typeface="Calibri"/>
                <a:sym typeface="Calibri"/>
              </a:rPr>
              <a:t>wills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inheritance. </a:t>
            </a:r>
            <a:r>
              <a:rPr lang="en-GB" sz="1100">
                <a:solidFill>
                  <a:schemeClr val="dk1"/>
                </a:solidFill>
                <a:latin typeface="Calibri"/>
                <a:ea typeface="Calibri"/>
                <a:cs typeface="Calibri"/>
                <a:sym typeface="Calibri"/>
              </a:rPr>
              <a:t>This gave the local churches a lot of power and influence over people.</a:t>
            </a:r>
            <a:endParaRPr/>
          </a:p>
        </p:txBody>
      </p:sp>
      <p:sp>
        <p:nvSpPr>
          <p:cNvPr id="203" name="Google Shape;203;p6"/>
          <p:cNvSpPr txBox="1"/>
          <p:nvPr/>
        </p:nvSpPr>
        <p:spPr>
          <a:xfrm>
            <a:off x="2296073" y="2931624"/>
            <a:ext cx="1796695"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A Licence Essential</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Priests needed a </a:t>
            </a:r>
            <a:r>
              <a:rPr b="1" lang="en-GB" sz="1100">
                <a:solidFill>
                  <a:schemeClr val="dk1"/>
                </a:solidFill>
                <a:latin typeface="Calibri"/>
                <a:ea typeface="Calibri"/>
                <a:cs typeface="Calibri"/>
                <a:sym typeface="Calibri"/>
              </a:rPr>
              <a:t>license</a:t>
            </a:r>
            <a:r>
              <a:rPr lang="en-GB" sz="1100">
                <a:solidFill>
                  <a:schemeClr val="dk1"/>
                </a:solidFill>
                <a:latin typeface="Calibri"/>
                <a:ea typeface="Calibri"/>
                <a:cs typeface="Calibri"/>
                <a:sym typeface="Calibri"/>
              </a:rPr>
              <a:t> to preach from the government. This meant that priests would have to follow the ideas of the government or not be allowed their license.  </a:t>
            </a:r>
            <a:endParaRPr/>
          </a:p>
        </p:txBody>
      </p:sp>
      <p:sp>
        <p:nvSpPr>
          <p:cNvPr id="204" name="Google Shape;204;p6"/>
          <p:cNvSpPr txBox="1"/>
          <p:nvPr/>
        </p:nvSpPr>
        <p:spPr>
          <a:xfrm>
            <a:off x="398017" y="2931624"/>
            <a:ext cx="1796695"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The Threat of Punishment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church had a responsibility to make sure the </a:t>
            </a:r>
            <a:r>
              <a:rPr b="1" lang="en-GB" sz="1100">
                <a:solidFill>
                  <a:schemeClr val="dk1"/>
                </a:solidFill>
                <a:latin typeface="Calibri"/>
                <a:ea typeface="Calibri"/>
                <a:cs typeface="Calibri"/>
                <a:sym typeface="Calibri"/>
              </a:rPr>
              <a:t>rules</a:t>
            </a:r>
            <a:r>
              <a:rPr lang="en-GB" sz="1100">
                <a:solidFill>
                  <a:schemeClr val="dk1"/>
                </a:solidFill>
                <a:latin typeface="Calibri"/>
                <a:ea typeface="Calibri"/>
                <a:cs typeface="Calibri"/>
                <a:sym typeface="Calibri"/>
              </a:rPr>
              <a:t> of the Religious Settlement were carried out by all clergymen. Any that did not could be </a:t>
            </a:r>
            <a:r>
              <a:rPr b="1" lang="en-GB" sz="1100">
                <a:solidFill>
                  <a:schemeClr val="dk1"/>
                </a:solidFill>
                <a:latin typeface="Calibri"/>
                <a:ea typeface="Calibri"/>
                <a:cs typeface="Calibri"/>
                <a:sym typeface="Calibri"/>
              </a:rPr>
              <a:t>punished </a:t>
            </a:r>
            <a:r>
              <a:rPr lang="en-GB" sz="1100">
                <a:solidFill>
                  <a:schemeClr val="dk1"/>
                </a:solidFill>
                <a:latin typeface="Calibri"/>
                <a:ea typeface="Calibri"/>
                <a:cs typeface="Calibri"/>
                <a:sym typeface="Calibri"/>
              </a:rPr>
              <a:t>with a </a:t>
            </a:r>
            <a:r>
              <a:rPr b="1" lang="en-GB" sz="1100">
                <a:solidFill>
                  <a:schemeClr val="dk1"/>
                </a:solidFill>
                <a:latin typeface="Calibri"/>
                <a:ea typeface="Calibri"/>
                <a:cs typeface="Calibri"/>
                <a:sym typeface="Calibri"/>
              </a:rPr>
              <a:t>fine</a:t>
            </a:r>
            <a:r>
              <a:rPr lang="en-GB" sz="1100">
                <a:solidFill>
                  <a:schemeClr val="dk1"/>
                </a:solidFill>
                <a:latin typeface="Calibri"/>
                <a:ea typeface="Calibri"/>
                <a:cs typeface="Calibri"/>
                <a:sym typeface="Calibri"/>
              </a:rPr>
              <a:t> or </a:t>
            </a:r>
            <a:r>
              <a:rPr b="1" lang="en-GB" sz="1100">
                <a:solidFill>
                  <a:schemeClr val="dk1"/>
                </a:solidFill>
                <a:latin typeface="Calibri"/>
                <a:ea typeface="Calibri"/>
                <a:cs typeface="Calibri"/>
                <a:sym typeface="Calibri"/>
              </a:rPr>
              <a:t>dismissal</a:t>
            </a:r>
            <a:r>
              <a:rPr lang="en-GB" sz="1100">
                <a:solidFill>
                  <a:schemeClr val="dk1"/>
                </a:solidFill>
                <a:latin typeface="Calibri"/>
                <a:ea typeface="Calibri"/>
                <a:cs typeface="Calibri"/>
                <a:sym typeface="Calibri"/>
              </a:rPr>
              <a:t>.</a:t>
            </a:r>
            <a:endParaRPr/>
          </a:p>
        </p:txBody>
      </p:sp>
      <p:sp>
        <p:nvSpPr>
          <p:cNvPr id="205" name="Google Shape;205;p6"/>
          <p:cNvSpPr txBox="1"/>
          <p:nvPr/>
        </p:nvSpPr>
        <p:spPr>
          <a:xfrm>
            <a:off x="6305075" y="2931624"/>
            <a:ext cx="3253479"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Visitations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Churches were </a:t>
            </a:r>
            <a:r>
              <a:rPr b="1" lang="en-GB" sz="1100">
                <a:solidFill>
                  <a:schemeClr val="dk1"/>
                </a:solidFill>
                <a:latin typeface="Calibri"/>
                <a:ea typeface="Calibri"/>
                <a:cs typeface="Calibri"/>
                <a:sym typeface="Calibri"/>
              </a:rPr>
              <a:t>inspected</a:t>
            </a:r>
            <a:r>
              <a:rPr lang="en-GB" sz="1100">
                <a:solidFill>
                  <a:schemeClr val="dk1"/>
                </a:solidFill>
                <a:latin typeface="Calibri"/>
                <a:ea typeface="Calibri"/>
                <a:cs typeface="Calibri"/>
                <a:sym typeface="Calibri"/>
              </a:rPr>
              <a:t> by powerful </a:t>
            </a:r>
            <a:r>
              <a:rPr b="1" lang="en-GB" sz="1100">
                <a:solidFill>
                  <a:schemeClr val="dk1"/>
                </a:solidFill>
                <a:latin typeface="Calibri"/>
                <a:ea typeface="Calibri"/>
                <a:cs typeface="Calibri"/>
                <a:sym typeface="Calibri"/>
              </a:rPr>
              <a:t>bishops </a:t>
            </a:r>
            <a:r>
              <a:rPr lang="en-GB" sz="1100">
                <a:solidFill>
                  <a:schemeClr val="dk1"/>
                </a:solidFill>
                <a:latin typeface="Calibri"/>
                <a:ea typeface="Calibri"/>
                <a:cs typeface="Calibri"/>
                <a:sym typeface="Calibri"/>
              </a:rPr>
              <a:t>to make sure that everyone in the clergy was following the </a:t>
            </a:r>
            <a:r>
              <a:rPr b="1" lang="en-GB" sz="1100">
                <a:solidFill>
                  <a:schemeClr val="dk1"/>
                </a:solidFill>
                <a:latin typeface="Calibri"/>
                <a:ea typeface="Calibri"/>
                <a:cs typeface="Calibri"/>
                <a:sym typeface="Calibri"/>
              </a:rPr>
              <a:t>rules</a:t>
            </a:r>
            <a:r>
              <a:rPr lang="en-GB" sz="1100">
                <a:solidFill>
                  <a:schemeClr val="dk1"/>
                </a:solidFill>
                <a:latin typeface="Calibri"/>
                <a:ea typeface="Calibri"/>
                <a:cs typeface="Calibri"/>
                <a:sym typeface="Calibri"/>
              </a:rPr>
              <a:t> of the Act of Supremacy and Act of Uniformity. </a:t>
            </a:r>
            <a:r>
              <a:rPr b="1" lang="en-GB" sz="1100">
                <a:solidFill>
                  <a:schemeClr val="dk1"/>
                </a:solidFill>
                <a:latin typeface="Calibri"/>
                <a:ea typeface="Calibri"/>
                <a:cs typeface="Calibri"/>
                <a:sym typeface="Calibri"/>
              </a:rPr>
              <a:t>400 clergymen </a:t>
            </a:r>
            <a:r>
              <a:rPr lang="en-GB" sz="1100">
                <a:solidFill>
                  <a:schemeClr val="dk1"/>
                </a:solidFill>
                <a:latin typeface="Calibri"/>
                <a:ea typeface="Calibri"/>
                <a:cs typeface="Calibri"/>
                <a:sym typeface="Calibri"/>
              </a:rPr>
              <a:t>were dismissed in 1559 - the same year as the Religious Settlement for not following the rules.  Visitations would be carried out every 3 to 4 years.</a:t>
            </a:r>
            <a:endParaRPr/>
          </a:p>
        </p:txBody>
      </p:sp>
      <p:sp>
        <p:nvSpPr>
          <p:cNvPr id="206" name="Google Shape;206;p6"/>
          <p:cNvSpPr txBox="1"/>
          <p:nvPr/>
        </p:nvSpPr>
        <p:spPr>
          <a:xfrm>
            <a:off x="9659916" y="2931624"/>
            <a:ext cx="2046917"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Checking other Professions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Church </a:t>
            </a:r>
            <a:r>
              <a:rPr b="1" lang="en-GB" sz="1100">
                <a:solidFill>
                  <a:schemeClr val="dk1"/>
                </a:solidFill>
                <a:latin typeface="Calibri"/>
                <a:ea typeface="Calibri"/>
                <a:cs typeface="Calibri"/>
                <a:sym typeface="Calibri"/>
              </a:rPr>
              <a:t>visitations</a:t>
            </a:r>
            <a:r>
              <a:rPr lang="en-GB" sz="1100">
                <a:solidFill>
                  <a:schemeClr val="dk1"/>
                </a:solidFill>
                <a:latin typeface="Calibri"/>
                <a:ea typeface="Calibri"/>
                <a:cs typeface="Calibri"/>
                <a:sym typeface="Calibri"/>
              </a:rPr>
              <a:t> also made sure that other professions had the correct licence.  For example</a:t>
            </a:r>
            <a:r>
              <a:rPr b="1" lang="en-GB" sz="1100">
                <a:solidFill>
                  <a:schemeClr val="dk1"/>
                </a:solidFill>
                <a:latin typeface="Calibri"/>
                <a:ea typeface="Calibri"/>
                <a:cs typeface="Calibri"/>
                <a:sym typeface="Calibri"/>
              </a:rPr>
              <a:t>, teachers</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lawyers</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surgeons</a:t>
            </a:r>
            <a:r>
              <a:rPr lang="en-GB" sz="1100">
                <a:solidFill>
                  <a:schemeClr val="dk1"/>
                </a:solidFill>
                <a:latin typeface="Calibri"/>
                <a:ea typeface="Calibri"/>
                <a:cs typeface="Calibri"/>
                <a:sym typeface="Calibri"/>
              </a:rPr>
              <a:t> all needed permission to practice from Elizabeth’s government.</a:t>
            </a:r>
            <a:endParaRPr/>
          </a:p>
        </p:txBody>
      </p:sp>
      <p:sp>
        <p:nvSpPr>
          <p:cNvPr id="207" name="Google Shape;207;p6"/>
          <p:cNvSpPr txBox="1"/>
          <p:nvPr/>
        </p:nvSpPr>
        <p:spPr>
          <a:xfrm>
            <a:off x="3509196" y="4822570"/>
            <a:ext cx="2150824" cy="1123384"/>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Influence</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With poor transport and communication, the village priest was the </a:t>
            </a:r>
            <a:r>
              <a:rPr b="1" lang="en-GB" sz="1100">
                <a:solidFill>
                  <a:schemeClr val="dk1"/>
                </a:solidFill>
                <a:latin typeface="Calibri"/>
                <a:ea typeface="Calibri"/>
                <a:cs typeface="Calibri"/>
                <a:sym typeface="Calibri"/>
              </a:rPr>
              <a:t>only person </a:t>
            </a:r>
            <a:r>
              <a:rPr lang="en-GB" sz="1100">
                <a:solidFill>
                  <a:schemeClr val="dk1"/>
                </a:solidFill>
                <a:latin typeface="Calibri"/>
                <a:ea typeface="Calibri"/>
                <a:cs typeface="Calibri"/>
                <a:sym typeface="Calibri"/>
              </a:rPr>
              <a:t>able to influence and make sure people followed the rules of the monarch.</a:t>
            </a:r>
            <a:endParaRPr/>
          </a:p>
        </p:txBody>
      </p:sp>
      <p:sp>
        <p:nvSpPr>
          <p:cNvPr id="208" name="Google Shape;208;p6"/>
          <p:cNvSpPr txBox="1"/>
          <p:nvPr/>
        </p:nvSpPr>
        <p:spPr>
          <a:xfrm>
            <a:off x="37192" y="4440252"/>
            <a:ext cx="3412064" cy="615553"/>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Powerful and Educated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Priests were the most </a:t>
            </a:r>
            <a:r>
              <a:rPr b="1" lang="en-GB" sz="1100">
                <a:solidFill>
                  <a:schemeClr val="dk1"/>
                </a:solidFill>
                <a:latin typeface="Calibri"/>
                <a:ea typeface="Calibri"/>
                <a:cs typeface="Calibri"/>
                <a:sym typeface="Calibri"/>
              </a:rPr>
              <a:t>powerful figure</a:t>
            </a:r>
            <a:r>
              <a:rPr lang="en-GB" sz="1100">
                <a:solidFill>
                  <a:schemeClr val="dk1"/>
                </a:solidFill>
                <a:latin typeface="Calibri"/>
                <a:ea typeface="Calibri"/>
                <a:cs typeface="Calibri"/>
                <a:sym typeface="Calibri"/>
              </a:rPr>
              <a:t> in a local village with significant </a:t>
            </a:r>
            <a:r>
              <a:rPr b="1" lang="en-GB" sz="1100">
                <a:solidFill>
                  <a:schemeClr val="dk1"/>
                </a:solidFill>
                <a:latin typeface="Calibri"/>
                <a:ea typeface="Calibri"/>
                <a:cs typeface="Calibri"/>
                <a:sym typeface="Calibri"/>
              </a:rPr>
              <a:t>influence</a:t>
            </a:r>
            <a:r>
              <a:rPr lang="en-GB" sz="1100">
                <a:solidFill>
                  <a:schemeClr val="dk1"/>
                </a:solidFill>
                <a:latin typeface="Calibri"/>
                <a:ea typeface="Calibri"/>
                <a:cs typeface="Calibri"/>
                <a:sym typeface="Calibri"/>
              </a:rPr>
              <a:t> on people’s beliefs. </a:t>
            </a:r>
            <a:endParaRPr/>
          </a:p>
        </p:txBody>
      </p:sp>
      <p:sp>
        <p:nvSpPr>
          <p:cNvPr id="209" name="Google Shape;209;p6"/>
          <p:cNvSpPr txBox="1"/>
          <p:nvPr/>
        </p:nvSpPr>
        <p:spPr>
          <a:xfrm>
            <a:off x="37192" y="5142204"/>
            <a:ext cx="3412064"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Tithes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local church collected money from the local people called a ‘tithe’.  This was often 10% of a person’s income or their goods produced.</a:t>
            </a:r>
            <a:endParaRPr/>
          </a:p>
        </p:txBody>
      </p:sp>
      <p:sp>
        <p:nvSpPr>
          <p:cNvPr id="210" name="Google Shape;210;p6"/>
          <p:cNvSpPr txBox="1"/>
          <p:nvPr/>
        </p:nvSpPr>
        <p:spPr>
          <a:xfrm>
            <a:off x="5719960" y="4822570"/>
            <a:ext cx="2887742" cy="1123384"/>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Religious Ceremonies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village church took control of weekly services, weddings, funerals, births, baptisms.  It also ran schools, summer fetes and celebrations during holy days.  It had a huge amount of influence on local life in general.</a:t>
            </a:r>
            <a:endParaRPr/>
          </a:p>
        </p:txBody>
      </p:sp>
      <p:sp>
        <p:nvSpPr>
          <p:cNvPr id="211" name="Google Shape;211;p6"/>
          <p:cNvSpPr txBox="1"/>
          <p:nvPr/>
        </p:nvSpPr>
        <p:spPr>
          <a:xfrm>
            <a:off x="8258728" y="6023127"/>
            <a:ext cx="3840037"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To Influence different beliefs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Towns were growing and with increased trade from around the world, some coastal port towns such as London had people with a wider range of religious beliefs.  </a:t>
            </a:r>
            <a:endParaRPr/>
          </a:p>
        </p:txBody>
      </p:sp>
      <p:sp>
        <p:nvSpPr>
          <p:cNvPr id="212" name="Google Shape;212;p6"/>
          <p:cNvSpPr txBox="1"/>
          <p:nvPr/>
        </p:nvSpPr>
        <p:spPr>
          <a:xfrm>
            <a:off x="5112872" y="6015964"/>
            <a:ext cx="3093580" cy="784830"/>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u="sng">
                <a:solidFill>
                  <a:schemeClr val="dk1"/>
                </a:solidFill>
                <a:latin typeface="Calibri"/>
                <a:ea typeface="Calibri"/>
                <a:cs typeface="Calibri"/>
                <a:sym typeface="Calibri"/>
              </a:rPr>
              <a:t>To deal with social issues.</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 bigger population in towns led to issues such as poverty, vagrancy (begging) and disease.  Priests had a role in helping people deal with these issues.</a:t>
            </a:r>
            <a:endParaRPr/>
          </a:p>
        </p:txBody>
      </p:sp>
      <p:sp>
        <p:nvSpPr>
          <p:cNvPr id="213" name="Google Shape;213;p6"/>
          <p:cNvSpPr txBox="1"/>
          <p:nvPr/>
        </p:nvSpPr>
        <p:spPr>
          <a:xfrm>
            <a:off x="4085863" y="811436"/>
            <a:ext cx="8024249" cy="1554272"/>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highlight>
                  <a:srgbClr val="FFFF00"/>
                </a:highlight>
                <a:latin typeface="Calibri"/>
                <a:ea typeface="Calibri"/>
                <a:cs typeface="Calibri"/>
                <a:sym typeface="Calibri"/>
              </a:rPr>
              <a:t>The Ordinary People</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Most people accepted Elizabeth’s Religious Settlement and attended the new Church of England services.  They did this, even though many of them still held on to some of the older Catholic beliefs they had grown up with.  The wording of the new prayer book helped as it could be understood to mean different things by both faiths.  Parishes in places nearer to the north of England had more Catholics and they were slower to change to the new church services.  Some Catholic families would avoid punishment if one person from a household attended the new Protestant Church service in their local church, but other family members would then stay at home to say their prayers following traditional Catholic methods. Those people who refused to attend the new church services were called recusants.  However, Elizabeth stated that she did not want recusants to be investigated too deeply. However, in the southern parts of England, especially close to London, people welcomed the Protestant religion.  People even took it upon themselves to violently remove and destroy the old Catholic statues of saints.</a:t>
            </a:r>
            <a:endParaRPr sz="1000">
              <a:solidFill>
                <a:schemeClr val="dk1"/>
              </a:solidFill>
              <a:latin typeface="Calibri"/>
              <a:ea typeface="Calibri"/>
              <a:cs typeface="Calibri"/>
              <a:sym typeface="Calibri"/>
            </a:endParaRPr>
          </a:p>
        </p:txBody>
      </p:sp>
      <p:sp>
        <p:nvSpPr>
          <p:cNvPr id="214" name="Google Shape;214;p6"/>
          <p:cNvSpPr txBox="1"/>
          <p:nvPr/>
        </p:nvSpPr>
        <p:spPr>
          <a:xfrm>
            <a:off x="37192" y="51207"/>
            <a:ext cx="1259173" cy="369332"/>
          </a:xfrm>
          <a:prstGeom prst="rect">
            <a:avLst/>
          </a:pr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6</a:t>
            </a:r>
            <a:r>
              <a:rPr b="1" lang="en-GB" sz="16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215" name="Google Shape;215;p6"/>
          <p:cNvSpPr txBox="1"/>
          <p:nvPr/>
        </p:nvSpPr>
        <p:spPr>
          <a:xfrm>
            <a:off x="37192" y="458831"/>
            <a:ext cx="12072920" cy="307777"/>
          </a:xfrm>
          <a:prstGeom prst="rect">
            <a:avLst/>
          </a:prstGeom>
          <a:solidFill>
            <a:srgbClr val="E1EF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What was the overall reaction to the Religious Settlement?</a:t>
            </a:r>
            <a:endParaRPr/>
          </a:p>
        </p:txBody>
      </p:sp>
      <p:sp>
        <p:nvSpPr>
          <p:cNvPr id="216" name="Google Shape;216;p6"/>
          <p:cNvSpPr txBox="1"/>
          <p:nvPr/>
        </p:nvSpPr>
        <p:spPr>
          <a:xfrm>
            <a:off x="4194129" y="2931624"/>
            <a:ext cx="2009585" cy="144655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100">
                <a:solidFill>
                  <a:schemeClr val="dk1"/>
                </a:solidFill>
                <a:latin typeface="Calibri"/>
                <a:ea typeface="Calibri"/>
                <a:cs typeface="Calibri"/>
                <a:sym typeface="Calibri"/>
              </a:rPr>
              <a:t>Loyalty to Elizabeth</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Licenses helped Elizabeth increase the belief and following of the Religious Settlement as the Priests would speak positively about it to their congregations (people who visited their church).</a:t>
            </a:r>
            <a:endParaRPr/>
          </a:p>
        </p:txBody>
      </p:sp>
      <p:cxnSp>
        <p:nvCxnSpPr>
          <p:cNvPr id="217" name="Google Shape;217;p6"/>
          <p:cNvCxnSpPr>
            <a:stCxn id="204" idx="0"/>
          </p:cNvCxnSpPr>
          <p:nvPr/>
        </p:nvCxnSpPr>
        <p:spPr>
          <a:xfrm rot="10800000">
            <a:off x="1296365" y="2744424"/>
            <a:ext cx="0" cy="187200"/>
          </a:xfrm>
          <a:prstGeom prst="straightConnector1">
            <a:avLst/>
          </a:prstGeom>
          <a:noFill/>
          <a:ln cap="flat" cmpd="sng" w="28575">
            <a:solidFill>
              <a:schemeClr val="dk1"/>
            </a:solidFill>
            <a:prstDash val="solid"/>
            <a:miter lim="800000"/>
            <a:headEnd len="med" w="med" type="oval"/>
            <a:tailEnd len="med" w="med" type="oval"/>
          </a:ln>
        </p:spPr>
      </p:cxnSp>
      <p:cxnSp>
        <p:nvCxnSpPr>
          <p:cNvPr id="218" name="Google Shape;218;p6"/>
          <p:cNvCxnSpPr/>
          <p:nvPr/>
        </p:nvCxnSpPr>
        <p:spPr>
          <a:xfrm rot="10800000">
            <a:off x="3220415" y="2728622"/>
            <a:ext cx="0" cy="187269"/>
          </a:xfrm>
          <a:prstGeom prst="straightConnector1">
            <a:avLst/>
          </a:prstGeom>
          <a:noFill/>
          <a:ln cap="flat" cmpd="sng" w="28575">
            <a:solidFill>
              <a:schemeClr val="dk1"/>
            </a:solidFill>
            <a:prstDash val="solid"/>
            <a:miter lim="800000"/>
            <a:headEnd len="med" w="med" type="oval"/>
            <a:tailEnd len="med" w="med" type="oval"/>
          </a:ln>
        </p:spPr>
      </p:cxnSp>
      <p:cxnSp>
        <p:nvCxnSpPr>
          <p:cNvPr id="219" name="Google Shape;219;p6"/>
          <p:cNvCxnSpPr/>
          <p:nvPr/>
        </p:nvCxnSpPr>
        <p:spPr>
          <a:xfrm rot="10800000">
            <a:off x="5192090" y="2750971"/>
            <a:ext cx="0" cy="187269"/>
          </a:xfrm>
          <a:prstGeom prst="straightConnector1">
            <a:avLst/>
          </a:prstGeom>
          <a:noFill/>
          <a:ln cap="flat" cmpd="sng" w="28575">
            <a:solidFill>
              <a:schemeClr val="dk1"/>
            </a:solidFill>
            <a:prstDash val="solid"/>
            <a:miter lim="800000"/>
            <a:headEnd len="med" w="med" type="oval"/>
            <a:tailEnd len="med" w="med" type="oval"/>
          </a:ln>
        </p:spPr>
      </p:cxnSp>
      <p:cxnSp>
        <p:nvCxnSpPr>
          <p:cNvPr id="220" name="Google Shape;220;p6"/>
          <p:cNvCxnSpPr/>
          <p:nvPr/>
        </p:nvCxnSpPr>
        <p:spPr>
          <a:xfrm rot="10800000">
            <a:off x="7944815" y="2734778"/>
            <a:ext cx="0" cy="187269"/>
          </a:xfrm>
          <a:prstGeom prst="straightConnector1">
            <a:avLst/>
          </a:prstGeom>
          <a:noFill/>
          <a:ln cap="flat" cmpd="sng" w="28575">
            <a:solidFill>
              <a:schemeClr val="dk1"/>
            </a:solidFill>
            <a:prstDash val="solid"/>
            <a:miter lim="800000"/>
            <a:headEnd len="med" w="med" type="oval"/>
            <a:tailEnd len="med" w="med" type="oval"/>
          </a:ln>
        </p:spPr>
      </p:cxnSp>
      <p:cxnSp>
        <p:nvCxnSpPr>
          <p:cNvPr id="221" name="Google Shape;221;p6"/>
          <p:cNvCxnSpPr/>
          <p:nvPr/>
        </p:nvCxnSpPr>
        <p:spPr>
          <a:xfrm rot="10800000">
            <a:off x="10707065" y="2750971"/>
            <a:ext cx="0" cy="187269"/>
          </a:xfrm>
          <a:prstGeom prst="straightConnector1">
            <a:avLst/>
          </a:prstGeom>
          <a:noFill/>
          <a:ln cap="flat" cmpd="sng" w="28575">
            <a:solidFill>
              <a:schemeClr val="dk1"/>
            </a:solidFill>
            <a:prstDash val="solid"/>
            <a:miter lim="800000"/>
            <a:headEnd len="med" w="med" type="oval"/>
            <a:tailEnd len="med" w="med" type="oval"/>
          </a:ln>
        </p:spPr>
      </p:cxnSp>
      <p:sp>
        <p:nvSpPr>
          <p:cNvPr id="222" name="Google Shape;222;p6"/>
          <p:cNvSpPr txBox="1"/>
          <p:nvPr/>
        </p:nvSpPr>
        <p:spPr>
          <a:xfrm>
            <a:off x="3509196" y="4439936"/>
            <a:ext cx="5098506" cy="338554"/>
          </a:xfrm>
          <a:prstGeom prst="rect">
            <a:avLst/>
          </a:prstGeom>
          <a:solidFill>
            <a:srgbClr val="E1EF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verlock"/>
                <a:ea typeface="Overlock"/>
                <a:cs typeface="Overlock"/>
                <a:sym typeface="Overlock"/>
              </a:rPr>
              <a:t>The Role and Influence of the Church in Everyday Life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7"/>
          <p:cNvSpPr txBox="1"/>
          <p:nvPr/>
        </p:nvSpPr>
        <p:spPr>
          <a:xfrm>
            <a:off x="77453" y="63038"/>
            <a:ext cx="12012649" cy="369332"/>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LESSON 7:</a:t>
            </a:r>
            <a:r>
              <a:rPr lang="en-GB" sz="1800">
                <a:solidFill>
                  <a:schemeClr val="dk1"/>
                </a:solidFill>
                <a:latin typeface="Calibri"/>
                <a:ea typeface="Calibri"/>
                <a:cs typeface="Calibri"/>
                <a:sym typeface="Calibri"/>
              </a:rPr>
              <a:t> To explain why the </a:t>
            </a:r>
            <a:r>
              <a:rPr b="1" lang="en-GB" sz="1800" u="sng">
                <a:solidFill>
                  <a:schemeClr val="dk1"/>
                </a:solidFill>
                <a:latin typeface="Calibri"/>
                <a:ea typeface="Calibri"/>
                <a:cs typeface="Calibri"/>
                <a:sym typeface="Calibri"/>
              </a:rPr>
              <a:t>PURITANS</a:t>
            </a:r>
            <a:r>
              <a:rPr lang="en-GB" sz="1800">
                <a:solidFill>
                  <a:schemeClr val="dk1"/>
                </a:solidFill>
                <a:latin typeface="Calibri"/>
                <a:ea typeface="Calibri"/>
                <a:cs typeface="Calibri"/>
                <a:sym typeface="Calibri"/>
              </a:rPr>
              <a:t> challenged Elizabeth’s </a:t>
            </a:r>
            <a:r>
              <a:rPr b="1" lang="en-GB" sz="1800">
                <a:solidFill>
                  <a:schemeClr val="dk1"/>
                </a:solidFill>
                <a:latin typeface="Calibri"/>
                <a:ea typeface="Calibri"/>
                <a:cs typeface="Calibri"/>
                <a:sym typeface="Calibri"/>
              </a:rPr>
              <a:t>Religious Settlement</a:t>
            </a:r>
            <a:r>
              <a:rPr lang="en-GB" sz="1800">
                <a:solidFill>
                  <a:schemeClr val="dk1"/>
                </a:solidFill>
                <a:latin typeface="Calibri"/>
                <a:ea typeface="Calibri"/>
                <a:cs typeface="Calibri"/>
                <a:sym typeface="Calibri"/>
              </a:rPr>
              <a:t>.</a:t>
            </a:r>
            <a:endParaRPr/>
          </a:p>
        </p:txBody>
      </p:sp>
      <p:sp>
        <p:nvSpPr>
          <p:cNvPr id="229" name="Google Shape;229;p7"/>
          <p:cNvSpPr txBox="1"/>
          <p:nvPr/>
        </p:nvSpPr>
        <p:spPr>
          <a:xfrm>
            <a:off x="81726" y="477609"/>
            <a:ext cx="8428450" cy="76944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Puritans were a group of </a:t>
            </a:r>
            <a:r>
              <a:rPr b="1" lang="en-GB" sz="1100">
                <a:solidFill>
                  <a:schemeClr val="dk1"/>
                </a:solidFill>
                <a:latin typeface="Calibri"/>
                <a:ea typeface="Calibri"/>
                <a:cs typeface="Calibri"/>
                <a:sym typeface="Calibri"/>
              </a:rPr>
              <a:t>extreme</a:t>
            </a:r>
            <a:r>
              <a:rPr lang="en-GB" sz="1100">
                <a:solidFill>
                  <a:schemeClr val="dk1"/>
                </a:solidFill>
                <a:latin typeface="Calibri"/>
                <a:ea typeface="Calibri"/>
                <a:cs typeface="Calibri"/>
                <a:sym typeface="Calibri"/>
              </a:rPr>
              <a:t> and </a:t>
            </a:r>
            <a:r>
              <a:rPr b="1" lang="en-GB" sz="1100">
                <a:solidFill>
                  <a:schemeClr val="dk1"/>
                </a:solidFill>
                <a:latin typeface="Calibri"/>
                <a:ea typeface="Calibri"/>
                <a:cs typeface="Calibri"/>
                <a:sym typeface="Calibri"/>
              </a:rPr>
              <a:t>radical</a:t>
            </a:r>
            <a:r>
              <a:rPr lang="en-GB" sz="1100">
                <a:solidFill>
                  <a:schemeClr val="dk1"/>
                </a:solidFill>
                <a:latin typeface="Calibri"/>
                <a:ea typeface="Calibri"/>
                <a:cs typeface="Calibri"/>
                <a:sym typeface="Calibri"/>
              </a:rPr>
              <a:t> </a:t>
            </a:r>
            <a:r>
              <a:rPr b="1" lang="en-GB" sz="1100">
                <a:solidFill>
                  <a:schemeClr val="dk1"/>
                </a:solidFill>
                <a:latin typeface="Calibri"/>
                <a:ea typeface="Calibri"/>
                <a:cs typeface="Calibri"/>
                <a:sym typeface="Calibri"/>
              </a:rPr>
              <a:t>Protestants</a:t>
            </a:r>
            <a:r>
              <a:rPr lang="en-GB" sz="1100">
                <a:solidFill>
                  <a:schemeClr val="dk1"/>
                </a:solidFill>
                <a:latin typeface="Calibri"/>
                <a:ea typeface="Calibri"/>
                <a:cs typeface="Calibri"/>
                <a:sym typeface="Calibri"/>
              </a:rPr>
              <a:t>.  They wanted to take the Protestant religion one step further by removing ALL aspects of Catholic worship. Despite Elizabeth making England officially Protestant, the Puritans were not happy with how she compromised with her Religious Settlement in 1559 to make the Catholics in England happy.  As a result, some Puritans challenged Elizabeth.</a:t>
            </a:r>
            <a:endParaRPr/>
          </a:p>
        </p:txBody>
      </p:sp>
      <p:sp>
        <p:nvSpPr>
          <p:cNvPr id="230" name="Google Shape;230;p7"/>
          <p:cNvSpPr txBox="1"/>
          <p:nvPr/>
        </p:nvSpPr>
        <p:spPr>
          <a:xfrm>
            <a:off x="2529554" y="1279815"/>
            <a:ext cx="5980621" cy="16619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Puritan Facts</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to remove any  and all aspects of the </a:t>
            </a:r>
            <a:r>
              <a:rPr b="1" lang="en-GB" sz="1100">
                <a:solidFill>
                  <a:schemeClr val="dk1"/>
                </a:solidFill>
                <a:latin typeface="Calibri"/>
                <a:ea typeface="Calibri"/>
                <a:cs typeface="Calibri"/>
                <a:sym typeface="Calibri"/>
              </a:rPr>
              <a:t>Catholic</a:t>
            </a:r>
            <a:r>
              <a:rPr lang="en-GB" sz="1100">
                <a:solidFill>
                  <a:schemeClr val="dk1"/>
                </a:solidFill>
                <a:latin typeface="Calibri"/>
                <a:ea typeface="Calibri"/>
                <a:cs typeface="Calibri"/>
                <a:sym typeface="Calibri"/>
              </a:rPr>
              <a:t> religion in England.</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religion to be controlled by the </a:t>
            </a:r>
            <a:r>
              <a:rPr b="1" lang="en-GB" sz="1100">
                <a:solidFill>
                  <a:schemeClr val="dk1"/>
                </a:solidFill>
                <a:latin typeface="Calibri"/>
                <a:ea typeface="Calibri"/>
                <a:cs typeface="Calibri"/>
                <a:sym typeface="Calibri"/>
              </a:rPr>
              <a:t>monarch</a:t>
            </a:r>
            <a:r>
              <a:rPr lang="en-GB" sz="1100">
                <a:solidFill>
                  <a:schemeClr val="dk1"/>
                </a:solidFill>
                <a:latin typeface="Calibri"/>
                <a:ea typeface="Calibri"/>
                <a:cs typeface="Calibri"/>
                <a:sym typeface="Calibri"/>
              </a:rPr>
              <a:t> without the need for more powerful bishops and cardinals who they believed were too rich, corrupt and greedy.</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a </a:t>
            </a:r>
            <a:r>
              <a:rPr b="1" lang="en-GB" sz="1100">
                <a:solidFill>
                  <a:schemeClr val="dk1"/>
                </a:solidFill>
                <a:latin typeface="Calibri"/>
                <a:ea typeface="Calibri"/>
                <a:cs typeface="Calibri"/>
                <a:sym typeface="Calibri"/>
              </a:rPr>
              <a:t>simpler </a:t>
            </a:r>
            <a:r>
              <a:rPr lang="en-GB" sz="1100">
                <a:solidFill>
                  <a:schemeClr val="dk1"/>
                </a:solidFill>
                <a:latin typeface="Calibri"/>
                <a:ea typeface="Calibri"/>
                <a:cs typeface="Calibri"/>
                <a:sym typeface="Calibri"/>
              </a:rPr>
              <a:t>style of worship with no decorative and expensive Catholic clothing.</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wanted </a:t>
            </a:r>
            <a:r>
              <a:rPr b="1" lang="en-GB" sz="1100">
                <a:solidFill>
                  <a:schemeClr val="dk1"/>
                </a:solidFill>
                <a:latin typeface="Calibri"/>
                <a:ea typeface="Calibri"/>
                <a:cs typeface="Calibri"/>
                <a:sym typeface="Calibri"/>
              </a:rPr>
              <a:t>plain</a:t>
            </a:r>
            <a:r>
              <a:rPr lang="en-GB" sz="1100">
                <a:solidFill>
                  <a:schemeClr val="dk1"/>
                </a:solidFill>
                <a:latin typeface="Calibri"/>
                <a:ea typeface="Calibri"/>
                <a:cs typeface="Calibri"/>
                <a:sym typeface="Calibri"/>
              </a:rPr>
              <a:t>, whitewashed churches where people could pray without the distraction of extravagant ornaments, stained glass or statues. This represented the ‘</a:t>
            </a:r>
            <a:r>
              <a:rPr b="1" lang="en-GB" sz="1100">
                <a:solidFill>
                  <a:schemeClr val="dk1"/>
                </a:solidFill>
                <a:latin typeface="Calibri"/>
                <a:ea typeface="Calibri"/>
                <a:cs typeface="Calibri"/>
                <a:sym typeface="Calibri"/>
              </a:rPr>
              <a:t>purity</a:t>
            </a:r>
            <a:r>
              <a:rPr lang="en-GB" sz="1100">
                <a:solidFill>
                  <a:schemeClr val="dk1"/>
                </a:solidFill>
                <a:latin typeface="Calibri"/>
                <a:ea typeface="Calibri"/>
                <a:cs typeface="Calibri"/>
                <a:sym typeface="Calibri"/>
              </a:rPr>
              <a:t>’ of the Christian religion that the Puritans believed in.</a:t>
            </a:r>
            <a:endParaRPr/>
          </a:p>
          <a:p>
            <a:pPr indent="-171450" lvl="0" marL="171450" marR="0" rtl="0" algn="l">
              <a:spcBef>
                <a:spcPts val="0"/>
              </a:spcBef>
              <a:spcAft>
                <a:spcPts val="0"/>
              </a:spcAft>
              <a:buClr>
                <a:schemeClr val="dk1"/>
              </a:buClr>
              <a:buSzPts val="1100"/>
              <a:buFont typeface="Noto Sans Symbols"/>
              <a:buChar char="❑"/>
            </a:pPr>
            <a:r>
              <a:rPr lang="en-GB" sz="1100">
                <a:solidFill>
                  <a:schemeClr val="dk1"/>
                </a:solidFill>
                <a:latin typeface="Calibri"/>
                <a:ea typeface="Calibri"/>
                <a:cs typeface="Calibri"/>
                <a:sym typeface="Calibri"/>
              </a:rPr>
              <a:t>The Puritans hated the idea of the </a:t>
            </a:r>
            <a:r>
              <a:rPr b="1" lang="en-GB" sz="1100">
                <a:solidFill>
                  <a:schemeClr val="dk1"/>
                </a:solidFill>
                <a:latin typeface="Calibri"/>
                <a:ea typeface="Calibri"/>
                <a:cs typeface="Calibri"/>
                <a:sym typeface="Calibri"/>
              </a:rPr>
              <a:t>Pope</a:t>
            </a:r>
            <a:r>
              <a:rPr lang="en-GB" sz="1100">
                <a:solidFill>
                  <a:schemeClr val="dk1"/>
                </a:solidFill>
                <a:latin typeface="Calibri"/>
                <a:ea typeface="Calibri"/>
                <a:cs typeface="Calibri"/>
                <a:sym typeface="Calibri"/>
              </a:rPr>
              <a:t> and believed he was the ‘Anti-Christ’.</a:t>
            </a:r>
            <a:endParaRPr sz="1200">
              <a:solidFill>
                <a:schemeClr val="dk1"/>
              </a:solidFill>
              <a:latin typeface="Calibri"/>
              <a:ea typeface="Calibri"/>
              <a:cs typeface="Calibri"/>
              <a:sym typeface="Calibri"/>
            </a:endParaRPr>
          </a:p>
        </p:txBody>
      </p:sp>
      <p:sp>
        <p:nvSpPr>
          <p:cNvPr id="231" name="Google Shape;231;p7"/>
          <p:cNvSpPr/>
          <p:nvPr/>
        </p:nvSpPr>
        <p:spPr>
          <a:xfrm>
            <a:off x="51156" y="2986194"/>
            <a:ext cx="8454748" cy="1616245"/>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7"/>
          <p:cNvSpPr/>
          <p:nvPr/>
        </p:nvSpPr>
        <p:spPr>
          <a:xfrm>
            <a:off x="47543" y="4646825"/>
            <a:ext cx="8454748" cy="2148137"/>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p:nvPr/>
        </p:nvSpPr>
        <p:spPr>
          <a:xfrm>
            <a:off x="8578542" y="477609"/>
            <a:ext cx="3511561" cy="646331"/>
          </a:xfrm>
          <a:custGeom>
            <a:rect b="b" l="l" r="r" t="t"/>
            <a:pathLst>
              <a:path extrusionOk="0" fill="none" h="646331" w="3511561">
                <a:moveTo>
                  <a:pt x="0" y="0"/>
                </a:moveTo>
                <a:cubicBezTo>
                  <a:pt x="189112" y="4072"/>
                  <a:pt x="323179" y="-25632"/>
                  <a:pt x="515029" y="0"/>
                </a:cubicBezTo>
                <a:cubicBezTo>
                  <a:pt x="706879" y="25632"/>
                  <a:pt x="884399" y="-4058"/>
                  <a:pt x="994942" y="0"/>
                </a:cubicBezTo>
                <a:cubicBezTo>
                  <a:pt x="1105485" y="4058"/>
                  <a:pt x="1255536" y="-9640"/>
                  <a:pt x="1509971" y="0"/>
                </a:cubicBezTo>
                <a:cubicBezTo>
                  <a:pt x="1764406" y="9640"/>
                  <a:pt x="1962570" y="1452"/>
                  <a:pt x="2130347" y="0"/>
                </a:cubicBezTo>
                <a:cubicBezTo>
                  <a:pt x="2298124" y="-1452"/>
                  <a:pt x="2468795" y="11169"/>
                  <a:pt x="2610260" y="0"/>
                </a:cubicBezTo>
                <a:cubicBezTo>
                  <a:pt x="2751725" y="-11169"/>
                  <a:pt x="3208357" y="-28686"/>
                  <a:pt x="3511561" y="0"/>
                </a:cubicBezTo>
                <a:cubicBezTo>
                  <a:pt x="3534524" y="210984"/>
                  <a:pt x="3537348" y="516280"/>
                  <a:pt x="3511561" y="646331"/>
                </a:cubicBezTo>
                <a:cubicBezTo>
                  <a:pt x="3347670" y="627396"/>
                  <a:pt x="3165266" y="674832"/>
                  <a:pt x="2856070" y="646331"/>
                </a:cubicBezTo>
                <a:cubicBezTo>
                  <a:pt x="2546874" y="617830"/>
                  <a:pt x="2568566" y="647566"/>
                  <a:pt x="2376156" y="646331"/>
                </a:cubicBezTo>
                <a:cubicBezTo>
                  <a:pt x="2183746" y="645096"/>
                  <a:pt x="1874058" y="641791"/>
                  <a:pt x="1720665" y="646331"/>
                </a:cubicBezTo>
                <a:cubicBezTo>
                  <a:pt x="1567272" y="650871"/>
                  <a:pt x="1318966" y="655572"/>
                  <a:pt x="1205636" y="646331"/>
                </a:cubicBezTo>
                <a:cubicBezTo>
                  <a:pt x="1092306" y="637090"/>
                  <a:pt x="854172" y="649194"/>
                  <a:pt x="585260" y="646331"/>
                </a:cubicBezTo>
                <a:cubicBezTo>
                  <a:pt x="316348" y="643468"/>
                  <a:pt x="229504" y="640888"/>
                  <a:pt x="0" y="646331"/>
                </a:cubicBezTo>
                <a:cubicBezTo>
                  <a:pt x="25187" y="472816"/>
                  <a:pt x="27426" y="232919"/>
                  <a:pt x="0" y="0"/>
                </a:cubicBezTo>
                <a:close/>
              </a:path>
              <a:path extrusionOk="0" h="646331" w="3511561">
                <a:moveTo>
                  <a:pt x="0" y="0"/>
                </a:moveTo>
                <a:cubicBezTo>
                  <a:pt x="158935" y="-19645"/>
                  <a:pt x="438995" y="21399"/>
                  <a:pt x="550145" y="0"/>
                </a:cubicBezTo>
                <a:cubicBezTo>
                  <a:pt x="661295" y="-21399"/>
                  <a:pt x="876564" y="-25070"/>
                  <a:pt x="1170520" y="0"/>
                </a:cubicBezTo>
                <a:cubicBezTo>
                  <a:pt x="1464476" y="25070"/>
                  <a:pt x="1466667" y="11112"/>
                  <a:pt x="1685549" y="0"/>
                </a:cubicBezTo>
                <a:cubicBezTo>
                  <a:pt x="1904431" y="-11112"/>
                  <a:pt x="2103801" y="27917"/>
                  <a:pt x="2270809" y="0"/>
                </a:cubicBezTo>
                <a:cubicBezTo>
                  <a:pt x="2437817" y="-27917"/>
                  <a:pt x="2582142" y="22187"/>
                  <a:pt x="2891185" y="0"/>
                </a:cubicBezTo>
                <a:cubicBezTo>
                  <a:pt x="3200228" y="-22187"/>
                  <a:pt x="3230373" y="10986"/>
                  <a:pt x="3511561" y="0"/>
                </a:cubicBezTo>
                <a:cubicBezTo>
                  <a:pt x="3498859" y="268612"/>
                  <a:pt x="3493201" y="419347"/>
                  <a:pt x="3511561" y="646331"/>
                </a:cubicBezTo>
                <a:cubicBezTo>
                  <a:pt x="3370675" y="663935"/>
                  <a:pt x="3084249" y="642780"/>
                  <a:pt x="2891185" y="646331"/>
                </a:cubicBezTo>
                <a:cubicBezTo>
                  <a:pt x="2698121" y="649882"/>
                  <a:pt x="2478185" y="635578"/>
                  <a:pt x="2341041" y="646331"/>
                </a:cubicBezTo>
                <a:cubicBezTo>
                  <a:pt x="2203897" y="657084"/>
                  <a:pt x="1957629" y="650622"/>
                  <a:pt x="1826012" y="646331"/>
                </a:cubicBezTo>
                <a:cubicBezTo>
                  <a:pt x="1694395" y="642040"/>
                  <a:pt x="1404204" y="628755"/>
                  <a:pt x="1205636" y="646331"/>
                </a:cubicBezTo>
                <a:cubicBezTo>
                  <a:pt x="1007068" y="663907"/>
                  <a:pt x="838243" y="632700"/>
                  <a:pt x="690607" y="646331"/>
                </a:cubicBezTo>
                <a:cubicBezTo>
                  <a:pt x="542971" y="659962"/>
                  <a:pt x="180760" y="623833"/>
                  <a:pt x="0" y="646331"/>
                </a:cubicBezTo>
                <a:cubicBezTo>
                  <a:pt x="28977" y="386733"/>
                  <a:pt x="-10624" y="277323"/>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Calibri"/>
                <a:ea typeface="Calibri"/>
                <a:cs typeface="Calibri"/>
                <a:sym typeface="Calibri"/>
              </a:rPr>
              <a:t>How far were the Puritans a threat to Elizabeth after 1559?</a:t>
            </a:r>
            <a:endParaRPr/>
          </a:p>
        </p:txBody>
      </p:sp>
      <p:sp>
        <p:nvSpPr>
          <p:cNvPr id="234" name="Google Shape;234;p7"/>
          <p:cNvSpPr txBox="1"/>
          <p:nvPr/>
        </p:nvSpPr>
        <p:spPr>
          <a:xfrm>
            <a:off x="47543" y="2991606"/>
            <a:ext cx="849681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Puritan Challenge 1: </a:t>
            </a:r>
            <a:r>
              <a:rPr lang="en-GB" sz="1400">
                <a:solidFill>
                  <a:schemeClr val="dk1"/>
                </a:solidFill>
                <a:latin typeface="Calibri"/>
                <a:ea typeface="Calibri"/>
                <a:cs typeface="Calibri"/>
                <a:sym typeface="Calibri"/>
              </a:rPr>
              <a:t>The use of the </a:t>
            </a:r>
            <a:r>
              <a:rPr b="1" lang="en-GB" sz="1600" u="sng">
                <a:solidFill>
                  <a:srgbClr val="FF0000"/>
                </a:solidFill>
                <a:latin typeface="Calibri"/>
                <a:ea typeface="Calibri"/>
                <a:cs typeface="Calibri"/>
                <a:sym typeface="Calibri"/>
              </a:rPr>
              <a:t>Crucifix</a:t>
            </a:r>
            <a:endParaRPr/>
          </a:p>
        </p:txBody>
      </p:sp>
      <p:sp>
        <p:nvSpPr>
          <p:cNvPr id="235" name="Google Shape;235;p7"/>
          <p:cNvSpPr txBox="1"/>
          <p:nvPr/>
        </p:nvSpPr>
        <p:spPr>
          <a:xfrm>
            <a:off x="1488328" y="4611631"/>
            <a:ext cx="558040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Puritan Challenge 2: </a:t>
            </a:r>
            <a:r>
              <a:rPr lang="en-GB" sz="1400">
                <a:solidFill>
                  <a:schemeClr val="dk1"/>
                </a:solidFill>
                <a:latin typeface="Calibri"/>
                <a:ea typeface="Calibri"/>
                <a:cs typeface="Calibri"/>
                <a:sym typeface="Calibri"/>
              </a:rPr>
              <a:t>The use of </a:t>
            </a:r>
            <a:r>
              <a:rPr b="1" lang="en-GB" sz="1600" u="sng">
                <a:solidFill>
                  <a:srgbClr val="FF0000"/>
                </a:solidFill>
                <a:latin typeface="Calibri"/>
                <a:ea typeface="Calibri"/>
                <a:cs typeface="Calibri"/>
                <a:sym typeface="Calibri"/>
              </a:rPr>
              <a:t>Vestments</a:t>
            </a:r>
            <a:r>
              <a:rPr lang="en-GB" sz="1600" u="sng">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(Religious Clothing)</a:t>
            </a:r>
            <a:endParaRPr/>
          </a:p>
        </p:txBody>
      </p:sp>
      <p:sp>
        <p:nvSpPr>
          <p:cNvPr id="236" name="Google Shape;236;p7"/>
          <p:cNvSpPr txBox="1"/>
          <p:nvPr/>
        </p:nvSpPr>
        <p:spPr>
          <a:xfrm>
            <a:off x="77454" y="3160486"/>
            <a:ext cx="751332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the Puritans want?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Puritans did not like fancy, highly decorative Catholic style ornaments in churches and wanted the image of Christ on the cross removed. Some Puritans threatened to resign if this was not done at a time when Elizabeth needed their support the most.</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Elizabeth do?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actually liked the image of the crucifix and at first wanted them to remain in churches.  However, after the threat of the Puritans to resign, she</a:t>
            </a:r>
            <a:r>
              <a:rPr b="1" lang="en-GB" sz="1100">
                <a:solidFill>
                  <a:schemeClr val="dk1"/>
                </a:solidFill>
                <a:latin typeface="Calibri"/>
                <a:ea typeface="Calibri"/>
                <a:cs typeface="Calibri"/>
                <a:sym typeface="Calibri"/>
              </a:rPr>
              <a:t> GAVE IN </a:t>
            </a:r>
            <a:r>
              <a:rPr lang="en-GB" sz="1100">
                <a:solidFill>
                  <a:schemeClr val="dk1"/>
                </a:solidFill>
                <a:latin typeface="Calibri"/>
                <a:ea typeface="Calibri"/>
                <a:cs typeface="Calibri"/>
                <a:sym typeface="Calibri"/>
              </a:rPr>
              <a:t>and said that there was no way to enforce every church having a crucifix.  The Puritans were therefore happy with her decision. However, this did not stop Elizabeth having a crucifix in her own church and some other churches continued to display it in areas further north where the Puritans were not popular.</a:t>
            </a:r>
            <a:endParaRPr/>
          </a:p>
        </p:txBody>
      </p:sp>
      <p:sp>
        <p:nvSpPr>
          <p:cNvPr id="237" name="Google Shape;237;p7"/>
          <p:cNvSpPr txBox="1"/>
          <p:nvPr/>
        </p:nvSpPr>
        <p:spPr>
          <a:xfrm>
            <a:off x="47543" y="4860266"/>
            <a:ext cx="7430495" cy="19543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Elizabeth want?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Elizabeth wanted the clergy to wear special religious clothing called </a:t>
            </a:r>
            <a:r>
              <a:rPr b="1" lang="en-GB" sz="1100">
                <a:solidFill>
                  <a:srgbClr val="FF0000"/>
                </a:solidFill>
                <a:latin typeface="Calibri"/>
                <a:ea typeface="Calibri"/>
                <a:cs typeface="Calibri"/>
                <a:sym typeface="Calibri"/>
              </a:rPr>
              <a:t>vestments</a:t>
            </a:r>
            <a:r>
              <a:rPr lang="en-GB" sz="1100">
                <a:solidFill>
                  <a:schemeClr val="dk1"/>
                </a:solidFill>
                <a:latin typeface="Calibri"/>
                <a:ea typeface="Calibri"/>
                <a:cs typeface="Calibri"/>
                <a:sym typeface="Calibri"/>
              </a:rPr>
              <a:t>.  She liked the imagery and how it made the clergy look important. Vestments were more decorative and many people liked how it symbolised the importance of the clergy.</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the Puritans want?</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Puritans challenged this and believed that the clergy should not try to look more important.  They believed that member of the clergy were equal to ordinary people and that it was God who was important and not the clergy.  They wanted the clergy to wear plain, black and white, simple clothing. </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What did Elizabeth do?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This time, Elizabeth did </a:t>
            </a:r>
            <a:r>
              <a:rPr b="1" lang="en-GB" sz="1100">
                <a:solidFill>
                  <a:schemeClr val="dk1"/>
                </a:solidFill>
                <a:latin typeface="Calibri"/>
                <a:ea typeface="Calibri"/>
                <a:cs typeface="Calibri"/>
                <a:sym typeface="Calibri"/>
              </a:rPr>
              <a:t>NOT GIVE IN </a:t>
            </a:r>
            <a:r>
              <a:rPr lang="en-GB" sz="1100">
                <a:solidFill>
                  <a:schemeClr val="dk1"/>
                </a:solidFill>
                <a:latin typeface="Calibri"/>
                <a:ea typeface="Calibri"/>
                <a:cs typeface="Calibri"/>
                <a:sym typeface="Calibri"/>
              </a:rPr>
              <a:t>and ordered the clergy to wear the vestments. She even had the Archbishop of Canterbury put on a exhibition in London to show off the vestments the clergy had to wear. Of 110 invited, 37 Puritan clergy refused to attend.  Elizabeth punished them by dismissing them from their role in the church -  they lost their job.</a:t>
            </a:r>
            <a:endParaRPr/>
          </a:p>
        </p:txBody>
      </p:sp>
      <p:sp>
        <p:nvSpPr>
          <p:cNvPr id="238" name="Google Shape;238;p7"/>
          <p:cNvSpPr txBox="1"/>
          <p:nvPr/>
        </p:nvSpPr>
        <p:spPr>
          <a:xfrm>
            <a:off x="8578542" y="1169179"/>
            <a:ext cx="3565031" cy="1569660"/>
          </a:xfrm>
          <a:prstGeom prst="rect">
            <a:avLst/>
          </a:prstGeom>
          <a:solidFill>
            <a:srgbClr val="FFF2CC"/>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Elizabeth couldn’t just remove or attack the Puritans. In fact, because of their belief in the Protestant faith, she needed them on her side to keep the Protestant faith strong and to try and outnumber the Catholics. </a:t>
            </a:r>
            <a:endParaRPr/>
          </a:p>
        </p:txBody>
      </p:sp>
      <p:pic>
        <p:nvPicPr>
          <p:cNvPr id="239" name="Google Shape;239;p7"/>
          <p:cNvPicPr preferRelativeResize="0"/>
          <p:nvPr/>
        </p:nvPicPr>
        <p:blipFill rotWithShape="1">
          <a:blip r:embed="rId3">
            <a:alphaModFix/>
          </a:blip>
          <a:srcRect b="0" l="0" r="0" t="0"/>
          <a:stretch/>
        </p:blipFill>
        <p:spPr>
          <a:xfrm>
            <a:off x="115909" y="1186890"/>
            <a:ext cx="2379461" cy="1770206"/>
          </a:xfrm>
          <a:prstGeom prst="rect">
            <a:avLst/>
          </a:prstGeom>
          <a:noFill/>
          <a:ln>
            <a:noFill/>
          </a:ln>
        </p:spPr>
      </p:pic>
      <p:sp>
        <p:nvSpPr>
          <p:cNvPr id="240" name="Google Shape;240;p7"/>
          <p:cNvSpPr txBox="1"/>
          <p:nvPr/>
        </p:nvSpPr>
        <p:spPr>
          <a:xfrm>
            <a:off x="8578542" y="2795749"/>
            <a:ext cx="3565031" cy="3970318"/>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Few Puritans actively challenged Elizabeth’s Religious Settlement. If they did, they might risk losing their job and they were worried about the punishments they may be given.</a:t>
            </a:r>
            <a:endParaRPr/>
          </a:p>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The sacking of the 37 clergymen after the vestment challenge proved that Elizabeth would act strongly against the Puritans if they challenged her. </a:t>
            </a:r>
            <a:endParaRPr/>
          </a:p>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Puritans were only active and threatened Elizabeth's power in the South-East of England in places such as London and Oxford.  Even here, their only actions were to damage or destroy Catholic church buildings or decorations. The rest of the country remained mainly Catholic.</a:t>
            </a:r>
            <a:endParaRPr/>
          </a:p>
          <a:p>
            <a:pPr indent="-171450" lvl="0" marL="171450" marR="0" rtl="0" algn="l">
              <a:spcBef>
                <a:spcPts val="0"/>
              </a:spcBef>
              <a:spcAft>
                <a:spcPts val="0"/>
              </a:spcAft>
              <a:buClr>
                <a:schemeClr val="dk1"/>
              </a:buClr>
              <a:buSzPts val="1400"/>
              <a:buFont typeface="Noto Sans Symbols"/>
              <a:buChar char="❑"/>
            </a:pPr>
            <a:r>
              <a:rPr lang="en-GB" sz="1400">
                <a:solidFill>
                  <a:schemeClr val="dk1"/>
                </a:solidFill>
                <a:latin typeface="Calibri"/>
                <a:ea typeface="Calibri"/>
                <a:cs typeface="Calibri"/>
                <a:sym typeface="Calibri"/>
              </a:rPr>
              <a:t>Elizabeth and her government mainly ignored the Puritan challenges as the threat from the Catholics was far more significant.</a:t>
            </a:r>
            <a:endParaRPr/>
          </a:p>
        </p:txBody>
      </p:sp>
      <p:pic>
        <p:nvPicPr>
          <p:cNvPr id="241" name="Google Shape;241;p7"/>
          <p:cNvPicPr preferRelativeResize="0"/>
          <p:nvPr/>
        </p:nvPicPr>
        <p:blipFill rotWithShape="1">
          <a:blip r:embed="rId4">
            <a:alphaModFix/>
          </a:blip>
          <a:srcRect b="0" l="0" r="0" t="0"/>
          <a:stretch/>
        </p:blipFill>
        <p:spPr>
          <a:xfrm>
            <a:off x="7309116" y="2602565"/>
            <a:ext cx="1213880" cy="1937540"/>
          </a:xfrm>
          <a:prstGeom prst="rect">
            <a:avLst/>
          </a:prstGeom>
          <a:noFill/>
          <a:ln>
            <a:noFill/>
          </a:ln>
        </p:spPr>
      </p:pic>
      <p:pic>
        <p:nvPicPr>
          <p:cNvPr descr="pastor 3 | Free SVG" id="242" name="Google Shape;242;p7"/>
          <p:cNvPicPr preferRelativeResize="0"/>
          <p:nvPr/>
        </p:nvPicPr>
        <p:blipFill rotWithShape="1">
          <a:blip r:embed="rId5">
            <a:alphaModFix/>
          </a:blip>
          <a:srcRect b="0" l="19034" r="18584" t="0"/>
          <a:stretch/>
        </p:blipFill>
        <p:spPr>
          <a:xfrm>
            <a:off x="7356173" y="4759289"/>
            <a:ext cx="1146118" cy="19659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8"/>
          <p:cNvSpPr txBox="1"/>
          <p:nvPr/>
        </p:nvSpPr>
        <p:spPr>
          <a:xfrm>
            <a:off x="3932845" y="1959855"/>
            <a:ext cx="3506251" cy="4893647"/>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nobility, the gentry and the earls were at the very top of Elizabethan society.  They owned huge areas of land and held great power.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 large number of nobles and members of the gentry in the </a:t>
            </a:r>
            <a:r>
              <a:rPr b="1" lang="en-GB" sz="1200">
                <a:solidFill>
                  <a:srgbClr val="0070C0"/>
                </a:solidFill>
                <a:latin typeface="Calibri"/>
                <a:ea typeface="Calibri"/>
                <a:cs typeface="Calibri"/>
                <a:sym typeface="Calibri"/>
              </a:rPr>
              <a:t>north</a:t>
            </a:r>
            <a:r>
              <a:rPr lang="en-GB" sz="1200">
                <a:solidFill>
                  <a:schemeClr val="dk1"/>
                </a:solidFill>
                <a:latin typeface="Calibri"/>
                <a:ea typeface="Calibri"/>
                <a:cs typeface="Calibri"/>
                <a:sym typeface="Calibri"/>
              </a:rPr>
              <a:t> of England remained Catholic and they were </a:t>
            </a:r>
            <a:r>
              <a:rPr b="1" lang="en-GB" sz="1200">
                <a:solidFill>
                  <a:schemeClr val="dk1"/>
                </a:solidFill>
                <a:latin typeface="Calibri"/>
                <a:ea typeface="Calibri"/>
                <a:cs typeface="Calibri"/>
                <a:sym typeface="Calibri"/>
              </a:rPr>
              <a:t>heavily influenced </a:t>
            </a:r>
            <a:r>
              <a:rPr lang="en-GB" sz="1200">
                <a:solidFill>
                  <a:schemeClr val="dk1"/>
                </a:solidFill>
                <a:latin typeface="Calibri"/>
                <a:ea typeface="Calibri"/>
                <a:cs typeface="Calibri"/>
                <a:sym typeface="Calibri"/>
              </a:rPr>
              <a:t>by the instructions from the Pope.</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Roughly </a:t>
            </a:r>
            <a:r>
              <a:rPr b="1" lang="en-GB" sz="1200">
                <a:solidFill>
                  <a:srgbClr val="0070C0"/>
                </a:solidFill>
                <a:latin typeface="Calibri"/>
                <a:ea typeface="Calibri"/>
                <a:cs typeface="Calibri"/>
                <a:sym typeface="Calibri"/>
              </a:rPr>
              <a:t>1/3</a:t>
            </a:r>
            <a:r>
              <a:rPr lang="en-GB" sz="1200">
                <a:solidFill>
                  <a:schemeClr val="dk1"/>
                </a:solidFill>
                <a:latin typeface="Calibri"/>
                <a:ea typeface="Calibri"/>
                <a:cs typeface="Calibri"/>
                <a:sym typeface="Calibri"/>
              </a:rPr>
              <a:t> of English Catholic nobles became recusants after the Pope’s instructions in 1566. Despite facing a fine for not attending the Protestant Church services, their wealth meant that they could easily afford the punishment.</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Before Elizabeth’s reign, the Catholic nobles had gained a huge amount of land, power and influence during the Catholic reign of Mary I.  However, once Elizabeth became Queen of England, they lost some of this power. They wanted to challenge the Religious Settlement as a way to show their dislike towards Elizabeth for this.  Many Catholic nobles also hated how much power Elizabeth was giving to important Protestants such as her Secretary of State </a:t>
            </a:r>
            <a:r>
              <a:rPr b="1" lang="en-GB" sz="1200">
                <a:solidFill>
                  <a:schemeClr val="dk1"/>
                </a:solidFill>
                <a:latin typeface="Calibri"/>
                <a:ea typeface="Calibri"/>
                <a:cs typeface="Calibri"/>
                <a:sym typeface="Calibri"/>
              </a:rPr>
              <a:t>William Cecil </a:t>
            </a:r>
            <a:r>
              <a:rPr lang="en-GB" sz="1200">
                <a:solidFill>
                  <a:schemeClr val="dk1"/>
                </a:solidFill>
                <a:latin typeface="Calibri"/>
                <a:ea typeface="Calibri"/>
                <a:cs typeface="Calibri"/>
                <a:sym typeface="Calibri"/>
              </a:rPr>
              <a:t>and a close advisor of her called </a:t>
            </a:r>
            <a:r>
              <a:rPr b="1" lang="en-GB" sz="1200">
                <a:solidFill>
                  <a:schemeClr val="dk1"/>
                </a:solidFill>
                <a:latin typeface="Calibri"/>
                <a:ea typeface="Calibri"/>
                <a:cs typeface="Calibri"/>
                <a:sym typeface="Calibri"/>
              </a:rPr>
              <a:t>Robert Dudley</a:t>
            </a:r>
            <a:r>
              <a:rPr lang="en-GB" sz="1200">
                <a:solidFill>
                  <a:schemeClr val="dk1"/>
                </a:solidFill>
                <a:latin typeface="Calibri"/>
                <a:ea typeface="Calibri"/>
                <a:cs typeface="Calibri"/>
                <a:sym typeface="Calibri"/>
              </a:rPr>
              <a:t>.  Their challenge was just as much a way to get back their power and influence as much as a complained about the new Protestant religion.</a:t>
            </a:r>
            <a:endParaRPr/>
          </a:p>
        </p:txBody>
      </p:sp>
      <p:sp>
        <p:nvSpPr>
          <p:cNvPr id="248" name="Google Shape;248;p8"/>
          <p:cNvSpPr txBox="1"/>
          <p:nvPr/>
        </p:nvSpPr>
        <p:spPr>
          <a:xfrm>
            <a:off x="115910" y="485292"/>
            <a:ext cx="11980915"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well as from the Puritans (the extreme group of Protestants), another </a:t>
            </a:r>
            <a:r>
              <a:rPr b="1" lang="en-GB" sz="1100">
                <a:solidFill>
                  <a:schemeClr val="dk1"/>
                </a:solidFill>
                <a:latin typeface="Calibri"/>
                <a:ea typeface="Calibri"/>
                <a:cs typeface="Calibri"/>
                <a:sym typeface="Calibri"/>
              </a:rPr>
              <a:t>challenge </a:t>
            </a:r>
            <a:r>
              <a:rPr lang="en-GB" sz="1100">
                <a:solidFill>
                  <a:schemeClr val="dk1"/>
                </a:solidFill>
                <a:latin typeface="Calibri"/>
                <a:ea typeface="Calibri"/>
                <a:cs typeface="Calibri"/>
                <a:sym typeface="Calibri"/>
              </a:rPr>
              <a:t>to Elizabeth’s Religious Settlement was from the Catholics who lived within England. The Catholics knew that Elizabeth had tried to compromise and seek a ‘Middle Way’ between the two Christian religions.  However, they still saw the official Protestant religion as a </a:t>
            </a:r>
            <a:r>
              <a:rPr b="1" lang="en-GB" sz="1100">
                <a:solidFill>
                  <a:schemeClr val="dk1"/>
                </a:solidFill>
                <a:latin typeface="Calibri"/>
                <a:ea typeface="Calibri"/>
                <a:cs typeface="Calibri"/>
                <a:sym typeface="Calibri"/>
              </a:rPr>
              <a:t>threat </a:t>
            </a:r>
            <a:r>
              <a:rPr lang="en-GB" sz="1100">
                <a:solidFill>
                  <a:schemeClr val="dk1"/>
                </a:solidFill>
                <a:latin typeface="Calibri"/>
                <a:ea typeface="Calibri"/>
                <a:cs typeface="Calibri"/>
                <a:sym typeface="Calibri"/>
              </a:rPr>
              <a:t>to their much loved, traditional Church and way of worshipping.  Due to Mary I’s strict Catholic rule, by 1559 there will still many powerful Catholics living within England who wanted to threaten Elizabeth.  These Catholics were also hugely </a:t>
            </a:r>
            <a:r>
              <a:rPr b="1" lang="en-GB" sz="1100">
                <a:solidFill>
                  <a:schemeClr val="dk1"/>
                </a:solidFill>
                <a:latin typeface="Calibri"/>
                <a:ea typeface="Calibri"/>
                <a:cs typeface="Calibri"/>
                <a:sym typeface="Calibri"/>
              </a:rPr>
              <a:t>influenced</a:t>
            </a:r>
            <a:r>
              <a:rPr lang="en-GB" sz="1100">
                <a:solidFill>
                  <a:schemeClr val="dk1"/>
                </a:solidFill>
                <a:latin typeface="Calibri"/>
                <a:ea typeface="Calibri"/>
                <a:cs typeface="Calibri"/>
                <a:sym typeface="Calibri"/>
              </a:rPr>
              <a:t> by the Pope in Rome and other powerful Catholics from Spain, France and Scotland who all gave the promise of military, political and economic support.</a:t>
            </a:r>
            <a:endParaRPr/>
          </a:p>
        </p:txBody>
      </p:sp>
      <p:sp>
        <p:nvSpPr>
          <p:cNvPr id="249" name="Google Shape;249;p8"/>
          <p:cNvSpPr txBox="1"/>
          <p:nvPr/>
        </p:nvSpPr>
        <p:spPr>
          <a:xfrm>
            <a:off x="115909" y="75409"/>
            <a:ext cx="11980917" cy="400110"/>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LESSON 8a</a:t>
            </a:r>
            <a:r>
              <a:rPr b="1" lang="en-GB" sz="1800">
                <a:solidFill>
                  <a:schemeClr val="dk1"/>
                </a:solidFill>
                <a:latin typeface="Calibri"/>
                <a:ea typeface="Calibri"/>
                <a:cs typeface="Calibri"/>
                <a:sym typeface="Calibri"/>
              </a:rPr>
              <a:t>:</a:t>
            </a:r>
            <a:r>
              <a:rPr lang="en-GB" sz="1800">
                <a:solidFill>
                  <a:schemeClr val="dk1"/>
                </a:solidFill>
                <a:latin typeface="Calibri"/>
                <a:ea typeface="Calibri"/>
                <a:cs typeface="Calibri"/>
                <a:sym typeface="Calibri"/>
              </a:rPr>
              <a:t> To explain the extent of the </a:t>
            </a:r>
            <a:r>
              <a:rPr b="1" lang="en-GB" sz="1800" u="sng">
                <a:solidFill>
                  <a:schemeClr val="dk1"/>
                </a:solidFill>
                <a:latin typeface="Calibri"/>
                <a:ea typeface="Calibri"/>
                <a:cs typeface="Calibri"/>
                <a:sym typeface="Calibri"/>
              </a:rPr>
              <a:t>CATHOLIC</a:t>
            </a:r>
            <a:r>
              <a:rPr lang="en-GB" sz="1800">
                <a:solidFill>
                  <a:schemeClr val="dk1"/>
                </a:solidFill>
                <a:latin typeface="Calibri"/>
                <a:ea typeface="Calibri"/>
                <a:cs typeface="Calibri"/>
                <a:sym typeface="Calibri"/>
              </a:rPr>
              <a:t> challenge to Elizabeth’s </a:t>
            </a:r>
            <a:r>
              <a:rPr b="1" lang="en-GB" sz="1800">
                <a:solidFill>
                  <a:schemeClr val="dk1"/>
                </a:solidFill>
                <a:latin typeface="Calibri"/>
                <a:ea typeface="Calibri"/>
                <a:cs typeface="Calibri"/>
                <a:sym typeface="Calibri"/>
              </a:rPr>
              <a:t>Religious Settlement from within England</a:t>
            </a:r>
            <a:r>
              <a:rPr lang="en-GB" sz="1800">
                <a:solidFill>
                  <a:schemeClr val="dk1"/>
                </a:solidFill>
                <a:latin typeface="Calibri"/>
                <a:ea typeface="Calibri"/>
                <a:cs typeface="Calibri"/>
                <a:sym typeface="Calibri"/>
              </a:rPr>
              <a:t>.</a:t>
            </a:r>
            <a:endParaRPr/>
          </a:p>
        </p:txBody>
      </p:sp>
      <p:sp>
        <p:nvSpPr>
          <p:cNvPr id="250" name="Google Shape;250;p8"/>
          <p:cNvSpPr txBox="1"/>
          <p:nvPr/>
        </p:nvSpPr>
        <p:spPr>
          <a:xfrm>
            <a:off x="95172" y="1957005"/>
            <a:ext cx="3649189" cy="4893647"/>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a:t>
            </a:r>
            <a:r>
              <a:rPr b="1" lang="en-GB" sz="1200">
                <a:solidFill>
                  <a:srgbClr val="0070C0"/>
                </a:solidFill>
                <a:latin typeface="Calibri"/>
                <a:ea typeface="Calibri"/>
                <a:cs typeface="Calibri"/>
                <a:sym typeface="Calibri"/>
              </a:rPr>
              <a:t>Pope</a:t>
            </a:r>
            <a:r>
              <a:rPr lang="en-GB" sz="1200">
                <a:solidFill>
                  <a:schemeClr val="dk1"/>
                </a:solidFill>
                <a:latin typeface="Calibri"/>
                <a:ea typeface="Calibri"/>
                <a:cs typeface="Calibri"/>
                <a:sym typeface="Calibri"/>
              </a:rPr>
              <a:t> was and is the leader of the Catholic Church.  Most Catholics believe that he has been chosen by God and see the Pope as an extraordinary.  Many will worship the Pope as they would God.</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At the time, he influenced other Catholics all over Europe, including England and called for them to stop the spread of the Protestant Faith.  He called for something called a ‘</a:t>
            </a:r>
            <a:r>
              <a:rPr b="1" lang="en-GB" sz="1200">
                <a:solidFill>
                  <a:srgbClr val="0070C0"/>
                </a:solidFill>
                <a:latin typeface="Calibri"/>
                <a:ea typeface="Calibri"/>
                <a:cs typeface="Calibri"/>
                <a:sym typeface="Calibri"/>
              </a:rPr>
              <a:t>Counter-Reformation</a:t>
            </a:r>
            <a:r>
              <a:rPr lang="en-GB" sz="1200">
                <a:solidFill>
                  <a:schemeClr val="dk1"/>
                </a:solidFill>
                <a:latin typeface="Calibri"/>
                <a:ea typeface="Calibri"/>
                <a:cs typeface="Calibri"/>
                <a:sym typeface="Calibri"/>
              </a:rPr>
              <a:t>’.  This meant a </a:t>
            </a:r>
            <a:r>
              <a:rPr b="1" lang="en-GB" sz="1200">
                <a:solidFill>
                  <a:schemeClr val="dk1"/>
                </a:solidFill>
                <a:latin typeface="Calibri"/>
                <a:ea typeface="Calibri"/>
                <a:cs typeface="Calibri"/>
                <a:sym typeface="Calibri"/>
              </a:rPr>
              <a:t>reversal</a:t>
            </a:r>
            <a:r>
              <a:rPr lang="en-GB" sz="1200">
                <a:solidFill>
                  <a:schemeClr val="dk1"/>
                </a:solidFill>
                <a:latin typeface="Calibri"/>
                <a:ea typeface="Calibri"/>
                <a:cs typeface="Calibri"/>
                <a:sym typeface="Calibri"/>
              </a:rPr>
              <a:t> back to the Catholic faith and to end the influence Protestantism.  In particular, he wanted Elizabeth to make England officially Catholic again.</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Pope may have spoken from Rome (Italy) but had a </a:t>
            </a:r>
            <a:r>
              <a:rPr b="1" lang="en-GB" sz="1200">
                <a:solidFill>
                  <a:schemeClr val="dk1"/>
                </a:solidFill>
                <a:latin typeface="Calibri"/>
                <a:ea typeface="Calibri"/>
                <a:cs typeface="Calibri"/>
                <a:sym typeface="Calibri"/>
              </a:rPr>
              <a:t>massive influence </a:t>
            </a:r>
            <a:r>
              <a:rPr lang="en-GB" sz="1200">
                <a:solidFill>
                  <a:schemeClr val="dk1"/>
                </a:solidFill>
                <a:latin typeface="Calibri"/>
                <a:ea typeface="Calibri"/>
                <a:cs typeface="Calibri"/>
                <a:sym typeface="Calibri"/>
              </a:rPr>
              <a:t>on the Catholics within England.  For example, in </a:t>
            </a:r>
            <a:r>
              <a:rPr b="1" lang="en-GB" sz="1200">
                <a:solidFill>
                  <a:schemeClr val="dk1"/>
                </a:solidFill>
                <a:latin typeface="Calibri"/>
                <a:ea typeface="Calibri"/>
                <a:cs typeface="Calibri"/>
                <a:sym typeface="Calibri"/>
              </a:rPr>
              <a:t>1566</a:t>
            </a:r>
            <a:r>
              <a:rPr lang="en-GB" sz="1200">
                <a:solidFill>
                  <a:schemeClr val="dk1"/>
                </a:solidFill>
                <a:latin typeface="Calibri"/>
                <a:ea typeface="Calibri"/>
                <a:cs typeface="Calibri"/>
                <a:sym typeface="Calibri"/>
              </a:rPr>
              <a:t>, the Pope issued an official instruction to English Catholics which ordered them not attend Elizabeth’s Church of England services.  The people who followed this order and refused to attend Protestant Church services were called ‘</a:t>
            </a:r>
            <a:r>
              <a:rPr b="1" lang="en-GB" sz="1200">
                <a:solidFill>
                  <a:srgbClr val="0070C0"/>
                </a:solidFill>
                <a:latin typeface="Calibri"/>
                <a:ea typeface="Calibri"/>
                <a:cs typeface="Calibri"/>
                <a:sym typeface="Calibri"/>
              </a:rPr>
              <a:t>Recusants</a:t>
            </a:r>
            <a:r>
              <a:rPr lang="en-GB" sz="1200">
                <a:solidFill>
                  <a:schemeClr val="dk1"/>
                </a:solidFill>
                <a:latin typeface="Calibri"/>
                <a:ea typeface="Calibri"/>
                <a:cs typeface="Calibri"/>
                <a:sym typeface="Calibri"/>
              </a:rPr>
              <a:t>’. These recusants were often powerful and wealthy people and this made them a threat to Elizabeth’s religious settlement. </a:t>
            </a:r>
            <a:endParaRPr/>
          </a:p>
          <a:p>
            <a:pPr indent="-171450" lvl="0" marL="171450" marR="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The Pope also supported Catholic communities all over Europe </a:t>
            </a:r>
            <a:r>
              <a:rPr b="1" lang="en-GB" sz="1200">
                <a:solidFill>
                  <a:srgbClr val="0070C0"/>
                </a:solidFill>
                <a:latin typeface="Calibri"/>
                <a:ea typeface="Calibri"/>
                <a:cs typeface="Calibri"/>
                <a:sym typeface="Calibri"/>
              </a:rPr>
              <a:t>persecuting</a:t>
            </a:r>
            <a:r>
              <a:rPr lang="en-GB" sz="1200">
                <a:solidFill>
                  <a:schemeClr val="dk1"/>
                </a:solidFill>
                <a:latin typeface="Calibri"/>
                <a:ea typeface="Calibri"/>
                <a:cs typeface="Calibri"/>
                <a:sym typeface="Calibri"/>
              </a:rPr>
              <a:t> (punishing) Protestants who they saw as ‘</a:t>
            </a:r>
            <a:r>
              <a:rPr b="1" lang="en-GB" sz="1200">
                <a:solidFill>
                  <a:srgbClr val="0070C0"/>
                </a:solidFill>
                <a:latin typeface="Calibri"/>
                <a:ea typeface="Calibri"/>
                <a:cs typeface="Calibri"/>
                <a:sym typeface="Calibri"/>
              </a:rPr>
              <a:t>Heretics</a:t>
            </a:r>
            <a:r>
              <a:rPr lang="en-GB" sz="1200">
                <a:solidFill>
                  <a:schemeClr val="dk1"/>
                </a:solidFill>
                <a:latin typeface="Calibri"/>
                <a:ea typeface="Calibri"/>
                <a:cs typeface="Calibri"/>
                <a:sym typeface="Calibri"/>
              </a:rPr>
              <a:t>’ and encouraged the waging of war against Protestants and their faith.</a:t>
            </a:r>
            <a:endParaRPr/>
          </a:p>
        </p:txBody>
      </p:sp>
      <p:sp>
        <p:nvSpPr>
          <p:cNvPr id="251" name="Google Shape;251;p8"/>
          <p:cNvSpPr txBox="1"/>
          <p:nvPr/>
        </p:nvSpPr>
        <p:spPr>
          <a:xfrm>
            <a:off x="7594805" y="1813752"/>
            <a:ext cx="2115723" cy="156966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The Pope could only influence English Catholics so much as he was so far away living in Rome.  His messages still took time to reach the English Catholics, although once received they would be very influential. </a:t>
            </a:r>
            <a:endParaRPr/>
          </a:p>
        </p:txBody>
      </p:sp>
      <p:sp>
        <p:nvSpPr>
          <p:cNvPr id="252" name="Google Shape;252;p8"/>
          <p:cNvSpPr/>
          <p:nvPr/>
        </p:nvSpPr>
        <p:spPr>
          <a:xfrm>
            <a:off x="95172" y="1433785"/>
            <a:ext cx="3649189" cy="523220"/>
          </a:xfrm>
          <a:custGeom>
            <a:rect b="b" l="l" r="r" t="t"/>
            <a:pathLst>
              <a:path extrusionOk="0" fill="none" h="523220" w="3649189">
                <a:moveTo>
                  <a:pt x="0" y="0"/>
                </a:moveTo>
                <a:cubicBezTo>
                  <a:pt x="153078" y="9295"/>
                  <a:pt x="442733" y="-7327"/>
                  <a:pt x="608198" y="0"/>
                </a:cubicBezTo>
                <a:cubicBezTo>
                  <a:pt x="773663" y="7327"/>
                  <a:pt x="916124" y="-25164"/>
                  <a:pt x="1179904" y="0"/>
                </a:cubicBezTo>
                <a:cubicBezTo>
                  <a:pt x="1443684" y="25164"/>
                  <a:pt x="1602056" y="14977"/>
                  <a:pt x="1715119" y="0"/>
                </a:cubicBezTo>
                <a:cubicBezTo>
                  <a:pt x="1828182" y="-14977"/>
                  <a:pt x="2176944" y="1517"/>
                  <a:pt x="2359809" y="0"/>
                </a:cubicBezTo>
                <a:cubicBezTo>
                  <a:pt x="2542674" y="-1517"/>
                  <a:pt x="2824829" y="17638"/>
                  <a:pt x="2968007" y="0"/>
                </a:cubicBezTo>
                <a:cubicBezTo>
                  <a:pt x="3111185" y="-17638"/>
                  <a:pt x="3312287" y="-7677"/>
                  <a:pt x="3649189" y="0"/>
                </a:cubicBezTo>
                <a:cubicBezTo>
                  <a:pt x="3647285" y="109659"/>
                  <a:pt x="3671870" y="352609"/>
                  <a:pt x="3649189" y="523220"/>
                </a:cubicBezTo>
                <a:cubicBezTo>
                  <a:pt x="3501514" y="504262"/>
                  <a:pt x="3316772" y="518174"/>
                  <a:pt x="3077483" y="523220"/>
                </a:cubicBezTo>
                <a:cubicBezTo>
                  <a:pt x="2838194" y="528266"/>
                  <a:pt x="2690838" y="526317"/>
                  <a:pt x="2469285" y="523220"/>
                </a:cubicBezTo>
                <a:cubicBezTo>
                  <a:pt x="2247732" y="520123"/>
                  <a:pt x="2078631" y="547419"/>
                  <a:pt x="1788103" y="523220"/>
                </a:cubicBezTo>
                <a:cubicBezTo>
                  <a:pt x="1497575" y="499021"/>
                  <a:pt x="1310177" y="532295"/>
                  <a:pt x="1179904" y="523220"/>
                </a:cubicBezTo>
                <a:cubicBezTo>
                  <a:pt x="1049631" y="514145"/>
                  <a:pt x="894311" y="519507"/>
                  <a:pt x="644690" y="523220"/>
                </a:cubicBezTo>
                <a:cubicBezTo>
                  <a:pt x="395069" y="526933"/>
                  <a:pt x="145799" y="543997"/>
                  <a:pt x="0" y="523220"/>
                </a:cubicBezTo>
                <a:cubicBezTo>
                  <a:pt x="-5" y="299995"/>
                  <a:pt x="-11696" y="115390"/>
                  <a:pt x="0" y="0"/>
                </a:cubicBezTo>
                <a:close/>
              </a:path>
              <a:path extrusionOk="0" h="523220" w="3649189">
                <a:moveTo>
                  <a:pt x="0" y="0"/>
                </a:moveTo>
                <a:cubicBezTo>
                  <a:pt x="153407" y="14981"/>
                  <a:pt x="344356" y="14948"/>
                  <a:pt x="498722" y="0"/>
                </a:cubicBezTo>
                <a:cubicBezTo>
                  <a:pt x="653088" y="-14948"/>
                  <a:pt x="791567" y="13432"/>
                  <a:pt x="1033937" y="0"/>
                </a:cubicBezTo>
                <a:cubicBezTo>
                  <a:pt x="1276308" y="-13432"/>
                  <a:pt x="1485725" y="18101"/>
                  <a:pt x="1678627" y="0"/>
                </a:cubicBezTo>
                <a:cubicBezTo>
                  <a:pt x="1871529" y="-18101"/>
                  <a:pt x="2099046" y="-20032"/>
                  <a:pt x="2213841" y="0"/>
                </a:cubicBezTo>
                <a:cubicBezTo>
                  <a:pt x="2328636" y="20032"/>
                  <a:pt x="2622942" y="31141"/>
                  <a:pt x="2858531" y="0"/>
                </a:cubicBezTo>
                <a:cubicBezTo>
                  <a:pt x="3094120" y="-31141"/>
                  <a:pt x="3482084" y="-16977"/>
                  <a:pt x="3649189" y="0"/>
                </a:cubicBezTo>
                <a:cubicBezTo>
                  <a:pt x="3673009" y="191024"/>
                  <a:pt x="3661216" y="311717"/>
                  <a:pt x="3649189" y="523220"/>
                </a:cubicBezTo>
                <a:cubicBezTo>
                  <a:pt x="3419593" y="504956"/>
                  <a:pt x="3323297" y="515102"/>
                  <a:pt x="3040991" y="523220"/>
                </a:cubicBezTo>
                <a:cubicBezTo>
                  <a:pt x="2758685" y="531338"/>
                  <a:pt x="2567784" y="505502"/>
                  <a:pt x="2359809" y="523220"/>
                </a:cubicBezTo>
                <a:cubicBezTo>
                  <a:pt x="2151834" y="540938"/>
                  <a:pt x="2074523" y="539173"/>
                  <a:pt x="1861086" y="523220"/>
                </a:cubicBezTo>
                <a:cubicBezTo>
                  <a:pt x="1647649" y="507267"/>
                  <a:pt x="1452716" y="550168"/>
                  <a:pt x="1289380" y="523220"/>
                </a:cubicBezTo>
                <a:cubicBezTo>
                  <a:pt x="1126044" y="496272"/>
                  <a:pt x="916983" y="529390"/>
                  <a:pt x="681182" y="523220"/>
                </a:cubicBezTo>
                <a:cubicBezTo>
                  <a:pt x="445381" y="517050"/>
                  <a:pt x="196099" y="534915"/>
                  <a:pt x="0" y="523220"/>
                </a:cubicBezTo>
                <a:cubicBezTo>
                  <a:pt x="-8951" y="342120"/>
                  <a:pt x="9829" y="261260"/>
                  <a:pt x="0" y="0"/>
                </a:cubicBezTo>
                <a:close/>
              </a:path>
            </a:pathLst>
          </a:custGeom>
          <a:solidFill>
            <a:srgbClr val="FFD966"/>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The influence of the </a:t>
            </a:r>
            <a:r>
              <a:rPr b="1" lang="en-GB" sz="1400">
                <a:solidFill>
                  <a:schemeClr val="dk1"/>
                </a:solidFill>
                <a:latin typeface="Calibri"/>
                <a:ea typeface="Calibri"/>
                <a:cs typeface="Calibri"/>
                <a:sym typeface="Calibri"/>
              </a:rPr>
              <a:t>Pope </a:t>
            </a:r>
            <a:r>
              <a:rPr lang="en-GB" sz="1400">
                <a:solidFill>
                  <a:schemeClr val="dk1"/>
                </a:solidFill>
                <a:latin typeface="Calibri"/>
                <a:ea typeface="Calibri"/>
                <a:cs typeface="Calibri"/>
                <a:sym typeface="Calibri"/>
              </a:rPr>
              <a:t>and the </a:t>
            </a:r>
            <a:r>
              <a:rPr b="1" lang="en-GB" sz="1400">
                <a:solidFill>
                  <a:schemeClr val="dk1"/>
                </a:solidFill>
                <a:latin typeface="Calibri"/>
                <a:ea typeface="Calibri"/>
                <a:cs typeface="Calibri"/>
                <a:sym typeface="Calibri"/>
              </a:rPr>
              <a:t>Counter Reformation</a:t>
            </a:r>
            <a:r>
              <a:rPr lang="en-GB" sz="1400">
                <a:solidFill>
                  <a:schemeClr val="dk1"/>
                </a:solidFill>
                <a:latin typeface="Calibri"/>
                <a:ea typeface="Calibri"/>
                <a:cs typeface="Calibri"/>
                <a:sym typeface="Calibri"/>
              </a:rPr>
              <a:t>.</a:t>
            </a:r>
            <a:endParaRPr/>
          </a:p>
        </p:txBody>
      </p:sp>
      <p:sp>
        <p:nvSpPr>
          <p:cNvPr id="253" name="Google Shape;253;p8"/>
          <p:cNvSpPr/>
          <p:nvPr/>
        </p:nvSpPr>
        <p:spPr>
          <a:xfrm>
            <a:off x="3932845" y="1433785"/>
            <a:ext cx="3506251" cy="523220"/>
          </a:xfrm>
          <a:custGeom>
            <a:rect b="b" l="l" r="r" t="t"/>
            <a:pathLst>
              <a:path extrusionOk="0" fill="none" h="523220" w="3506251">
                <a:moveTo>
                  <a:pt x="0" y="0"/>
                </a:moveTo>
                <a:cubicBezTo>
                  <a:pt x="258010" y="9515"/>
                  <a:pt x="295085" y="-17498"/>
                  <a:pt x="584375" y="0"/>
                </a:cubicBezTo>
                <a:cubicBezTo>
                  <a:pt x="873665" y="17498"/>
                  <a:pt x="960757" y="-26532"/>
                  <a:pt x="1133688" y="0"/>
                </a:cubicBezTo>
                <a:cubicBezTo>
                  <a:pt x="1306619" y="26532"/>
                  <a:pt x="1500236" y="-5484"/>
                  <a:pt x="1647938" y="0"/>
                </a:cubicBezTo>
                <a:cubicBezTo>
                  <a:pt x="1795640" y="5484"/>
                  <a:pt x="2002923" y="2098"/>
                  <a:pt x="2267376" y="0"/>
                </a:cubicBezTo>
                <a:cubicBezTo>
                  <a:pt x="2531829" y="-2098"/>
                  <a:pt x="2596732" y="9946"/>
                  <a:pt x="2851751" y="0"/>
                </a:cubicBezTo>
                <a:cubicBezTo>
                  <a:pt x="3106770" y="-9946"/>
                  <a:pt x="3204407" y="-20247"/>
                  <a:pt x="3506251" y="0"/>
                </a:cubicBezTo>
                <a:cubicBezTo>
                  <a:pt x="3504347" y="109659"/>
                  <a:pt x="3528932" y="352609"/>
                  <a:pt x="3506251" y="523220"/>
                </a:cubicBezTo>
                <a:cubicBezTo>
                  <a:pt x="3277740" y="547889"/>
                  <a:pt x="3201904" y="539441"/>
                  <a:pt x="2956938" y="523220"/>
                </a:cubicBezTo>
                <a:cubicBezTo>
                  <a:pt x="2711972" y="506999"/>
                  <a:pt x="2627961" y="506754"/>
                  <a:pt x="2372563" y="523220"/>
                </a:cubicBezTo>
                <a:cubicBezTo>
                  <a:pt x="2117165" y="539686"/>
                  <a:pt x="2019700" y="528279"/>
                  <a:pt x="1718063" y="523220"/>
                </a:cubicBezTo>
                <a:cubicBezTo>
                  <a:pt x="1416426" y="518161"/>
                  <a:pt x="1264377" y="498663"/>
                  <a:pt x="1133688" y="523220"/>
                </a:cubicBezTo>
                <a:cubicBezTo>
                  <a:pt x="1002999" y="547777"/>
                  <a:pt x="853546" y="542386"/>
                  <a:pt x="619438" y="523220"/>
                </a:cubicBezTo>
                <a:cubicBezTo>
                  <a:pt x="385330" y="504055"/>
                  <a:pt x="168290" y="520245"/>
                  <a:pt x="0" y="523220"/>
                </a:cubicBezTo>
                <a:cubicBezTo>
                  <a:pt x="-5" y="299995"/>
                  <a:pt x="-11696" y="115390"/>
                  <a:pt x="0" y="0"/>
                </a:cubicBezTo>
                <a:close/>
              </a:path>
              <a:path extrusionOk="0" h="523220" w="3506251">
                <a:moveTo>
                  <a:pt x="0" y="0"/>
                </a:moveTo>
                <a:cubicBezTo>
                  <a:pt x="113021" y="-5886"/>
                  <a:pt x="312748" y="-2880"/>
                  <a:pt x="479188" y="0"/>
                </a:cubicBezTo>
                <a:cubicBezTo>
                  <a:pt x="645628" y="2880"/>
                  <a:pt x="805505" y="358"/>
                  <a:pt x="993438" y="0"/>
                </a:cubicBezTo>
                <a:cubicBezTo>
                  <a:pt x="1181371" y="-358"/>
                  <a:pt x="1356942" y="911"/>
                  <a:pt x="1612875" y="0"/>
                </a:cubicBezTo>
                <a:cubicBezTo>
                  <a:pt x="1868808" y="-911"/>
                  <a:pt x="1993835" y="12239"/>
                  <a:pt x="2127126" y="0"/>
                </a:cubicBezTo>
                <a:cubicBezTo>
                  <a:pt x="2260417" y="-12239"/>
                  <a:pt x="2499240" y="-224"/>
                  <a:pt x="2746563" y="0"/>
                </a:cubicBezTo>
                <a:cubicBezTo>
                  <a:pt x="2993886" y="224"/>
                  <a:pt x="3281356" y="-7247"/>
                  <a:pt x="3506251" y="0"/>
                </a:cubicBezTo>
                <a:cubicBezTo>
                  <a:pt x="3530071" y="191024"/>
                  <a:pt x="3518278" y="311717"/>
                  <a:pt x="3506251" y="523220"/>
                </a:cubicBezTo>
                <a:cubicBezTo>
                  <a:pt x="3308904" y="538876"/>
                  <a:pt x="3122458" y="504539"/>
                  <a:pt x="2921876" y="523220"/>
                </a:cubicBezTo>
                <a:cubicBezTo>
                  <a:pt x="2721294" y="541901"/>
                  <a:pt x="2427020" y="543276"/>
                  <a:pt x="2267376" y="523220"/>
                </a:cubicBezTo>
                <a:cubicBezTo>
                  <a:pt x="2107732" y="503164"/>
                  <a:pt x="1895503" y="544492"/>
                  <a:pt x="1788188" y="523220"/>
                </a:cubicBezTo>
                <a:cubicBezTo>
                  <a:pt x="1680873" y="501948"/>
                  <a:pt x="1482266" y="513356"/>
                  <a:pt x="1238875" y="523220"/>
                </a:cubicBezTo>
                <a:cubicBezTo>
                  <a:pt x="995484" y="533084"/>
                  <a:pt x="929803" y="522801"/>
                  <a:pt x="654500" y="523220"/>
                </a:cubicBezTo>
                <a:cubicBezTo>
                  <a:pt x="379198" y="523639"/>
                  <a:pt x="220395" y="518706"/>
                  <a:pt x="0" y="523220"/>
                </a:cubicBezTo>
                <a:cubicBezTo>
                  <a:pt x="-8951" y="342120"/>
                  <a:pt x="9829" y="261260"/>
                  <a:pt x="0" y="0"/>
                </a:cubicBezTo>
                <a:close/>
              </a:path>
            </a:pathLst>
          </a:custGeom>
          <a:solidFill>
            <a:srgbClr val="FFD966"/>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The threat of the English </a:t>
            </a:r>
            <a:r>
              <a:rPr b="1" lang="en-GB" sz="1400">
                <a:solidFill>
                  <a:schemeClr val="dk1"/>
                </a:solidFill>
                <a:latin typeface="Calibri"/>
                <a:ea typeface="Calibri"/>
                <a:cs typeface="Calibri"/>
                <a:sym typeface="Calibri"/>
              </a:rPr>
              <a:t>Nobles</a:t>
            </a:r>
            <a:r>
              <a:rPr lang="en-GB" sz="14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Gentry</a:t>
            </a:r>
            <a:r>
              <a:rPr lang="en-GB" sz="1400">
                <a:solidFill>
                  <a:schemeClr val="dk1"/>
                </a:solidFill>
                <a:latin typeface="Calibri"/>
                <a:ea typeface="Calibri"/>
                <a:cs typeface="Calibri"/>
                <a:sym typeface="Calibri"/>
              </a:rPr>
              <a:t> and </a:t>
            </a:r>
            <a:r>
              <a:rPr b="1" lang="en-GB" sz="1400">
                <a:solidFill>
                  <a:schemeClr val="dk1"/>
                </a:solidFill>
                <a:latin typeface="Calibri"/>
                <a:ea typeface="Calibri"/>
                <a:cs typeface="Calibri"/>
                <a:sym typeface="Calibri"/>
              </a:rPr>
              <a:t>Earls</a:t>
            </a:r>
            <a:endParaRPr/>
          </a:p>
        </p:txBody>
      </p:sp>
      <p:sp>
        <p:nvSpPr>
          <p:cNvPr id="254" name="Google Shape;254;p8"/>
          <p:cNvSpPr txBox="1"/>
          <p:nvPr/>
        </p:nvSpPr>
        <p:spPr>
          <a:xfrm>
            <a:off x="7594805" y="3516440"/>
            <a:ext cx="2115723" cy="193899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Most ordinary English Catholics (those who were not rich earls and nobles) adapted to Elizabeth’s Religious Settlement.  Ordinary people simply did not question what they were told to do.  In this way, Elizabeth never faced a threat from the majority of her people. </a:t>
            </a:r>
            <a:endParaRPr/>
          </a:p>
        </p:txBody>
      </p:sp>
      <p:sp>
        <p:nvSpPr>
          <p:cNvPr id="255" name="Google Shape;255;p8"/>
          <p:cNvSpPr txBox="1"/>
          <p:nvPr/>
        </p:nvSpPr>
        <p:spPr>
          <a:xfrm>
            <a:off x="9780106" y="1813752"/>
            <a:ext cx="2316722" cy="193899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Elizabeth did not react in a strict and harsh way against the Catholics who refused to attend Church of England services.  She worried that if she punished these recusants too much they would be further angered and rebel against her.  Therefore, by ignoring the Catholic nobles she helped avoid a rebellion. </a:t>
            </a:r>
            <a:endParaRPr/>
          </a:p>
        </p:txBody>
      </p:sp>
      <p:sp>
        <p:nvSpPr>
          <p:cNvPr id="256" name="Google Shape;256;p8"/>
          <p:cNvSpPr txBox="1"/>
          <p:nvPr/>
        </p:nvSpPr>
        <p:spPr>
          <a:xfrm>
            <a:off x="9780106" y="3824934"/>
            <a:ext cx="1347530" cy="286232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Around 1/3 of the Catholic nobility and gentry were recusants, especially in the north of England but far fewer in the south such as London. Elizabeth did not feel threatened by the Catholics living in the north because they were so far away from her. </a:t>
            </a:r>
            <a:endParaRPr/>
          </a:p>
        </p:txBody>
      </p:sp>
      <p:sp>
        <p:nvSpPr>
          <p:cNvPr id="257" name="Google Shape;257;p8"/>
          <p:cNvSpPr txBox="1"/>
          <p:nvPr/>
        </p:nvSpPr>
        <p:spPr>
          <a:xfrm>
            <a:off x="7594806" y="5582262"/>
            <a:ext cx="2115722" cy="120032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However, as you will discover, by 1569, a number of important earls from the north became organised enough to attempt a revolt against Elizabeth! </a:t>
            </a:r>
            <a:endParaRPr/>
          </a:p>
        </p:txBody>
      </p:sp>
      <p:sp>
        <p:nvSpPr>
          <p:cNvPr id="258" name="Google Shape;258;p8"/>
          <p:cNvSpPr/>
          <p:nvPr/>
        </p:nvSpPr>
        <p:spPr>
          <a:xfrm>
            <a:off x="7594806" y="1433785"/>
            <a:ext cx="4502021" cy="307777"/>
          </a:xfrm>
          <a:custGeom>
            <a:rect b="b" l="l" r="r" t="t"/>
            <a:pathLst>
              <a:path extrusionOk="0" fill="none" h="307777" w="4502021">
                <a:moveTo>
                  <a:pt x="0" y="0"/>
                </a:moveTo>
                <a:cubicBezTo>
                  <a:pt x="132917" y="-13973"/>
                  <a:pt x="283556" y="19406"/>
                  <a:pt x="553105" y="0"/>
                </a:cubicBezTo>
                <a:cubicBezTo>
                  <a:pt x="822654" y="-19406"/>
                  <a:pt x="937342" y="25868"/>
                  <a:pt x="1241272" y="0"/>
                </a:cubicBezTo>
                <a:cubicBezTo>
                  <a:pt x="1545202" y="-25868"/>
                  <a:pt x="1597559" y="-12088"/>
                  <a:pt x="1884417" y="0"/>
                </a:cubicBezTo>
                <a:cubicBezTo>
                  <a:pt x="2171276" y="12088"/>
                  <a:pt x="2312629" y="29121"/>
                  <a:pt x="2617604" y="0"/>
                </a:cubicBezTo>
                <a:cubicBezTo>
                  <a:pt x="2922579" y="-29121"/>
                  <a:pt x="3119890" y="-25300"/>
                  <a:pt x="3305770" y="0"/>
                </a:cubicBezTo>
                <a:cubicBezTo>
                  <a:pt x="3491650" y="25300"/>
                  <a:pt x="3598120" y="-22770"/>
                  <a:pt x="3858875" y="0"/>
                </a:cubicBezTo>
                <a:cubicBezTo>
                  <a:pt x="4119631" y="22770"/>
                  <a:pt x="4293454" y="5264"/>
                  <a:pt x="4502021" y="0"/>
                </a:cubicBezTo>
                <a:cubicBezTo>
                  <a:pt x="4514720" y="101168"/>
                  <a:pt x="4488398" y="197793"/>
                  <a:pt x="4502021" y="307777"/>
                </a:cubicBezTo>
                <a:cubicBezTo>
                  <a:pt x="4364709" y="297553"/>
                  <a:pt x="4063248" y="279964"/>
                  <a:pt x="3903895" y="307777"/>
                </a:cubicBezTo>
                <a:cubicBezTo>
                  <a:pt x="3744542" y="335590"/>
                  <a:pt x="3472268" y="328202"/>
                  <a:pt x="3350790" y="307777"/>
                </a:cubicBezTo>
                <a:cubicBezTo>
                  <a:pt x="3229313" y="287352"/>
                  <a:pt x="2995577" y="276850"/>
                  <a:pt x="2707644" y="307777"/>
                </a:cubicBezTo>
                <a:cubicBezTo>
                  <a:pt x="2419711" y="338704"/>
                  <a:pt x="2337976" y="314408"/>
                  <a:pt x="2154539" y="307777"/>
                </a:cubicBezTo>
                <a:cubicBezTo>
                  <a:pt x="1971103" y="301146"/>
                  <a:pt x="1670269" y="281794"/>
                  <a:pt x="1466373" y="307777"/>
                </a:cubicBezTo>
                <a:cubicBezTo>
                  <a:pt x="1262477" y="333760"/>
                  <a:pt x="1194508" y="299645"/>
                  <a:pt x="958287" y="307777"/>
                </a:cubicBezTo>
                <a:cubicBezTo>
                  <a:pt x="722066" y="315909"/>
                  <a:pt x="461745" y="308436"/>
                  <a:pt x="0" y="307777"/>
                </a:cubicBezTo>
                <a:cubicBezTo>
                  <a:pt x="-2709" y="198929"/>
                  <a:pt x="1811" y="102194"/>
                  <a:pt x="0" y="0"/>
                </a:cubicBezTo>
                <a:close/>
              </a:path>
              <a:path extrusionOk="0" h="307777" w="4502021">
                <a:moveTo>
                  <a:pt x="0" y="0"/>
                </a:moveTo>
                <a:cubicBezTo>
                  <a:pt x="191466" y="23369"/>
                  <a:pt x="369632" y="7362"/>
                  <a:pt x="508085" y="0"/>
                </a:cubicBezTo>
                <a:cubicBezTo>
                  <a:pt x="646538" y="-7362"/>
                  <a:pt x="860459" y="21379"/>
                  <a:pt x="1061191" y="0"/>
                </a:cubicBezTo>
                <a:cubicBezTo>
                  <a:pt x="1261923" y="-21379"/>
                  <a:pt x="1545511" y="-3245"/>
                  <a:pt x="1749357" y="0"/>
                </a:cubicBezTo>
                <a:cubicBezTo>
                  <a:pt x="1953203" y="3245"/>
                  <a:pt x="2110650" y="25090"/>
                  <a:pt x="2302462" y="0"/>
                </a:cubicBezTo>
                <a:cubicBezTo>
                  <a:pt x="2494274" y="-25090"/>
                  <a:pt x="2688351" y="18588"/>
                  <a:pt x="2990628" y="0"/>
                </a:cubicBezTo>
                <a:cubicBezTo>
                  <a:pt x="3292905" y="-18588"/>
                  <a:pt x="3469092" y="4496"/>
                  <a:pt x="3633774" y="0"/>
                </a:cubicBezTo>
                <a:cubicBezTo>
                  <a:pt x="3798456" y="-4496"/>
                  <a:pt x="4225277" y="33131"/>
                  <a:pt x="4502021" y="0"/>
                </a:cubicBezTo>
                <a:cubicBezTo>
                  <a:pt x="4489597" y="130511"/>
                  <a:pt x="4509789" y="242067"/>
                  <a:pt x="4502021" y="307777"/>
                </a:cubicBezTo>
                <a:cubicBezTo>
                  <a:pt x="4352490" y="333377"/>
                  <a:pt x="3989989" y="325426"/>
                  <a:pt x="3813855" y="307777"/>
                </a:cubicBezTo>
                <a:cubicBezTo>
                  <a:pt x="3637721" y="290128"/>
                  <a:pt x="3547004" y="325023"/>
                  <a:pt x="3305770" y="307777"/>
                </a:cubicBezTo>
                <a:cubicBezTo>
                  <a:pt x="3064536" y="290531"/>
                  <a:pt x="2960566" y="287815"/>
                  <a:pt x="2707644" y="307777"/>
                </a:cubicBezTo>
                <a:cubicBezTo>
                  <a:pt x="2454722" y="327739"/>
                  <a:pt x="2322799" y="318654"/>
                  <a:pt x="2064498" y="307777"/>
                </a:cubicBezTo>
                <a:cubicBezTo>
                  <a:pt x="1806197" y="296900"/>
                  <a:pt x="1729798" y="307080"/>
                  <a:pt x="1556413" y="307777"/>
                </a:cubicBezTo>
                <a:cubicBezTo>
                  <a:pt x="1383029" y="308474"/>
                  <a:pt x="1160596" y="286648"/>
                  <a:pt x="958287" y="307777"/>
                </a:cubicBezTo>
                <a:cubicBezTo>
                  <a:pt x="755978" y="328906"/>
                  <a:pt x="433086" y="289588"/>
                  <a:pt x="0" y="307777"/>
                </a:cubicBezTo>
                <a:cubicBezTo>
                  <a:pt x="1168" y="163855"/>
                  <a:pt x="-4892" y="108637"/>
                  <a:pt x="0" y="0"/>
                </a:cubicBezTo>
                <a:close/>
              </a:path>
            </a:pathLst>
          </a:custGeom>
          <a:solidFill>
            <a:srgbClr val="FFD966"/>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dk1"/>
                </a:solidFill>
                <a:latin typeface="Calibri"/>
                <a:ea typeface="Calibri"/>
                <a:cs typeface="Calibri"/>
                <a:sym typeface="Calibri"/>
              </a:rPr>
              <a:t>How far were the English Catholics a threat to Elizabeth?</a:t>
            </a:r>
            <a:endParaRPr b="1" sz="1400">
              <a:solidFill>
                <a:schemeClr val="dk1"/>
              </a:solidFill>
              <a:latin typeface="Calibri"/>
              <a:ea typeface="Calibri"/>
              <a:cs typeface="Calibri"/>
              <a:sym typeface="Calibri"/>
            </a:endParaRPr>
          </a:p>
        </p:txBody>
      </p:sp>
      <p:pic>
        <p:nvPicPr>
          <p:cNvPr descr="Pope" id="259" name="Google Shape;259;p8"/>
          <p:cNvPicPr preferRelativeResize="0"/>
          <p:nvPr/>
        </p:nvPicPr>
        <p:blipFill rotWithShape="1">
          <a:blip r:embed="rId3">
            <a:alphaModFix/>
          </a:blip>
          <a:srcRect b="3982" l="48914" r="27050" t="0"/>
          <a:stretch/>
        </p:blipFill>
        <p:spPr>
          <a:xfrm>
            <a:off x="11039475" y="3516440"/>
            <a:ext cx="1152525" cy="33342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txBox="1"/>
          <p:nvPr/>
        </p:nvSpPr>
        <p:spPr>
          <a:xfrm>
            <a:off x="95352" y="46848"/>
            <a:ext cx="10459437" cy="338554"/>
          </a:xfrm>
          <a:prstGeom prst="rect">
            <a:avLst/>
          </a:prstGeom>
          <a:solidFill>
            <a:srgbClr val="FFC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LESSON 8b:</a:t>
            </a:r>
            <a:r>
              <a:rPr lang="en-GB" sz="1600">
                <a:solidFill>
                  <a:schemeClr val="dk1"/>
                </a:solidFill>
                <a:latin typeface="Calibri"/>
                <a:ea typeface="Calibri"/>
                <a:cs typeface="Calibri"/>
                <a:sym typeface="Calibri"/>
              </a:rPr>
              <a:t> To explain the nature and extent of the </a:t>
            </a:r>
            <a:r>
              <a:rPr b="1" lang="en-GB" sz="1600" u="sng">
                <a:solidFill>
                  <a:schemeClr val="dk1"/>
                </a:solidFill>
                <a:latin typeface="Calibri"/>
                <a:ea typeface="Calibri"/>
                <a:cs typeface="Calibri"/>
                <a:sym typeface="Calibri"/>
              </a:rPr>
              <a:t>CATHOLIC</a:t>
            </a:r>
            <a:r>
              <a:rPr lang="en-GB" sz="1600">
                <a:solidFill>
                  <a:schemeClr val="dk1"/>
                </a:solidFill>
                <a:latin typeface="Calibri"/>
                <a:ea typeface="Calibri"/>
                <a:cs typeface="Calibri"/>
                <a:sym typeface="Calibri"/>
              </a:rPr>
              <a:t> challenge from abroad to the Religious Settlement. </a:t>
            </a:r>
            <a:endParaRPr/>
          </a:p>
        </p:txBody>
      </p:sp>
      <p:pic>
        <p:nvPicPr>
          <p:cNvPr id="266" name="Google Shape;266;p9"/>
          <p:cNvPicPr preferRelativeResize="0"/>
          <p:nvPr/>
        </p:nvPicPr>
        <p:blipFill rotWithShape="1">
          <a:blip r:embed="rId3">
            <a:alphaModFix/>
          </a:blip>
          <a:srcRect b="13189" l="35753" r="34215" t="34891"/>
          <a:stretch/>
        </p:blipFill>
        <p:spPr>
          <a:xfrm>
            <a:off x="4719802" y="1311976"/>
            <a:ext cx="2827837" cy="2697157"/>
          </a:xfrm>
          <a:prstGeom prst="rect">
            <a:avLst/>
          </a:prstGeom>
          <a:noFill/>
          <a:ln>
            <a:noFill/>
          </a:ln>
        </p:spPr>
      </p:pic>
      <p:sp>
        <p:nvSpPr>
          <p:cNvPr id="267" name="Google Shape;267;p9"/>
          <p:cNvSpPr txBox="1"/>
          <p:nvPr/>
        </p:nvSpPr>
        <p:spPr>
          <a:xfrm>
            <a:off x="83126" y="5050223"/>
            <a:ext cx="4079571" cy="1708160"/>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There was also </a:t>
            </a:r>
            <a:r>
              <a:rPr b="1" lang="en-GB" sz="1050">
                <a:solidFill>
                  <a:schemeClr val="dk1"/>
                </a:solidFill>
                <a:latin typeface="Calibri"/>
                <a:ea typeface="Calibri"/>
                <a:cs typeface="Calibri"/>
                <a:sym typeface="Calibri"/>
              </a:rPr>
              <a:t>conflict</a:t>
            </a:r>
            <a:r>
              <a:rPr lang="en-GB" sz="1050">
                <a:solidFill>
                  <a:schemeClr val="dk1"/>
                </a:solidFill>
                <a:latin typeface="Calibri"/>
                <a:ea typeface="Calibri"/>
                <a:cs typeface="Calibri"/>
                <a:sym typeface="Calibri"/>
              </a:rPr>
              <a:t> between Catholics and Protestants in France.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fact, in 1562, Elizabeth had </a:t>
            </a:r>
            <a:r>
              <a:rPr b="1" lang="en-GB" sz="1050">
                <a:solidFill>
                  <a:schemeClr val="dk1"/>
                </a:solidFill>
                <a:latin typeface="Calibri"/>
                <a:ea typeface="Calibri"/>
                <a:cs typeface="Calibri"/>
                <a:sym typeface="Calibri"/>
              </a:rPr>
              <a:t>promised to help the French Protestants</a:t>
            </a:r>
            <a:r>
              <a:rPr lang="en-GB" sz="1050">
                <a:solidFill>
                  <a:schemeClr val="dk1"/>
                </a:solidFill>
                <a:latin typeface="Calibri"/>
                <a:ea typeface="Calibri"/>
                <a:cs typeface="Calibri"/>
                <a:sym typeface="Calibri"/>
              </a:rPr>
              <a:t>. She hoped the French would reward her by returning the important port of </a:t>
            </a:r>
            <a:r>
              <a:rPr b="1" lang="en-GB" sz="1050">
                <a:solidFill>
                  <a:schemeClr val="dk1"/>
                </a:solidFill>
                <a:latin typeface="Calibri"/>
                <a:ea typeface="Calibri"/>
                <a:cs typeface="Calibri"/>
                <a:sym typeface="Calibri"/>
              </a:rPr>
              <a:t>Calais</a:t>
            </a:r>
            <a:r>
              <a:rPr lang="en-GB" sz="1050">
                <a:solidFill>
                  <a:schemeClr val="dk1"/>
                </a:solidFill>
                <a:latin typeface="Calibri"/>
                <a:ea typeface="Calibri"/>
                <a:cs typeface="Calibri"/>
                <a:sym typeface="Calibri"/>
              </a:rPr>
              <a:t> back to English control but this did not happen. Catholic, Philip II of Spain was angered by Elizabeth for her support of the Protestants in France.</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To make matters worse, the Catholics came to power in France and Elizabeth was forced to sign an agreement called the </a:t>
            </a:r>
            <a:r>
              <a:rPr b="1" lang="en-GB" sz="1050">
                <a:solidFill>
                  <a:schemeClr val="dk1"/>
                </a:solidFill>
                <a:latin typeface="Calibri"/>
                <a:ea typeface="Calibri"/>
                <a:cs typeface="Calibri"/>
                <a:sym typeface="Calibri"/>
              </a:rPr>
              <a:t>Treaty of Troyes.  </a:t>
            </a:r>
            <a:r>
              <a:rPr lang="en-GB" sz="1050">
                <a:solidFill>
                  <a:schemeClr val="dk1"/>
                </a:solidFill>
                <a:latin typeface="Calibri"/>
                <a:ea typeface="Calibri"/>
                <a:cs typeface="Calibri"/>
                <a:sym typeface="Calibri"/>
              </a:rPr>
              <a:t>This agreement officially gave Calais back to the French for good. This made Elizabeth look </a:t>
            </a:r>
            <a:r>
              <a:rPr b="1" lang="en-GB" sz="1050">
                <a:solidFill>
                  <a:schemeClr val="dk1"/>
                </a:solidFill>
                <a:latin typeface="Calibri"/>
                <a:ea typeface="Calibri"/>
                <a:cs typeface="Calibri"/>
                <a:sym typeface="Calibri"/>
              </a:rPr>
              <a:t>weak</a:t>
            </a:r>
            <a:r>
              <a:rPr lang="en-GB" sz="1050">
                <a:solidFill>
                  <a:schemeClr val="dk1"/>
                </a:solidFill>
                <a:latin typeface="Calibri"/>
                <a:ea typeface="Calibri"/>
                <a:cs typeface="Calibri"/>
                <a:sym typeface="Calibri"/>
              </a:rPr>
              <a:t> and a </a:t>
            </a:r>
            <a:r>
              <a:rPr b="1" lang="en-GB" sz="1050">
                <a:solidFill>
                  <a:schemeClr val="dk1"/>
                </a:solidFill>
                <a:latin typeface="Calibri"/>
                <a:ea typeface="Calibri"/>
                <a:cs typeface="Calibri"/>
                <a:sym typeface="Calibri"/>
              </a:rPr>
              <a:t>poor decision maker</a:t>
            </a:r>
            <a:r>
              <a:rPr lang="en-GB" sz="1050">
                <a:solidFill>
                  <a:schemeClr val="dk1"/>
                </a:solidFill>
                <a:latin typeface="Calibri"/>
                <a:ea typeface="Calibri"/>
                <a:cs typeface="Calibri"/>
                <a:sym typeface="Calibri"/>
              </a:rPr>
              <a:t>.</a:t>
            </a:r>
            <a:endParaRPr/>
          </a:p>
        </p:txBody>
      </p:sp>
      <p:sp>
        <p:nvSpPr>
          <p:cNvPr id="268" name="Google Shape;268;p9"/>
          <p:cNvSpPr txBox="1"/>
          <p:nvPr/>
        </p:nvSpPr>
        <p:spPr>
          <a:xfrm>
            <a:off x="95352" y="3133731"/>
            <a:ext cx="4597488" cy="170816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was the wealthiest country in Europe and </a:t>
            </a:r>
            <a:r>
              <a:rPr b="1" lang="en-GB" sz="1050">
                <a:solidFill>
                  <a:schemeClr val="dk1"/>
                </a:solidFill>
                <a:latin typeface="Calibri"/>
                <a:ea typeface="Calibri"/>
                <a:cs typeface="Calibri"/>
                <a:sym typeface="Calibri"/>
              </a:rPr>
              <a:t>strictly </a:t>
            </a:r>
            <a:r>
              <a:rPr lang="en-GB" sz="1050">
                <a:solidFill>
                  <a:schemeClr val="dk1"/>
                </a:solidFill>
                <a:latin typeface="Calibri"/>
                <a:ea typeface="Calibri"/>
                <a:cs typeface="Calibri"/>
                <a:sym typeface="Calibri"/>
              </a:rPr>
              <a:t>Catholic. It had already made vast amount of money from its trade and exploration abroad, especially in the New World (America). </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Spain’s leader, </a:t>
            </a:r>
            <a:r>
              <a:rPr b="1" lang="en-GB" sz="1050">
                <a:solidFill>
                  <a:schemeClr val="dk1"/>
                </a:solidFill>
                <a:latin typeface="Calibri"/>
                <a:ea typeface="Calibri"/>
                <a:cs typeface="Calibri"/>
                <a:sym typeface="Calibri"/>
              </a:rPr>
              <a:t>King Philip II </a:t>
            </a:r>
            <a:r>
              <a:rPr lang="en-GB" sz="1050">
                <a:solidFill>
                  <a:schemeClr val="dk1"/>
                </a:solidFill>
                <a:latin typeface="Calibri"/>
                <a:ea typeface="Calibri"/>
                <a:cs typeface="Calibri"/>
                <a:sym typeface="Calibri"/>
              </a:rPr>
              <a:t>once had strong Catholic links with England as he was married to </a:t>
            </a:r>
            <a:r>
              <a:rPr b="1" lang="en-GB" sz="1050">
                <a:solidFill>
                  <a:schemeClr val="dk1"/>
                </a:solidFill>
                <a:latin typeface="Calibri"/>
                <a:ea typeface="Calibri"/>
                <a:cs typeface="Calibri"/>
                <a:sym typeface="Calibri"/>
              </a:rPr>
              <a:t>Mary I</a:t>
            </a:r>
            <a:r>
              <a:rPr lang="en-GB" sz="1050">
                <a:solidFill>
                  <a:schemeClr val="dk1"/>
                </a:solidFill>
                <a:latin typeface="Calibri"/>
                <a:ea typeface="Calibri"/>
                <a:cs typeface="Calibri"/>
                <a:sym typeface="Calibri"/>
              </a:rPr>
              <a:t> (Elizabeth’s sister – also known as Bloody Mary). He even offered to marry Elizabeth to make allies with England but she </a:t>
            </a:r>
            <a:r>
              <a:rPr b="1" lang="en-GB" sz="1050">
                <a:solidFill>
                  <a:schemeClr val="dk1"/>
                </a:solidFill>
                <a:latin typeface="Calibri"/>
                <a:ea typeface="Calibri"/>
                <a:cs typeface="Calibri"/>
                <a:sym typeface="Calibri"/>
              </a:rPr>
              <a:t>refused</a:t>
            </a:r>
            <a:r>
              <a:rPr lang="en-GB" sz="1050">
                <a:solidFill>
                  <a:schemeClr val="dk1"/>
                </a:solidFill>
                <a:latin typeface="Calibri"/>
                <a:ea typeface="Calibri"/>
                <a:cs typeface="Calibri"/>
                <a:sym typeface="Calibri"/>
              </a:rPr>
              <a:t> his proposal.</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Spain began to challenge England after the Religious Settlement and became even more angry with Elizabeth’s after her support for other Protestants in Europe. </a:t>
            </a:r>
            <a:endParaRPr sz="1100">
              <a:solidFill>
                <a:schemeClr val="dk1"/>
              </a:solidFill>
              <a:latin typeface="Calibri"/>
              <a:ea typeface="Calibri"/>
              <a:cs typeface="Calibri"/>
              <a:sym typeface="Calibri"/>
            </a:endParaRPr>
          </a:p>
        </p:txBody>
      </p:sp>
      <p:sp>
        <p:nvSpPr>
          <p:cNvPr id="269" name="Google Shape;269;p9"/>
          <p:cNvSpPr txBox="1"/>
          <p:nvPr/>
        </p:nvSpPr>
        <p:spPr>
          <a:xfrm>
            <a:off x="4912260" y="4352594"/>
            <a:ext cx="2586902" cy="2354491"/>
          </a:xfrm>
          <a:prstGeom prst="rect">
            <a:avLst/>
          </a:prstGeom>
          <a:solidFill>
            <a:schemeClr val="lt1"/>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Pope’s influence spread across all of Europe from Italy’s capital city, </a:t>
            </a:r>
            <a:r>
              <a:rPr b="1" lang="en-GB" sz="1050">
                <a:solidFill>
                  <a:schemeClr val="dk1"/>
                </a:solidFill>
                <a:latin typeface="Calibri"/>
                <a:ea typeface="Calibri"/>
                <a:cs typeface="Calibri"/>
                <a:sym typeface="Calibri"/>
              </a:rPr>
              <a:t>Rome</a:t>
            </a:r>
            <a:r>
              <a:rPr lang="en-GB" sz="1050">
                <a:solidFill>
                  <a:schemeClr val="dk1"/>
                </a:solidFill>
                <a:latin typeface="Calibri"/>
                <a:ea typeface="Calibri"/>
                <a:cs typeface="Calibri"/>
                <a:sym typeface="Calibri"/>
              </a:rPr>
              <a:t>. He wanted a </a:t>
            </a:r>
            <a:r>
              <a:rPr b="1" lang="en-GB" sz="1050">
                <a:solidFill>
                  <a:schemeClr val="dk1"/>
                </a:solidFill>
                <a:latin typeface="Calibri"/>
                <a:ea typeface="Calibri"/>
                <a:cs typeface="Calibri"/>
                <a:sym typeface="Calibri"/>
              </a:rPr>
              <a:t>Counter Reformation</a:t>
            </a:r>
            <a:r>
              <a:rPr lang="en-GB" sz="1050">
                <a:solidFill>
                  <a:schemeClr val="dk1"/>
                </a:solidFill>
                <a:latin typeface="Calibri"/>
                <a:ea typeface="Calibri"/>
                <a:cs typeface="Calibri"/>
                <a:sym typeface="Calibri"/>
              </a:rPr>
              <a:t> to remove the Protestant Faith.</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1566</a:t>
            </a:r>
            <a:r>
              <a:rPr lang="en-GB" sz="1050">
                <a:solidFill>
                  <a:schemeClr val="dk1"/>
                </a:solidFill>
                <a:latin typeface="Calibri"/>
                <a:ea typeface="Calibri"/>
                <a:cs typeface="Calibri"/>
                <a:sym typeface="Calibri"/>
              </a:rPr>
              <a:t>, the Pope had instructed Catholics in England to avoid Church of England services (become recusants) and start a ‘</a:t>
            </a:r>
            <a:r>
              <a:rPr b="1" lang="en-GB" sz="1050">
                <a:solidFill>
                  <a:schemeClr val="dk1"/>
                </a:solidFill>
                <a:latin typeface="Calibri"/>
                <a:ea typeface="Calibri"/>
                <a:cs typeface="Calibri"/>
                <a:sym typeface="Calibri"/>
              </a:rPr>
              <a:t>war</a:t>
            </a:r>
            <a:r>
              <a:rPr lang="en-GB" sz="1050">
                <a:solidFill>
                  <a:schemeClr val="dk1"/>
                </a:solidFill>
                <a:latin typeface="Calibri"/>
                <a:ea typeface="Calibri"/>
                <a:cs typeface="Calibri"/>
                <a:sym typeface="Calibri"/>
              </a:rPr>
              <a:t>’ against the Protestant Faith.</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1570</a:t>
            </a:r>
            <a:r>
              <a:rPr lang="en-GB" sz="1050">
                <a:solidFill>
                  <a:schemeClr val="dk1"/>
                </a:solidFill>
                <a:latin typeface="Calibri"/>
                <a:ea typeface="Calibri"/>
                <a:cs typeface="Calibri"/>
                <a:sym typeface="Calibri"/>
              </a:rPr>
              <a:t>, the Pope </a:t>
            </a:r>
            <a:r>
              <a:rPr b="1" lang="en-GB" sz="1050">
                <a:solidFill>
                  <a:schemeClr val="dk1"/>
                </a:solidFill>
                <a:latin typeface="Calibri"/>
                <a:ea typeface="Calibri"/>
                <a:cs typeface="Calibri"/>
                <a:sym typeface="Calibri"/>
              </a:rPr>
              <a:t>excommunicated </a:t>
            </a:r>
            <a:r>
              <a:rPr lang="en-GB" sz="1050">
                <a:solidFill>
                  <a:schemeClr val="dk1"/>
                </a:solidFill>
                <a:latin typeface="Calibri"/>
                <a:ea typeface="Calibri"/>
                <a:cs typeface="Calibri"/>
                <a:sym typeface="Calibri"/>
              </a:rPr>
              <a:t>Elizabeth a year after her Religious Settlement. This meant she was no longer a part of the Catholic Church and should be seen as an </a:t>
            </a:r>
            <a:r>
              <a:rPr b="1" lang="en-GB" sz="1050">
                <a:solidFill>
                  <a:schemeClr val="dk1"/>
                </a:solidFill>
                <a:latin typeface="Calibri"/>
                <a:ea typeface="Calibri"/>
                <a:cs typeface="Calibri"/>
                <a:sym typeface="Calibri"/>
              </a:rPr>
              <a:t>enemy</a:t>
            </a:r>
            <a:r>
              <a:rPr lang="en-GB" sz="1050">
                <a:solidFill>
                  <a:schemeClr val="dk1"/>
                </a:solidFill>
                <a:latin typeface="Calibri"/>
                <a:ea typeface="Calibri"/>
                <a:cs typeface="Calibri"/>
                <a:sym typeface="Calibri"/>
              </a:rPr>
              <a:t> to all Catholics.  </a:t>
            </a:r>
            <a:endParaRPr/>
          </a:p>
        </p:txBody>
      </p:sp>
      <p:sp>
        <p:nvSpPr>
          <p:cNvPr id="270" name="Google Shape;270;p9"/>
          <p:cNvSpPr txBox="1"/>
          <p:nvPr/>
        </p:nvSpPr>
        <p:spPr>
          <a:xfrm>
            <a:off x="85161" y="1648473"/>
            <a:ext cx="4624450" cy="1223412"/>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Scotland had a long tradition of following the Catholic faith. This was especially true during the rule of Elizabeth’s cousin, </a:t>
            </a:r>
            <a:r>
              <a:rPr b="1" lang="en-GB" sz="1050">
                <a:solidFill>
                  <a:schemeClr val="dk1"/>
                </a:solidFill>
                <a:latin typeface="Calibri"/>
                <a:ea typeface="Calibri"/>
                <a:cs typeface="Calibri"/>
                <a:sym typeface="Calibri"/>
              </a:rPr>
              <a:t>Mary, Queen of Scots</a:t>
            </a:r>
            <a:r>
              <a:rPr lang="en-GB" sz="1050">
                <a:solidFill>
                  <a:schemeClr val="dk1"/>
                </a:solidFill>
                <a:latin typeface="Calibri"/>
                <a:ea typeface="Calibri"/>
                <a:cs typeface="Calibri"/>
                <a:sym typeface="Calibri"/>
              </a:rPr>
              <a:t>.</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Mary, Queen of Scots had strong </a:t>
            </a:r>
            <a:r>
              <a:rPr b="1" lang="en-GB" sz="1050">
                <a:solidFill>
                  <a:schemeClr val="dk1"/>
                </a:solidFill>
                <a:latin typeface="Calibri"/>
                <a:ea typeface="Calibri"/>
                <a:cs typeface="Calibri"/>
                <a:sym typeface="Calibri"/>
              </a:rPr>
              <a:t>family links </a:t>
            </a:r>
            <a:r>
              <a:rPr lang="en-GB" sz="1050">
                <a:solidFill>
                  <a:schemeClr val="dk1"/>
                </a:solidFill>
                <a:latin typeface="Calibri"/>
                <a:ea typeface="Calibri"/>
                <a:cs typeface="Calibri"/>
                <a:sym typeface="Calibri"/>
              </a:rPr>
              <a:t>to Catholic </a:t>
            </a:r>
            <a:r>
              <a:rPr b="1" lang="en-GB" sz="1050">
                <a:solidFill>
                  <a:schemeClr val="dk1"/>
                </a:solidFill>
                <a:latin typeface="Calibri"/>
                <a:ea typeface="Calibri"/>
                <a:cs typeface="Calibri"/>
                <a:sym typeface="Calibri"/>
              </a:rPr>
              <a:t>France</a:t>
            </a:r>
            <a:r>
              <a:rPr lang="en-GB" sz="1050">
                <a:solidFill>
                  <a:schemeClr val="dk1"/>
                </a:solidFill>
                <a:latin typeface="Calibri"/>
                <a:ea typeface="Calibri"/>
                <a:cs typeface="Calibri"/>
                <a:sym typeface="Calibri"/>
              </a:rPr>
              <a:t> after she had married the King of France, Francis II and Elizabeth worried that the French may help Mary, Queen of Scots claim the English throne.</a:t>
            </a:r>
            <a:endParaRPr/>
          </a:p>
          <a:p>
            <a:pPr indent="-171450" lvl="0" marL="171450"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There were also many Catholic Scottish nobles who would be willing to support Mary in gaining control of Protestant England.</a:t>
            </a:r>
            <a:endParaRPr/>
          </a:p>
        </p:txBody>
      </p:sp>
      <p:sp>
        <p:nvSpPr>
          <p:cNvPr id="271" name="Google Shape;271;p9"/>
          <p:cNvSpPr txBox="1"/>
          <p:nvPr/>
        </p:nvSpPr>
        <p:spPr>
          <a:xfrm>
            <a:off x="7540940" y="1629415"/>
            <a:ext cx="4609713" cy="5262979"/>
          </a:xfrm>
          <a:prstGeom prst="rect">
            <a:avLst/>
          </a:prstGeom>
          <a:noFill/>
          <a:ln>
            <a:noFill/>
          </a:ln>
        </p:spPr>
        <p:txBody>
          <a:bodyPr anchorCtr="0" anchor="t" bIns="45700" lIns="91425" spcFirstLastPara="1" rIns="91425" wrap="square" tIns="45700">
            <a:spAutoFit/>
          </a:bodyPr>
          <a:lstStyle/>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As a country, the Netherlands had officially been a Protestant country.  However, by this time it was </a:t>
            </a:r>
            <a:r>
              <a:rPr b="1" lang="en-GB" sz="1050">
                <a:solidFill>
                  <a:schemeClr val="dk1"/>
                </a:solidFill>
                <a:latin typeface="Calibri"/>
                <a:ea typeface="Calibri"/>
                <a:cs typeface="Calibri"/>
                <a:sym typeface="Calibri"/>
              </a:rPr>
              <a:t>controlled</a:t>
            </a:r>
            <a:r>
              <a:rPr lang="en-GB" sz="1050">
                <a:solidFill>
                  <a:schemeClr val="dk1"/>
                </a:solidFill>
                <a:latin typeface="Calibri"/>
                <a:ea typeface="Calibri"/>
                <a:cs typeface="Calibri"/>
                <a:sym typeface="Calibri"/>
              </a:rPr>
              <a:t> by Catholic Spain. </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people living in the Netherlands, called the </a:t>
            </a:r>
            <a:r>
              <a:rPr b="1" lang="en-GB" sz="1050">
                <a:solidFill>
                  <a:schemeClr val="dk1"/>
                </a:solidFill>
                <a:latin typeface="Calibri"/>
                <a:ea typeface="Calibri"/>
                <a:cs typeface="Calibri"/>
                <a:sym typeface="Calibri"/>
              </a:rPr>
              <a:t>Dutch</a:t>
            </a:r>
            <a:r>
              <a:rPr lang="en-GB" sz="1050">
                <a:solidFill>
                  <a:schemeClr val="dk1"/>
                </a:solidFill>
                <a:latin typeface="Calibri"/>
                <a:ea typeface="Calibri"/>
                <a:cs typeface="Calibri"/>
                <a:sym typeface="Calibri"/>
              </a:rPr>
              <a:t>, were threatened by the </a:t>
            </a:r>
            <a:r>
              <a:rPr b="1" lang="en-GB" sz="1050" u="sng">
                <a:solidFill>
                  <a:srgbClr val="C00000"/>
                </a:solidFill>
                <a:latin typeface="Calibri"/>
                <a:ea typeface="Calibri"/>
                <a:cs typeface="Calibri"/>
                <a:sym typeface="Calibri"/>
              </a:rPr>
              <a:t>Spanish Inquisition </a:t>
            </a:r>
            <a:r>
              <a:rPr lang="en-GB" sz="1050">
                <a:solidFill>
                  <a:schemeClr val="dk1"/>
                </a:solidFill>
                <a:latin typeface="Calibri"/>
                <a:ea typeface="Calibri"/>
                <a:cs typeface="Calibri"/>
                <a:sym typeface="Calibri"/>
              </a:rPr>
              <a:t>. This meant that any Protestants in the Netherlands could be arrested, punished, tortured or even burned alive in public – just  as a warning to others not to follow the Protestant faith.</a:t>
            </a:r>
            <a:endParaRPr/>
          </a:p>
          <a:p>
            <a:pPr indent="-179388" lvl="0" marL="179388" marR="0" rtl="0" algn="l">
              <a:spcBef>
                <a:spcPts val="0"/>
              </a:spcBef>
              <a:spcAft>
                <a:spcPts val="0"/>
              </a:spcAft>
              <a:buClr>
                <a:schemeClr val="dk1"/>
              </a:buClr>
              <a:buSzPts val="1050"/>
              <a:buFont typeface="Noto Sans Symbols"/>
              <a:buChar char="❑"/>
            </a:pPr>
            <a:r>
              <a:rPr b="1" lang="en-GB" sz="1050">
                <a:solidFill>
                  <a:schemeClr val="dk1"/>
                </a:solidFill>
                <a:latin typeface="Calibri"/>
                <a:ea typeface="Calibri"/>
                <a:cs typeface="Calibri"/>
                <a:sym typeface="Calibri"/>
              </a:rPr>
              <a:t>In 1566</a:t>
            </a:r>
            <a:r>
              <a:rPr lang="en-GB" sz="1050">
                <a:solidFill>
                  <a:schemeClr val="dk1"/>
                </a:solidFill>
                <a:latin typeface="Calibri"/>
                <a:ea typeface="Calibri"/>
                <a:cs typeface="Calibri"/>
                <a:sym typeface="Calibri"/>
              </a:rPr>
              <a:t>. Dutch Protestants </a:t>
            </a:r>
            <a:r>
              <a:rPr b="1" lang="en-GB" sz="1050" u="sng">
                <a:solidFill>
                  <a:schemeClr val="dk1"/>
                </a:solidFill>
                <a:latin typeface="Calibri"/>
                <a:ea typeface="Calibri"/>
                <a:cs typeface="Calibri"/>
                <a:sym typeface="Calibri"/>
              </a:rPr>
              <a:t>rebelled</a:t>
            </a:r>
            <a:r>
              <a:rPr lang="en-GB" sz="1050">
                <a:solidFill>
                  <a:schemeClr val="dk1"/>
                </a:solidFill>
                <a:latin typeface="Calibri"/>
                <a:ea typeface="Calibri"/>
                <a:cs typeface="Calibri"/>
                <a:sym typeface="Calibri"/>
              </a:rPr>
              <a:t> against the Spanish.  However, Spain sent </a:t>
            </a:r>
            <a:r>
              <a:rPr b="1" lang="en-GB" sz="1050" u="sng">
                <a:solidFill>
                  <a:schemeClr val="dk1"/>
                </a:solidFill>
                <a:latin typeface="Calibri"/>
                <a:ea typeface="Calibri"/>
                <a:cs typeface="Calibri"/>
                <a:sym typeface="Calibri"/>
              </a:rPr>
              <a:t>100,000 troops </a:t>
            </a:r>
            <a:r>
              <a:rPr lang="en-GB" sz="1050">
                <a:solidFill>
                  <a:schemeClr val="dk1"/>
                </a:solidFill>
                <a:latin typeface="Calibri"/>
                <a:ea typeface="Calibri"/>
                <a:cs typeface="Calibri"/>
                <a:sym typeface="Calibri"/>
              </a:rPr>
              <a:t>led by the harsh </a:t>
            </a:r>
            <a:r>
              <a:rPr b="1" lang="en-GB" sz="1050" u="sng">
                <a:solidFill>
                  <a:srgbClr val="C00000"/>
                </a:solidFill>
                <a:latin typeface="Calibri"/>
                <a:ea typeface="Calibri"/>
                <a:cs typeface="Calibri"/>
                <a:sym typeface="Calibri"/>
              </a:rPr>
              <a:t>Duke of Alba</a:t>
            </a:r>
            <a:r>
              <a:rPr lang="en-GB" sz="1050">
                <a:solidFill>
                  <a:schemeClr val="dk1"/>
                </a:solidFill>
                <a:latin typeface="Calibri"/>
                <a:ea typeface="Calibri"/>
                <a:cs typeface="Calibri"/>
                <a:sym typeface="Calibri"/>
              </a:rPr>
              <a:t> and defeated the Protestants quickly. </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The Duke of Alba stopped more Protestant rebellions by setting up a Catholic style court known as the </a:t>
            </a:r>
            <a:r>
              <a:rPr b="1" lang="en-GB" sz="1050" u="sng">
                <a:solidFill>
                  <a:srgbClr val="C00000"/>
                </a:solidFill>
                <a:latin typeface="Calibri"/>
                <a:ea typeface="Calibri"/>
                <a:cs typeface="Calibri"/>
                <a:sym typeface="Calibri"/>
              </a:rPr>
              <a:t>Council of Blood</a:t>
            </a:r>
            <a:r>
              <a:rPr lang="en-GB" sz="1050">
                <a:solidFill>
                  <a:schemeClr val="dk1"/>
                </a:solidFill>
                <a:latin typeface="Calibri"/>
                <a:ea typeface="Calibri"/>
                <a:cs typeface="Calibri"/>
                <a:sym typeface="Calibri"/>
              </a:rPr>
              <a:t>.  This executed more Protestants and sent a strong message to other Protestants in Europe, including Elizabeth, about what Spain were capable of.</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1567</a:t>
            </a:r>
            <a:r>
              <a:rPr lang="en-GB" sz="1050">
                <a:solidFill>
                  <a:schemeClr val="dk1"/>
                </a:solidFill>
                <a:latin typeface="Calibri"/>
                <a:ea typeface="Calibri"/>
                <a:cs typeface="Calibri"/>
                <a:sym typeface="Calibri"/>
              </a:rPr>
              <a:t>, some Protestant Dutch Rebels fled to England.  These men were known as the </a:t>
            </a:r>
            <a:r>
              <a:rPr b="1" lang="en-GB" sz="1050" u="sng">
                <a:solidFill>
                  <a:schemeClr val="dk1"/>
                </a:solidFill>
                <a:latin typeface="Calibri"/>
                <a:ea typeface="Calibri"/>
                <a:cs typeface="Calibri"/>
                <a:sym typeface="Calibri"/>
              </a:rPr>
              <a:t>‘</a:t>
            </a:r>
            <a:r>
              <a:rPr b="1" lang="en-GB" sz="1050" u="sng">
                <a:solidFill>
                  <a:srgbClr val="C00000"/>
                </a:solidFill>
                <a:latin typeface="Calibri"/>
                <a:ea typeface="Calibri"/>
                <a:cs typeface="Calibri"/>
                <a:sym typeface="Calibri"/>
              </a:rPr>
              <a:t>Sea Beggars</a:t>
            </a:r>
            <a:r>
              <a:rPr b="1" lang="en-GB" sz="1050" u="sng">
                <a:solidFill>
                  <a:schemeClr val="dk1"/>
                </a:solidFill>
                <a:latin typeface="Calibri"/>
                <a:ea typeface="Calibri"/>
                <a:cs typeface="Calibri"/>
                <a:sym typeface="Calibri"/>
              </a:rPr>
              <a:t>’</a:t>
            </a:r>
            <a:r>
              <a:rPr b="1" lang="en-GB" sz="1050">
                <a:solidFill>
                  <a:schemeClr val="dk1"/>
                </a:solidFill>
                <a:latin typeface="Calibri"/>
                <a:ea typeface="Calibri"/>
                <a:cs typeface="Calibri"/>
                <a:sym typeface="Calibri"/>
              </a:rPr>
              <a:t>. </a:t>
            </a:r>
            <a:r>
              <a:rPr b="1" lang="en-GB" sz="1050" u="sng">
                <a:solidFill>
                  <a:schemeClr val="dk1"/>
                </a:solidFill>
                <a:latin typeface="Calibri"/>
                <a:ea typeface="Calibri"/>
                <a:cs typeface="Calibri"/>
                <a:sym typeface="Calibri"/>
              </a:rPr>
              <a:t> </a:t>
            </a:r>
            <a:r>
              <a:rPr lang="en-GB" sz="1050">
                <a:solidFill>
                  <a:schemeClr val="dk1"/>
                </a:solidFill>
                <a:latin typeface="Calibri"/>
                <a:ea typeface="Calibri"/>
                <a:cs typeface="Calibri"/>
                <a:sym typeface="Calibri"/>
              </a:rPr>
              <a:t>Elizabeth made the decision to take care of them. This showed Spain that Elizabeth had taken sides against them to  support the Protestants.</a:t>
            </a:r>
            <a:endParaRPr/>
          </a:p>
          <a:p>
            <a:pPr indent="-179388" lvl="0" marL="179388" marR="0" rtl="0" algn="l">
              <a:spcBef>
                <a:spcPts val="0"/>
              </a:spcBef>
              <a:spcAft>
                <a:spcPts val="0"/>
              </a:spcAft>
              <a:buClr>
                <a:schemeClr val="dk1"/>
              </a:buClr>
              <a:buSzPts val="1050"/>
              <a:buFont typeface="Noto Sans Symbols"/>
              <a:buChar char="❑"/>
            </a:pPr>
            <a:r>
              <a:rPr lang="en-GB" sz="1050">
                <a:solidFill>
                  <a:schemeClr val="dk1"/>
                </a:solidFill>
                <a:latin typeface="Calibri"/>
                <a:ea typeface="Calibri"/>
                <a:cs typeface="Calibri"/>
                <a:sym typeface="Calibri"/>
              </a:rPr>
              <a:t>In </a:t>
            </a:r>
            <a:r>
              <a:rPr b="1" lang="en-GB" sz="1050">
                <a:solidFill>
                  <a:schemeClr val="dk1"/>
                </a:solidFill>
                <a:latin typeface="Calibri"/>
                <a:ea typeface="Calibri"/>
                <a:cs typeface="Calibri"/>
                <a:sym typeface="Calibri"/>
              </a:rPr>
              <a:t>1568</a:t>
            </a:r>
            <a:r>
              <a:rPr lang="en-GB" sz="1050">
                <a:solidFill>
                  <a:schemeClr val="dk1"/>
                </a:solidFill>
                <a:latin typeface="Calibri"/>
                <a:ea typeface="Calibri"/>
                <a:cs typeface="Calibri"/>
                <a:sym typeface="Calibri"/>
              </a:rPr>
              <a:t>, Spain was angered even more when Elizabeth decided to capture and keep Spanish money on its way to the Netherlands.  took money called the </a:t>
            </a:r>
            <a:r>
              <a:rPr b="1" lang="en-GB" sz="1050" u="sng">
                <a:solidFill>
                  <a:srgbClr val="C00000"/>
                </a:solidFill>
                <a:latin typeface="Calibri"/>
                <a:ea typeface="Calibri"/>
                <a:cs typeface="Calibri"/>
                <a:sym typeface="Calibri"/>
              </a:rPr>
              <a:t>Genoese Loan</a:t>
            </a:r>
            <a:r>
              <a:rPr b="1" lang="en-GB" sz="1050" u="sng">
                <a:solidFill>
                  <a:schemeClr val="dk1"/>
                </a:solidFill>
                <a:latin typeface="Calibri"/>
                <a:ea typeface="Calibri"/>
                <a:cs typeface="Calibri"/>
                <a:sym typeface="Calibri"/>
              </a:rPr>
              <a:t>.</a:t>
            </a:r>
            <a:r>
              <a:rPr lang="en-GB" sz="1050">
                <a:solidFill>
                  <a:schemeClr val="dk1"/>
                </a:solidFill>
                <a:latin typeface="Calibri"/>
                <a:ea typeface="Calibri"/>
                <a:cs typeface="Calibri"/>
                <a:sym typeface="Calibri"/>
              </a:rPr>
              <a:t> The Italian city of Genoa had offered money to help Spain in the Netherlands but they made the error of stopping on the south coast of England with the Genoese Loan before heading to the Netherlands. Elizabeth ordered the money to be seized.  King Philip II of Philip was furious.</a:t>
            </a:r>
            <a:endParaRPr/>
          </a:p>
          <a:p>
            <a:pPr indent="0" lvl="0" marL="0" marR="0" rtl="0" algn="l">
              <a:spcBef>
                <a:spcPts val="0"/>
              </a:spcBef>
              <a:spcAft>
                <a:spcPts val="0"/>
              </a:spcAft>
              <a:buNone/>
            </a:pPr>
            <a:r>
              <a:rPr b="1" lang="en-GB" sz="1050">
                <a:solidFill>
                  <a:schemeClr val="dk1"/>
                </a:solidFill>
                <a:latin typeface="Calibri"/>
                <a:ea typeface="Calibri"/>
                <a:cs typeface="Calibri"/>
                <a:sym typeface="Calibri"/>
              </a:rPr>
              <a:t>Why was Elizabeth worried about the Spanish in the Netherlands?</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Elizabeth was worried about the harsh actions of the strict Duke of Alba and the Council of Blood.  She was worried that being so close to England’s shore, the Duke of Alba could easily send his men to England. As Elizabeth had helped to shelter the Protestant ‘Sea Beggars’ this sent a clear message to Spain and King Philip that she was taking sides against the Catholics.  This made tensions grow between England and Spain and risked a religious war. Spain’s control in the Netherlands was so secure by 1570 that it would have been easy them to invade England due to how close they were.</a:t>
            </a:r>
            <a:endParaRPr/>
          </a:p>
        </p:txBody>
      </p:sp>
      <p:sp>
        <p:nvSpPr>
          <p:cNvPr id="272" name="Google Shape;272;p9"/>
          <p:cNvSpPr txBox="1"/>
          <p:nvPr/>
        </p:nvSpPr>
        <p:spPr>
          <a:xfrm>
            <a:off x="95352" y="430519"/>
            <a:ext cx="10459437" cy="92333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Introduction to the lesson:</a:t>
            </a:r>
            <a:endParaRPr/>
          </a:p>
          <a:p>
            <a:pPr indent="0" lvl="0" marL="0" marR="0" rtl="0" algn="l">
              <a:spcBef>
                <a:spcPts val="0"/>
              </a:spcBef>
              <a:spcAft>
                <a:spcPts val="0"/>
              </a:spcAft>
              <a:buNone/>
            </a:pPr>
            <a:r>
              <a:rPr lang="en-GB" sz="1050">
                <a:solidFill>
                  <a:schemeClr val="dk1"/>
                </a:solidFill>
                <a:latin typeface="Calibri"/>
                <a:ea typeface="Calibri"/>
                <a:cs typeface="Calibri"/>
                <a:sym typeface="Calibri"/>
              </a:rPr>
              <a:t>Despite a number of countries having more Protestant believers, most of Europe was still officially controlled by the Catholic Church by the Pope in Rome, Italy. Because of the power of the Catholic Church it was no coincidence that these Catholic countries were highly powerful, wealthy and influential. Elizabeth understood that religion was so powerful, that if these Catholic countries united, they could easily threaten and defeat her as Queen of England.  The Pope pushed Catholics across Europe to take part in the </a:t>
            </a:r>
            <a:r>
              <a:rPr b="1" lang="en-GB" sz="1050">
                <a:solidFill>
                  <a:schemeClr val="dk1"/>
                </a:solidFill>
                <a:latin typeface="Calibri"/>
                <a:ea typeface="Calibri"/>
                <a:cs typeface="Calibri"/>
                <a:sym typeface="Calibri"/>
              </a:rPr>
              <a:t>Counter Reformation </a:t>
            </a:r>
            <a:r>
              <a:rPr lang="en-GB" sz="1050">
                <a:solidFill>
                  <a:schemeClr val="dk1"/>
                </a:solidFill>
                <a:latin typeface="Calibri"/>
                <a:ea typeface="Calibri"/>
                <a:cs typeface="Calibri"/>
                <a:sym typeface="Calibri"/>
              </a:rPr>
              <a:t>to remove Protestantism from Europe. As you study each country, try to decide which one had the most significant threat to Elizabeth and her Religious Settlement as well as how they link to each other.</a:t>
            </a:r>
            <a:endParaRPr/>
          </a:p>
        </p:txBody>
      </p:sp>
      <p:sp>
        <p:nvSpPr>
          <p:cNvPr id="273" name="Google Shape;273;p9"/>
          <p:cNvSpPr/>
          <p:nvPr/>
        </p:nvSpPr>
        <p:spPr>
          <a:xfrm>
            <a:off x="7534240" y="1386626"/>
            <a:ext cx="4609713" cy="276999"/>
          </a:xfrm>
          <a:custGeom>
            <a:rect b="b" l="l" r="r" t="t"/>
            <a:pathLst>
              <a:path extrusionOk="0" fill="none" h="276999" w="4609713">
                <a:moveTo>
                  <a:pt x="0" y="0"/>
                </a:moveTo>
                <a:cubicBezTo>
                  <a:pt x="247775" y="-21847"/>
                  <a:pt x="550931" y="27476"/>
                  <a:pt x="704628" y="0"/>
                </a:cubicBezTo>
                <a:cubicBezTo>
                  <a:pt x="858325" y="-27476"/>
                  <a:pt x="1087989" y="-5606"/>
                  <a:pt x="1409255" y="0"/>
                </a:cubicBezTo>
                <a:cubicBezTo>
                  <a:pt x="1730521" y="5606"/>
                  <a:pt x="1736806" y="-19321"/>
                  <a:pt x="1929494" y="0"/>
                </a:cubicBezTo>
                <a:cubicBezTo>
                  <a:pt x="2122182" y="19321"/>
                  <a:pt x="2370583" y="-14397"/>
                  <a:pt x="2495830" y="0"/>
                </a:cubicBezTo>
                <a:cubicBezTo>
                  <a:pt x="2621077" y="14397"/>
                  <a:pt x="2926721" y="-30229"/>
                  <a:pt x="3246555" y="0"/>
                </a:cubicBezTo>
                <a:cubicBezTo>
                  <a:pt x="3566390" y="30229"/>
                  <a:pt x="3678385" y="6158"/>
                  <a:pt x="3905085" y="0"/>
                </a:cubicBezTo>
                <a:cubicBezTo>
                  <a:pt x="4131785" y="-6158"/>
                  <a:pt x="4402176" y="-23292"/>
                  <a:pt x="4609713" y="0"/>
                </a:cubicBezTo>
                <a:cubicBezTo>
                  <a:pt x="4621029" y="78667"/>
                  <a:pt x="4597808" y="165723"/>
                  <a:pt x="4609713" y="276999"/>
                </a:cubicBezTo>
                <a:cubicBezTo>
                  <a:pt x="4245357" y="250821"/>
                  <a:pt x="4062462" y="250440"/>
                  <a:pt x="3858988" y="276999"/>
                </a:cubicBezTo>
                <a:cubicBezTo>
                  <a:pt x="3655515" y="303558"/>
                  <a:pt x="3454051" y="274858"/>
                  <a:pt x="3154361" y="276999"/>
                </a:cubicBezTo>
                <a:cubicBezTo>
                  <a:pt x="2854671" y="279140"/>
                  <a:pt x="2593322" y="263507"/>
                  <a:pt x="2403636" y="276999"/>
                </a:cubicBezTo>
                <a:cubicBezTo>
                  <a:pt x="2213951" y="290491"/>
                  <a:pt x="2085801" y="281640"/>
                  <a:pt x="1837300" y="276999"/>
                </a:cubicBezTo>
                <a:cubicBezTo>
                  <a:pt x="1588799" y="272358"/>
                  <a:pt x="1369134" y="265613"/>
                  <a:pt x="1224867" y="276999"/>
                </a:cubicBezTo>
                <a:cubicBezTo>
                  <a:pt x="1080600" y="288385"/>
                  <a:pt x="403008" y="255143"/>
                  <a:pt x="0" y="276999"/>
                </a:cubicBezTo>
                <a:cubicBezTo>
                  <a:pt x="2416" y="215141"/>
                  <a:pt x="-12040" y="60898"/>
                  <a:pt x="0" y="0"/>
                </a:cubicBezTo>
                <a:close/>
              </a:path>
              <a:path extrusionOk="0" h="276999" w="4609713">
                <a:moveTo>
                  <a:pt x="0" y="0"/>
                </a:moveTo>
                <a:cubicBezTo>
                  <a:pt x="279625" y="-28874"/>
                  <a:pt x="507903" y="939"/>
                  <a:pt x="750725" y="0"/>
                </a:cubicBezTo>
                <a:cubicBezTo>
                  <a:pt x="993547" y="-939"/>
                  <a:pt x="1125083" y="-30032"/>
                  <a:pt x="1363158" y="0"/>
                </a:cubicBezTo>
                <a:cubicBezTo>
                  <a:pt x="1601233" y="30032"/>
                  <a:pt x="1709647" y="-19758"/>
                  <a:pt x="1883397" y="0"/>
                </a:cubicBezTo>
                <a:cubicBezTo>
                  <a:pt x="2057147" y="19758"/>
                  <a:pt x="2332885" y="-6838"/>
                  <a:pt x="2541927" y="0"/>
                </a:cubicBezTo>
                <a:cubicBezTo>
                  <a:pt x="2750969" y="6838"/>
                  <a:pt x="3067266" y="9369"/>
                  <a:pt x="3200458" y="0"/>
                </a:cubicBezTo>
                <a:cubicBezTo>
                  <a:pt x="3333650" y="-9369"/>
                  <a:pt x="3522711" y="27521"/>
                  <a:pt x="3812891" y="0"/>
                </a:cubicBezTo>
                <a:cubicBezTo>
                  <a:pt x="4103071" y="-27521"/>
                  <a:pt x="4357244" y="38372"/>
                  <a:pt x="4609713" y="0"/>
                </a:cubicBezTo>
                <a:cubicBezTo>
                  <a:pt x="4616761" y="73358"/>
                  <a:pt x="4614656" y="172897"/>
                  <a:pt x="4609713" y="276999"/>
                </a:cubicBezTo>
                <a:cubicBezTo>
                  <a:pt x="4464387" y="252643"/>
                  <a:pt x="4267957" y="299947"/>
                  <a:pt x="4089474" y="276999"/>
                </a:cubicBezTo>
                <a:cubicBezTo>
                  <a:pt x="3910991" y="254051"/>
                  <a:pt x="3656132" y="286903"/>
                  <a:pt x="3430944" y="276999"/>
                </a:cubicBezTo>
                <a:cubicBezTo>
                  <a:pt x="3205756" y="267096"/>
                  <a:pt x="3042725" y="305618"/>
                  <a:pt x="2726316" y="276999"/>
                </a:cubicBezTo>
                <a:cubicBezTo>
                  <a:pt x="2409907" y="248380"/>
                  <a:pt x="2332769" y="294835"/>
                  <a:pt x="1975591" y="276999"/>
                </a:cubicBezTo>
                <a:cubicBezTo>
                  <a:pt x="1618413" y="259163"/>
                  <a:pt x="1504119" y="284764"/>
                  <a:pt x="1270964" y="276999"/>
                </a:cubicBezTo>
                <a:cubicBezTo>
                  <a:pt x="1037809" y="269234"/>
                  <a:pt x="915927" y="268047"/>
                  <a:pt x="658530" y="276999"/>
                </a:cubicBezTo>
                <a:cubicBezTo>
                  <a:pt x="401133" y="285951"/>
                  <a:pt x="303916" y="247714"/>
                  <a:pt x="0" y="276999"/>
                </a:cubicBezTo>
                <a:cubicBezTo>
                  <a:pt x="-1204" y="179470"/>
                  <a:pt x="9149" y="121440"/>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The Netherlands</a:t>
            </a:r>
            <a:endParaRPr/>
          </a:p>
        </p:txBody>
      </p:sp>
      <p:sp>
        <p:nvSpPr>
          <p:cNvPr id="274" name="Google Shape;274;p9"/>
          <p:cNvSpPr/>
          <p:nvPr/>
        </p:nvSpPr>
        <p:spPr>
          <a:xfrm>
            <a:off x="99898" y="1386627"/>
            <a:ext cx="4609713" cy="276999"/>
          </a:xfrm>
          <a:custGeom>
            <a:rect b="b" l="l" r="r" t="t"/>
            <a:pathLst>
              <a:path extrusionOk="0" fill="none" h="276999" w="4609713">
                <a:moveTo>
                  <a:pt x="0" y="0"/>
                </a:moveTo>
                <a:cubicBezTo>
                  <a:pt x="247775" y="-21847"/>
                  <a:pt x="550931" y="27476"/>
                  <a:pt x="704628" y="0"/>
                </a:cubicBezTo>
                <a:cubicBezTo>
                  <a:pt x="858325" y="-27476"/>
                  <a:pt x="1087989" y="-5606"/>
                  <a:pt x="1409255" y="0"/>
                </a:cubicBezTo>
                <a:cubicBezTo>
                  <a:pt x="1730521" y="5606"/>
                  <a:pt x="1736806" y="-19321"/>
                  <a:pt x="1929494" y="0"/>
                </a:cubicBezTo>
                <a:cubicBezTo>
                  <a:pt x="2122182" y="19321"/>
                  <a:pt x="2370583" y="-14397"/>
                  <a:pt x="2495830" y="0"/>
                </a:cubicBezTo>
                <a:cubicBezTo>
                  <a:pt x="2621077" y="14397"/>
                  <a:pt x="2926721" y="-30229"/>
                  <a:pt x="3246555" y="0"/>
                </a:cubicBezTo>
                <a:cubicBezTo>
                  <a:pt x="3566390" y="30229"/>
                  <a:pt x="3678385" y="6158"/>
                  <a:pt x="3905085" y="0"/>
                </a:cubicBezTo>
                <a:cubicBezTo>
                  <a:pt x="4131785" y="-6158"/>
                  <a:pt x="4402176" y="-23292"/>
                  <a:pt x="4609713" y="0"/>
                </a:cubicBezTo>
                <a:cubicBezTo>
                  <a:pt x="4621029" y="78667"/>
                  <a:pt x="4597808" y="165723"/>
                  <a:pt x="4609713" y="276999"/>
                </a:cubicBezTo>
                <a:cubicBezTo>
                  <a:pt x="4245357" y="250821"/>
                  <a:pt x="4062462" y="250440"/>
                  <a:pt x="3858988" y="276999"/>
                </a:cubicBezTo>
                <a:cubicBezTo>
                  <a:pt x="3655515" y="303558"/>
                  <a:pt x="3454051" y="274858"/>
                  <a:pt x="3154361" y="276999"/>
                </a:cubicBezTo>
                <a:cubicBezTo>
                  <a:pt x="2854671" y="279140"/>
                  <a:pt x="2593322" y="263507"/>
                  <a:pt x="2403636" y="276999"/>
                </a:cubicBezTo>
                <a:cubicBezTo>
                  <a:pt x="2213951" y="290491"/>
                  <a:pt x="2085801" y="281640"/>
                  <a:pt x="1837300" y="276999"/>
                </a:cubicBezTo>
                <a:cubicBezTo>
                  <a:pt x="1588799" y="272358"/>
                  <a:pt x="1369134" y="265613"/>
                  <a:pt x="1224867" y="276999"/>
                </a:cubicBezTo>
                <a:cubicBezTo>
                  <a:pt x="1080600" y="288385"/>
                  <a:pt x="403008" y="255143"/>
                  <a:pt x="0" y="276999"/>
                </a:cubicBezTo>
                <a:cubicBezTo>
                  <a:pt x="2416" y="215141"/>
                  <a:pt x="-12040" y="60898"/>
                  <a:pt x="0" y="0"/>
                </a:cubicBezTo>
                <a:close/>
              </a:path>
              <a:path extrusionOk="0" h="276999" w="4609713">
                <a:moveTo>
                  <a:pt x="0" y="0"/>
                </a:moveTo>
                <a:cubicBezTo>
                  <a:pt x="279625" y="-28874"/>
                  <a:pt x="507903" y="939"/>
                  <a:pt x="750725" y="0"/>
                </a:cubicBezTo>
                <a:cubicBezTo>
                  <a:pt x="993547" y="-939"/>
                  <a:pt x="1125083" y="-30032"/>
                  <a:pt x="1363158" y="0"/>
                </a:cubicBezTo>
                <a:cubicBezTo>
                  <a:pt x="1601233" y="30032"/>
                  <a:pt x="1709647" y="-19758"/>
                  <a:pt x="1883397" y="0"/>
                </a:cubicBezTo>
                <a:cubicBezTo>
                  <a:pt x="2057147" y="19758"/>
                  <a:pt x="2332885" y="-6838"/>
                  <a:pt x="2541927" y="0"/>
                </a:cubicBezTo>
                <a:cubicBezTo>
                  <a:pt x="2750969" y="6838"/>
                  <a:pt x="3067266" y="9369"/>
                  <a:pt x="3200458" y="0"/>
                </a:cubicBezTo>
                <a:cubicBezTo>
                  <a:pt x="3333650" y="-9369"/>
                  <a:pt x="3522711" y="27521"/>
                  <a:pt x="3812891" y="0"/>
                </a:cubicBezTo>
                <a:cubicBezTo>
                  <a:pt x="4103071" y="-27521"/>
                  <a:pt x="4357244" y="38372"/>
                  <a:pt x="4609713" y="0"/>
                </a:cubicBezTo>
                <a:cubicBezTo>
                  <a:pt x="4616761" y="73358"/>
                  <a:pt x="4614656" y="172897"/>
                  <a:pt x="4609713" y="276999"/>
                </a:cubicBezTo>
                <a:cubicBezTo>
                  <a:pt x="4464387" y="252643"/>
                  <a:pt x="4267957" y="299947"/>
                  <a:pt x="4089474" y="276999"/>
                </a:cubicBezTo>
                <a:cubicBezTo>
                  <a:pt x="3910991" y="254051"/>
                  <a:pt x="3656132" y="286903"/>
                  <a:pt x="3430944" y="276999"/>
                </a:cubicBezTo>
                <a:cubicBezTo>
                  <a:pt x="3205756" y="267096"/>
                  <a:pt x="3042725" y="305618"/>
                  <a:pt x="2726316" y="276999"/>
                </a:cubicBezTo>
                <a:cubicBezTo>
                  <a:pt x="2409907" y="248380"/>
                  <a:pt x="2332769" y="294835"/>
                  <a:pt x="1975591" y="276999"/>
                </a:cubicBezTo>
                <a:cubicBezTo>
                  <a:pt x="1618413" y="259163"/>
                  <a:pt x="1504119" y="284764"/>
                  <a:pt x="1270964" y="276999"/>
                </a:cubicBezTo>
                <a:cubicBezTo>
                  <a:pt x="1037809" y="269234"/>
                  <a:pt x="915927" y="268047"/>
                  <a:pt x="658530" y="276999"/>
                </a:cubicBezTo>
                <a:cubicBezTo>
                  <a:pt x="401133" y="285951"/>
                  <a:pt x="303916" y="247714"/>
                  <a:pt x="0" y="276999"/>
                </a:cubicBezTo>
                <a:cubicBezTo>
                  <a:pt x="-1204" y="179470"/>
                  <a:pt x="9149" y="121440"/>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Scotland</a:t>
            </a:r>
            <a:endParaRPr/>
          </a:p>
        </p:txBody>
      </p:sp>
      <p:pic>
        <p:nvPicPr>
          <p:cNvPr id="275" name="Google Shape;275;p9"/>
          <p:cNvPicPr preferRelativeResize="0"/>
          <p:nvPr/>
        </p:nvPicPr>
        <p:blipFill rotWithShape="1">
          <a:blip r:embed="rId4">
            <a:alphaModFix/>
          </a:blip>
          <a:srcRect b="0" l="0" r="0" t="0"/>
          <a:stretch/>
        </p:blipFill>
        <p:spPr>
          <a:xfrm rot="236108">
            <a:off x="4166042" y="1330159"/>
            <a:ext cx="585911" cy="357676"/>
          </a:xfrm>
          <a:prstGeom prst="rect">
            <a:avLst/>
          </a:prstGeom>
          <a:noFill/>
          <a:ln>
            <a:noFill/>
          </a:ln>
        </p:spPr>
      </p:pic>
      <p:sp>
        <p:nvSpPr>
          <p:cNvPr id="276" name="Google Shape;276;p9"/>
          <p:cNvSpPr/>
          <p:nvPr/>
        </p:nvSpPr>
        <p:spPr>
          <a:xfrm>
            <a:off x="83127" y="2882637"/>
            <a:ext cx="4609713" cy="276999"/>
          </a:xfrm>
          <a:custGeom>
            <a:rect b="b" l="l" r="r" t="t"/>
            <a:pathLst>
              <a:path extrusionOk="0" fill="none" h="276999" w="4609713">
                <a:moveTo>
                  <a:pt x="0" y="0"/>
                </a:moveTo>
                <a:cubicBezTo>
                  <a:pt x="247775" y="-21847"/>
                  <a:pt x="550931" y="27476"/>
                  <a:pt x="704628" y="0"/>
                </a:cubicBezTo>
                <a:cubicBezTo>
                  <a:pt x="858325" y="-27476"/>
                  <a:pt x="1087989" y="-5606"/>
                  <a:pt x="1409255" y="0"/>
                </a:cubicBezTo>
                <a:cubicBezTo>
                  <a:pt x="1730521" y="5606"/>
                  <a:pt x="1736806" y="-19321"/>
                  <a:pt x="1929494" y="0"/>
                </a:cubicBezTo>
                <a:cubicBezTo>
                  <a:pt x="2122182" y="19321"/>
                  <a:pt x="2370583" y="-14397"/>
                  <a:pt x="2495830" y="0"/>
                </a:cubicBezTo>
                <a:cubicBezTo>
                  <a:pt x="2621077" y="14397"/>
                  <a:pt x="2926721" y="-30229"/>
                  <a:pt x="3246555" y="0"/>
                </a:cubicBezTo>
                <a:cubicBezTo>
                  <a:pt x="3566390" y="30229"/>
                  <a:pt x="3678385" y="6158"/>
                  <a:pt x="3905085" y="0"/>
                </a:cubicBezTo>
                <a:cubicBezTo>
                  <a:pt x="4131785" y="-6158"/>
                  <a:pt x="4402176" y="-23292"/>
                  <a:pt x="4609713" y="0"/>
                </a:cubicBezTo>
                <a:cubicBezTo>
                  <a:pt x="4621029" y="78667"/>
                  <a:pt x="4597808" y="165723"/>
                  <a:pt x="4609713" y="276999"/>
                </a:cubicBezTo>
                <a:cubicBezTo>
                  <a:pt x="4245357" y="250821"/>
                  <a:pt x="4062462" y="250440"/>
                  <a:pt x="3858988" y="276999"/>
                </a:cubicBezTo>
                <a:cubicBezTo>
                  <a:pt x="3655515" y="303558"/>
                  <a:pt x="3454051" y="274858"/>
                  <a:pt x="3154361" y="276999"/>
                </a:cubicBezTo>
                <a:cubicBezTo>
                  <a:pt x="2854671" y="279140"/>
                  <a:pt x="2593322" y="263507"/>
                  <a:pt x="2403636" y="276999"/>
                </a:cubicBezTo>
                <a:cubicBezTo>
                  <a:pt x="2213951" y="290491"/>
                  <a:pt x="2085801" y="281640"/>
                  <a:pt x="1837300" y="276999"/>
                </a:cubicBezTo>
                <a:cubicBezTo>
                  <a:pt x="1588799" y="272358"/>
                  <a:pt x="1369134" y="265613"/>
                  <a:pt x="1224867" y="276999"/>
                </a:cubicBezTo>
                <a:cubicBezTo>
                  <a:pt x="1080600" y="288385"/>
                  <a:pt x="403008" y="255143"/>
                  <a:pt x="0" y="276999"/>
                </a:cubicBezTo>
                <a:cubicBezTo>
                  <a:pt x="2416" y="215141"/>
                  <a:pt x="-12040" y="60898"/>
                  <a:pt x="0" y="0"/>
                </a:cubicBezTo>
                <a:close/>
              </a:path>
              <a:path extrusionOk="0" h="276999" w="4609713">
                <a:moveTo>
                  <a:pt x="0" y="0"/>
                </a:moveTo>
                <a:cubicBezTo>
                  <a:pt x="279625" y="-28874"/>
                  <a:pt x="507903" y="939"/>
                  <a:pt x="750725" y="0"/>
                </a:cubicBezTo>
                <a:cubicBezTo>
                  <a:pt x="993547" y="-939"/>
                  <a:pt x="1125083" y="-30032"/>
                  <a:pt x="1363158" y="0"/>
                </a:cubicBezTo>
                <a:cubicBezTo>
                  <a:pt x="1601233" y="30032"/>
                  <a:pt x="1709647" y="-19758"/>
                  <a:pt x="1883397" y="0"/>
                </a:cubicBezTo>
                <a:cubicBezTo>
                  <a:pt x="2057147" y="19758"/>
                  <a:pt x="2332885" y="-6838"/>
                  <a:pt x="2541927" y="0"/>
                </a:cubicBezTo>
                <a:cubicBezTo>
                  <a:pt x="2750969" y="6838"/>
                  <a:pt x="3067266" y="9369"/>
                  <a:pt x="3200458" y="0"/>
                </a:cubicBezTo>
                <a:cubicBezTo>
                  <a:pt x="3333650" y="-9369"/>
                  <a:pt x="3522711" y="27521"/>
                  <a:pt x="3812891" y="0"/>
                </a:cubicBezTo>
                <a:cubicBezTo>
                  <a:pt x="4103071" y="-27521"/>
                  <a:pt x="4357244" y="38372"/>
                  <a:pt x="4609713" y="0"/>
                </a:cubicBezTo>
                <a:cubicBezTo>
                  <a:pt x="4616761" y="73358"/>
                  <a:pt x="4614656" y="172897"/>
                  <a:pt x="4609713" y="276999"/>
                </a:cubicBezTo>
                <a:cubicBezTo>
                  <a:pt x="4464387" y="252643"/>
                  <a:pt x="4267957" y="299947"/>
                  <a:pt x="4089474" y="276999"/>
                </a:cubicBezTo>
                <a:cubicBezTo>
                  <a:pt x="3910991" y="254051"/>
                  <a:pt x="3656132" y="286903"/>
                  <a:pt x="3430944" y="276999"/>
                </a:cubicBezTo>
                <a:cubicBezTo>
                  <a:pt x="3205756" y="267096"/>
                  <a:pt x="3042725" y="305618"/>
                  <a:pt x="2726316" y="276999"/>
                </a:cubicBezTo>
                <a:cubicBezTo>
                  <a:pt x="2409907" y="248380"/>
                  <a:pt x="2332769" y="294835"/>
                  <a:pt x="1975591" y="276999"/>
                </a:cubicBezTo>
                <a:cubicBezTo>
                  <a:pt x="1618413" y="259163"/>
                  <a:pt x="1504119" y="284764"/>
                  <a:pt x="1270964" y="276999"/>
                </a:cubicBezTo>
                <a:cubicBezTo>
                  <a:pt x="1037809" y="269234"/>
                  <a:pt x="915927" y="268047"/>
                  <a:pt x="658530" y="276999"/>
                </a:cubicBezTo>
                <a:cubicBezTo>
                  <a:pt x="401133" y="285951"/>
                  <a:pt x="303916" y="247714"/>
                  <a:pt x="0" y="276999"/>
                </a:cubicBezTo>
                <a:cubicBezTo>
                  <a:pt x="-1204" y="179470"/>
                  <a:pt x="9149" y="121440"/>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Spain</a:t>
            </a:r>
            <a:endParaRPr/>
          </a:p>
        </p:txBody>
      </p:sp>
      <p:pic>
        <p:nvPicPr>
          <p:cNvPr id="277" name="Google Shape;277;p9"/>
          <p:cNvPicPr preferRelativeResize="0"/>
          <p:nvPr/>
        </p:nvPicPr>
        <p:blipFill rotWithShape="1">
          <a:blip r:embed="rId5">
            <a:alphaModFix/>
          </a:blip>
          <a:srcRect b="20542" l="4240" r="3825" t="11845"/>
          <a:stretch/>
        </p:blipFill>
        <p:spPr>
          <a:xfrm>
            <a:off x="3984001" y="2772980"/>
            <a:ext cx="830900" cy="461450"/>
          </a:xfrm>
          <a:prstGeom prst="rect">
            <a:avLst/>
          </a:prstGeom>
          <a:noFill/>
          <a:ln>
            <a:noFill/>
          </a:ln>
        </p:spPr>
      </p:pic>
      <p:sp>
        <p:nvSpPr>
          <p:cNvPr id="278" name="Google Shape;278;p9"/>
          <p:cNvSpPr/>
          <p:nvPr/>
        </p:nvSpPr>
        <p:spPr>
          <a:xfrm>
            <a:off x="99898" y="4815986"/>
            <a:ext cx="4062799" cy="276999"/>
          </a:xfrm>
          <a:custGeom>
            <a:rect b="b" l="l" r="r" t="t"/>
            <a:pathLst>
              <a:path extrusionOk="0" fill="none" h="276999" w="4062799">
                <a:moveTo>
                  <a:pt x="0" y="0"/>
                </a:moveTo>
                <a:cubicBezTo>
                  <a:pt x="281585" y="6522"/>
                  <a:pt x="437428" y="-29012"/>
                  <a:pt x="717761" y="0"/>
                </a:cubicBezTo>
                <a:cubicBezTo>
                  <a:pt x="998094" y="29012"/>
                  <a:pt x="1055390" y="-27602"/>
                  <a:pt x="1273010" y="0"/>
                </a:cubicBezTo>
                <a:cubicBezTo>
                  <a:pt x="1490630" y="27602"/>
                  <a:pt x="1746724" y="-24392"/>
                  <a:pt x="1909516" y="0"/>
                </a:cubicBezTo>
                <a:cubicBezTo>
                  <a:pt x="2072308" y="24392"/>
                  <a:pt x="2314532" y="27772"/>
                  <a:pt x="2627277" y="0"/>
                </a:cubicBezTo>
                <a:cubicBezTo>
                  <a:pt x="2940022" y="-27772"/>
                  <a:pt x="2987838" y="17915"/>
                  <a:pt x="3182526" y="0"/>
                </a:cubicBezTo>
                <a:cubicBezTo>
                  <a:pt x="3377214" y="-17915"/>
                  <a:pt x="3677009" y="-20152"/>
                  <a:pt x="4062799" y="0"/>
                </a:cubicBezTo>
                <a:cubicBezTo>
                  <a:pt x="4072464" y="116129"/>
                  <a:pt x="4053858" y="186879"/>
                  <a:pt x="4062799" y="276999"/>
                </a:cubicBezTo>
                <a:cubicBezTo>
                  <a:pt x="3825159" y="282019"/>
                  <a:pt x="3693657" y="268540"/>
                  <a:pt x="3385666" y="276999"/>
                </a:cubicBezTo>
                <a:cubicBezTo>
                  <a:pt x="3077675" y="285458"/>
                  <a:pt x="2811675" y="250987"/>
                  <a:pt x="2667905" y="276999"/>
                </a:cubicBezTo>
                <a:cubicBezTo>
                  <a:pt x="2524135" y="303011"/>
                  <a:pt x="2369795" y="281193"/>
                  <a:pt x="2112655" y="276999"/>
                </a:cubicBezTo>
                <a:cubicBezTo>
                  <a:pt x="1855515" y="272806"/>
                  <a:pt x="1616109" y="269147"/>
                  <a:pt x="1476150" y="276999"/>
                </a:cubicBezTo>
                <a:cubicBezTo>
                  <a:pt x="1336191" y="284851"/>
                  <a:pt x="1096852" y="271795"/>
                  <a:pt x="758389" y="276999"/>
                </a:cubicBezTo>
                <a:cubicBezTo>
                  <a:pt x="419926" y="282203"/>
                  <a:pt x="281103" y="256670"/>
                  <a:pt x="0" y="276999"/>
                </a:cubicBezTo>
                <a:cubicBezTo>
                  <a:pt x="3296" y="150783"/>
                  <a:pt x="12087" y="60339"/>
                  <a:pt x="0" y="0"/>
                </a:cubicBezTo>
                <a:close/>
              </a:path>
              <a:path extrusionOk="0" h="276999" w="4062799">
                <a:moveTo>
                  <a:pt x="0" y="0"/>
                </a:moveTo>
                <a:cubicBezTo>
                  <a:pt x="200026" y="18462"/>
                  <a:pt x="411766" y="-33661"/>
                  <a:pt x="758389" y="0"/>
                </a:cubicBezTo>
                <a:cubicBezTo>
                  <a:pt x="1105012" y="33661"/>
                  <a:pt x="1127965" y="-17952"/>
                  <a:pt x="1394894" y="0"/>
                </a:cubicBezTo>
                <a:cubicBezTo>
                  <a:pt x="1661824" y="17952"/>
                  <a:pt x="1804937" y="-14940"/>
                  <a:pt x="1950144" y="0"/>
                </a:cubicBezTo>
                <a:cubicBezTo>
                  <a:pt x="2095351" y="14940"/>
                  <a:pt x="2289727" y="19791"/>
                  <a:pt x="2627277" y="0"/>
                </a:cubicBezTo>
                <a:cubicBezTo>
                  <a:pt x="2964827" y="-19791"/>
                  <a:pt x="3141360" y="18823"/>
                  <a:pt x="3304410" y="0"/>
                </a:cubicBezTo>
                <a:cubicBezTo>
                  <a:pt x="3467460" y="-18823"/>
                  <a:pt x="3762505" y="24949"/>
                  <a:pt x="4062799" y="0"/>
                </a:cubicBezTo>
                <a:cubicBezTo>
                  <a:pt x="4054715" y="132543"/>
                  <a:pt x="4058650" y="149722"/>
                  <a:pt x="4062799" y="276999"/>
                </a:cubicBezTo>
                <a:cubicBezTo>
                  <a:pt x="3784741" y="276878"/>
                  <a:pt x="3573238" y="255033"/>
                  <a:pt x="3385666" y="276999"/>
                </a:cubicBezTo>
                <a:cubicBezTo>
                  <a:pt x="3198094" y="298965"/>
                  <a:pt x="3030921" y="292126"/>
                  <a:pt x="2830417" y="276999"/>
                </a:cubicBezTo>
                <a:cubicBezTo>
                  <a:pt x="2629913" y="261872"/>
                  <a:pt x="2407946" y="268834"/>
                  <a:pt x="2153283" y="276999"/>
                </a:cubicBezTo>
                <a:cubicBezTo>
                  <a:pt x="1898620" y="285164"/>
                  <a:pt x="1588292" y="298639"/>
                  <a:pt x="1435522" y="276999"/>
                </a:cubicBezTo>
                <a:cubicBezTo>
                  <a:pt x="1282752" y="255359"/>
                  <a:pt x="997077" y="294679"/>
                  <a:pt x="677133" y="276999"/>
                </a:cubicBezTo>
                <a:cubicBezTo>
                  <a:pt x="357189" y="259319"/>
                  <a:pt x="243301" y="256064"/>
                  <a:pt x="0" y="276999"/>
                </a:cubicBezTo>
                <a:cubicBezTo>
                  <a:pt x="4053" y="156167"/>
                  <a:pt x="-5190" y="76019"/>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France</a:t>
            </a:r>
            <a:endParaRPr/>
          </a:p>
        </p:txBody>
      </p:sp>
      <p:pic>
        <p:nvPicPr>
          <p:cNvPr id="279" name="Google Shape;279;p9"/>
          <p:cNvPicPr preferRelativeResize="0"/>
          <p:nvPr/>
        </p:nvPicPr>
        <p:blipFill rotWithShape="1">
          <a:blip r:embed="rId6">
            <a:alphaModFix/>
          </a:blip>
          <a:srcRect b="0" l="14751" r="0" t="0"/>
          <a:stretch/>
        </p:blipFill>
        <p:spPr>
          <a:xfrm rot="217032">
            <a:off x="3726293" y="4764512"/>
            <a:ext cx="515417" cy="405854"/>
          </a:xfrm>
          <a:prstGeom prst="rect">
            <a:avLst/>
          </a:prstGeom>
          <a:noFill/>
          <a:ln>
            <a:noFill/>
          </a:ln>
        </p:spPr>
      </p:pic>
      <p:pic>
        <p:nvPicPr>
          <p:cNvPr id="280" name="Google Shape;280;p9"/>
          <p:cNvPicPr preferRelativeResize="0"/>
          <p:nvPr/>
        </p:nvPicPr>
        <p:blipFill rotWithShape="1">
          <a:blip r:embed="rId6">
            <a:alphaModFix/>
          </a:blip>
          <a:srcRect b="0" l="14751" r="0" t="0"/>
          <a:stretch/>
        </p:blipFill>
        <p:spPr>
          <a:xfrm>
            <a:off x="56164" y="4778838"/>
            <a:ext cx="515417" cy="405854"/>
          </a:xfrm>
          <a:prstGeom prst="rect">
            <a:avLst/>
          </a:prstGeom>
          <a:noFill/>
          <a:ln>
            <a:noFill/>
          </a:ln>
        </p:spPr>
      </p:pic>
      <p:pic>
        <p:nvPicPr>
          <p:cNvPr id="281" name="Google Shape;281;p9"/>
          <p:cNvPicPr preferRelativeResize="0"/>
          <p:nvPr/>
        </p:nvPicPr>
        <p:blipFill rotWithShape="1">
          <a:blip r:embed="rId5">
            <a:alphaModFix/>
          </a:blip>
          <a:srcRect b="20542" l="4240" r="3825" t="11845"/>
          <a:stretch/>
        </p:blipFill>
        <p:spPr>
          <a:xfrm>
            <a:off x="57142" y="2777459"/>
            <a:ext cx="830900" cy="461450"/>
          </a:xfrm>
          <a:prstGeom prst="rect">
            <a:avLst/>
          </a:prstGeom>
          <a:noFill/>
          <a:ln>
            <a:noFill/>
          </a:ln>
        </p:spPr>
      </p:pic>
      <p:pic>
        <p:nvPicPr>
          <p:cNvPr id="282" name="Google Shape;282;p9"/>
          <p:cNvPicPr preferRelativeResize="0"/>
          <p:nvPr/>
        </p:nvPicPr>
        <p:blipFill rotWithShape="1">
          <a:blip r:embed="rId4">
            <a:alphaModFix/>
          </a:blip>
          <a:srcRect b="0" l="0" r="0" t="0"/>
          <a:stretch/>
        </p:blipFill>
        <p:spPr>
          <a:xfrm rot="-210594">
            <a:off x="20916" y="1332921"/>
            <a:ext cx="585911" cy="357676"/>
          </a:xfrm>
          <a:prstGeom prst="rect">
            <a:avLst/>
          </a:prstGeom>
          <a:noFill/>
          <a:ln>
            <a:noFill/>
          </a:ln>
        </p:spPr>
      </p:pic>
      <p:pic>
        <p:nvPicPr>
          <p:cNvPr id="283" name="Google Shape;283;p9"/>
          <p:cNvPicPr preferRelativeResize="0"/>
          <p:nvPr/>
        </p:nvPicPr>
        <p:blipFill rotWithShape="1">
          <a:blip r:embed="rId7">
            <a:alphaModFix/>
          </a:blip>
          <a:srcRect b="0" l="0" r="0" t="0"/>
          <a:stretch/>
        </p:blipFill>
        <p:spPr>
          <a:xfrm rot="936045">
            <a:off x="11552008" y="1206667"/>
            <a:ext cx="620065" cy="604658"/>
          </a:xfrm>
          <a:prstGeom prst="rect">
            <a:avLst/>
          </a:prstGeom>
          <a:noFill/>
          <a:ln>
            <a:noFill/>
          </a:ln>
        </p:spPr>
      </p:pic>
      <p:pic>
        <p:nvPicPr>
          <p:cNvPr id="284" name="Google Shape;284;p9"/>
          <p:cNvPicPr preferRelativeResize="0"/>
          <p:nvPr/>
        </p:nvPicPr>
        <p:blipFill rotWithShape="1">
          <a:blip r:embed="rId7">
            <a:alphaModFix/>
          </a:blip>
          <a:srcRect b="0" l="0" r="0" t="0"/>
          <a:stretch/>
        </p:blipFill>
        <p:spPr>
          <a:xfrm rot="306711">
            <a:off x="7454170" y="1189303"/>
            <a:ext cx="620065" cy="604658"/>
          </a:xfrm>
          <a:prstGeom prst="rect">
            <a:avLst/>
          </a:prstGeom>
          <a:noFill/>
          <a:ln>
            <a:noFill/>
          </a:ln>
        </p:spPr>
      </p:pic>
      <p:sp>
        <p:nvSpPr>
          <p:cNvPr id="285" name="Google Shape;285;p9"/>
          <p:cNvSpPr/>
          <p:nvPr/>
        </p:nvSpPr>
        <p:spPr>
          <a:xfrm>
            <a:off x="4746766" y="4044904"/>
            <a:ext cx="2740250" cy="276999"/>
          </a:xfrm>
          <a:custGeom>
            <a:rect b="b" l="l" r="r" t="t"/>
            <a:pathLst>
              <a:path extrusionOk="0" fill="none" h="276999" w="2740250">
                <a:moveTo>
                  <a:pt x="0" y="0"/>
                </a:moveTo>
                <a:cubicBezTo>
                  <a:pt x="269360" y="-6382"/>
                  <a:pt x="407453" y="25872"/>
                  <a:pt x="602855" y="0"/>
                </a:cubicBezTo>
                <a:cubicBezTo>
                  <a:pt x="798258" y="-25872"/>
                  <a:pt x="953565" y="-4666"/>
                  <a:pt x="1205710" y="0"/>
                </a:cubicBezTo>
                <a:cubicBezTo>
                  <a:pt x="1457856" y="4666"/>
                  <a:pt x="1508743" y="-19806"/>
                  <a:pt x="1808565" y="0"/>
                </a:cubicBezTo>
                <a:cubicBezTo>
                  <a:pt x="2108387" y="19806"/>
                  <a:pt x="2389079" y="-1546"/>
                  <a:pt x="2740250" y="0"/>
                </a:cubicBezTo>
                <a:cubicBezTo>
                  <a:pt x="2741234" y="79276"/>
                  <a:pt x="2752426" y="160755"/>
                  <a:pt x="2740250" y="276999"/>
                </a:cubicBezTo>
                <a:cubicBezTo>
                  <a:pt x="2493991" y="249767"/>
                  <a:pt x="2333567" y="261664"/>
                  <a:pt x="2137395" y="276999"/>
                </a:cubicBezTo>
                <a:cubicBezTo>
                  <a:pt x="1941224" y="292334"/>
                  <a:pt x="1776660" y="252053"/>
                  <a:pt x="1452333" y="276999"/>
                </a:cubicBezTo>
                <a:cubicBezTo>
                  <a:pt x="1128006" y="301945"/>
                  <a:pt x="1125967" y="284139"/>
                  <a:pt x="849478" y="276999"/>
                </a:cubicBezTo>
                <a:cubicBezTo>
                  <a:pt x="572989" y="269859"/>
                  <a:pt x="403239" y="251559"/>
                  <a:pt x="0" y="276999"/>
                </a:cubicBezTo>
                <a:cubicBezTo>
                  <a:pt x="-6297" y="164091"/>
                  <a:pt x="4134" y="129329"/>
                  <a:pt x="0" y="0"/>
                </a:cubicBezTo>
                <a:close/>
              </a:path>
              <a:path extrusionOk="0" h="276999" w="2740250">
                <a:moveTo>
                  <a:pt x="0" y="0"/>
                </a:moveTo>
                <a:cubicBezTo>
                  <a:pt x="182931" y="-17870"/>
                  <a:pt x="404110" y="-12869"/>
                  <a:pt x="739868" y="0"/>
                </a:cubicBezTo>
                <a:cubicBezTo>
                  <a:pt x="1075626" y="12869"/>
                  <a:pt x="1260477" y="478"/>
                  <a:pt x="1397528" y="0"/>
                </a:cubicBezTo>
                <a:cubicBezTo>
                  <a:pt x="1534579" y="-478"/>
                  <a:pt x="1801227" y="28288"/>
                  <a:pt x="2000383" y="0"/>
                </a:cubicBezTo>
                <a:cubicBezTo>
                  <a:pt x="2199539" y="-28288"/>
                  <a:pt x="2459067" y="-14366"/>
                  <a:pt x="2740250" y="0"/>
                </a:cubicBezTo>
                <a:cubicBezTo>
                  <a:pt x="2739507" y="125793"/>
                  <a:pt x="2727691" y="148857"/>
                  <a:pt x="2740250" y="276999"/>
                </a:cubicBezTo>
                <a:cubicBezTo>
                  <a:pt x="2434016" y="254046"/>
                  <a:pt x="2410397" y="274316"/>
                  <a:pt x="2082590" y="276999"/>
                </a:cubicBezTo>
                <a:cubicBezTo>
                  <a:pt x="1754783" y="279682"/>
                  <a:pt x="1685057" y="303269"/>
                  <a:pt x="1342723" y="276999"/>
                </a:cubicBezTo>
                <a:cubicBezTo>
                  <a:pt x="1000389" y="250729"/>
                  <a:pt x="908894" y="263779"/>
                  <a:pt x="685063" y="276999"/>
                </a:cubicBezTo>
                <a:cubicBezTo>
                  <a:pt x="461232" y="290219"/>
                  <a:pt x="269532" y="269504"/>
                  <a:pt x="0" y="276999"/>
                </a:cubicBezTo>
                <a:cubicBezTo>
                  <a:pt x="10223" y="144812"/>
                  <a:pt x="8045" y="129556"/>
                  <a:pt x="0" y="0"/>
                </a:cubicBezTo>
                <a:close/>
              </a:path>
            </a:pathLst>
          </a:custGeom>
          <a:solidFill>
            <a:srgbClr val="FFD96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Rome (Italy)</a:t>
            </a:r>
            <a:endParaRPr/>
          </a:p>
        </p:txBody>
      </p:sp>
      <p:pic>
        <p:nvPicPr>
          <p:cNvPr id="286" name="Google Shape;286;p9"/>
          <p:cNvPicPr preferRelativeResize="0"/>
          <p:nvPr/>
        </p:nvPicPr>
        <p:blipFill rotWithShape="1">
          <a:blip r:embed="rId8">
            <a:alphaModFix/>
          </a:blip>
          <a:srcRect b="0" l="0" r="0" t="0"/>
          <a:stretch/>
        </p:blipFill>
        <p:spPr>
          <a:xfrm>
            <a:off x="4738063" y="3957062"/>
            <a:ext cx="447603" cy="447603"/>
          </a:xfrm>
          <a:prstGeom prst="rect">
            <a:avLst/>
          </a:prstGeom>
          <a:noFill/>
          <a:ln>
            <a:noFill/>
          </a:ln>
        </p:spPr>
      </p:pic>
      <p:pic>
        <p:nvPicPr>
          <p:cNvPr id="287" name="Google Shape;287;p9"/>
          <p:cNvPicPr preferRelativeResize="0"/>
          <p:nvPr/>
        </p:nvPicPr>
        <p:blipFill rotWithShape="1">
          <a:blip r:embed="rId8">
            <a:alphaModFix/>
          </a:blip>
          <a:srcRect b="0" l="0" r="0" t="0"/>
          <a:stretch/>
        </p:blipFill>
        <p:spPr>
          <a:xfrm>
            <a:off x="7066375" y="3957062"/>
            <a:ext cx="447603" cy="447603"/>
          </a:xfrm>
          <a:prstGeom prst="rect">
            <a:avLst/>
          </a:prstGeom>
          <a:noFill/>
          <a:ln>
            <a:noFill/>
          </a:ln>
        </p:spPr>
      </p:pic>
      <p:pic>
        <p:nvPicPr>
          <p:cNvPr descr="Pope" id="288" name="Google Shape;288;p9"/>
          <p:cNvPicPr preferRelativeResize="0"/>
          <p:nvPr/>
        </p:nvPicPr>
        <p:blipFill rotWithShape="1">
          <a:blip r:embed="rId9">
            <a:alphaModFix/>
          </a:blip>
          <a:srcRect b="23121" l="-2739" r="60118" t="22668"/>
          <a:stretch/>
        </p:blipFill>
        <p:spPr>
          <a:xfrm>
            <a:off x="10507149" y="22478"/>
            <a:ext cx="1643504" cy="12879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2023-09-05T12:33:49Z</dcterms:created>
  <dc:creator>Alice Smith</dc:creator>
</cp:coreProperties>
</file>