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3F5"/>
    <a:srgbClr val="FCE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10" d="100"/>
          <a:sy n="110" d="100"/>
        </p:scale>
        <p:origin x="-78"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720" y="0"/>
            <a:ext cx="9907720"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938644" y="2226504"/>
            <a:ext cx="641081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938644" y="4777380"/>
            <a:ext cx="641081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8164196" y="1819273"/>
            <a:ext cx="990599" cy="247714"/>
          </a:xfrm>
        </p:spPr>
        <p:txBody>
          <a:bodyPr anchor="t"/>
          <a:lstStyle>
            <a:lvl1pPr algn="l">
              <a:defRPr b="0" i="0">
                <a:solidFill>
                  <a:schemeClr val="bg1">
                    <a:alpha val="60000"/>
                  </a:schemeClr>
                </a:solidFill>
              </a:defRPr>
            </a:lvl1pPr>
          </a:lstStyle>
          <a:p>
            <a:fld id="{42361071-817D-4C07-96A1-A7B2B4269122}" type="datetimeFigureOut">
              <a:rPr lang="en-GB" smtClean="0"/>
              <a:t>03/02/2018</a:t>
            </a:fld>
            <a:endParaRPr lang="en-GB"/>
          </a:p>
        </p:txBody>
      </p:sp>
      <p:sp>
        <p:nvSpPr>
          <p:cNvPr id="5" name="Footer Placeholder 4"/>
          <p:cNvSpPr>
            <a:spLocks noGrp="1"/>
          </p:cNvSpPr>
          <p:nvPr>
            <p:ph type="ftr" sz="quarter" idx="11"/>
          </p:nvPr>
        </p:nvSpPr>
        <p:spPr bwMode="gray">
          <a:xfrm rot="5400000">
            <a:off x="6916717" y="3254881"/>
            <a:ext cx="3859795" cy="247715"/>
          </a:xfrm>
        </p:spPr>
        <p:txBody>
          <a:bodyPr/>
          <a:lstStyle>
            <a:lvl1pPr>
              <a:defRPr b="0" i="0">
                <a:solidFill>
                  <a:schemeClr val="bg1">
                    <a:alpha val="60000"/>
                  </a:schemeClr>
                </a:solidFill>
              </a:defRPr>
            </a:lvl1pPr>
          </a:lstStyle>
          <a:p>
            <a:endParaRPr lang="en-GB"/>
          </a:p>
        </p:txBody>
      </p:sp>
      <p:sp>
        <p:nvSpPr>
          <p:cNvPr id="11" name="Rectangle 10"/>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85900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720" y="0"/>
            <a:ext cx="9907720"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8644" y="4961454"/>
            <a:ext cx="6957171"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8644" y="685800"/>
            <a:ext cx="6957171"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938643" y="5528192"/>
            <a:ext cx="6957171"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361071-817D-4C07-96A1-A7B2B4269122}" type="datetimeFigureOut">
              <a:rPr lang="en-GB" smtClean="0"/>
              <a:t>03/02/2018</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65272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720" y="0"/>
            <a:ext cx="9907720"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8644" y="927100"/>
            <a:ext cx="6957172"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938644" y="3488024"/>
            <a:ext cx="6957172"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03/02/2018</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843244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720" y="0"/>
            <a:ext cx="9907720"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701383" y="651691"/>
            <a:ext cx="651724"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658537" y="2900293"/>
            <a:ext cx="670652"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222066" y="927100"/>
            <a:ext cx="6673750"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502885" y="3809279"/>
            <a:ext cx="6116655"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938644" y="5000817"/>
            <a:ext cx="6872312"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03/02/2018</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4131333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720" y="0"/>
            <a:ext cx="9907720"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8644" y="2057400"/>
            <a:ext cx="6957172"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38644" y="5024909"/>
            <a:ext cx="6957171"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03/02/2018</a:t>
            </a:fld>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511629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938644" y="927100"/>
            <a:ext cx="69588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938643" y="2489200"/>
            <a:ext cx="25062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938643" y="3147164"/>
            <a:ext cx="25062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689415" y="2489200"/>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692510" y="3147164"/>
            <a:ext cx="2512161"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6455196" y="2489200"/>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6457680" y="3147164"/>
            <a:ext cx="2509677"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569074"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33698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2361071-817D-4C07-96A1-A7B2B4269122}" type="datetimeFigureOut">
              <a:rPr lang="en-GB" smtClean="0"/>
              <a:t>03/02/2018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947933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938643" y="927100"/>
            <a:ext cx="687403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938643" y="4179596"/>
            <a:ext cx="25062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103976" y="2489200"/>
            <a:ext cx="2183073"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938642" y="4837559"/>
            <a:ext cx="25062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695386" y="4179595"/>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849288" y="2489200"/>
            <a:ext cx="2183073"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695386" y="4848209"/>
            <a:ext cx="251216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6455196" y="4179596"/>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617694" y="2489200"/>
            <a:ext cx="2183073"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6455196" y="4837559"/>
            <a:ext cx="251216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56418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33698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2361071-817D-4C07-96A1-A7B2B4269122}" type="datetimeFigureOut">
              <a:rPr lang="en-GB" smtClean="0"/>
              <a:t>03/02/2018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2786489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56410" y="6387911"/>
            <a:ext cx="1073149" cy="228659"/>
          </a:xfrm>
        </p:spPr>
        <p:txBody>
          <a:bodyPr/>
          <a:lstStyle/>
          <a:p>
            <a:fld id="{42361071-817D-4C07-96A1-A7B2B4269122}" type="datetimeFigureOut">
              <a:rPr lang="en-GB" smtClean="0"/>
              <a:t>03/02/2018</a:t>
            </a:fld>
            <a:endParaRPr lang="en-GB"/>
          </a:p>
        </p:txBody>
      </p:sp>
      <p:sp>
        <p:nvSpPr>
          <p:cNvPr id="5" name="Footer Placeholder 4"/>
          <p:cNvSpPr>
            <a:spLocks noGrp="1"/>
          </p:cNvSpPr>
          <p:nvPr>
            <p:ph type="ftr" sz="quarter" idx="11"/>
          </p:nvPr>
        </p:nvSpPr>
        <p:spPr>
          <a:xfrm>
            <a:off x="559144" y="6387910"/>
            <a:ext cx="4181445" cy="228660"/>
          </a:xfrm>
        </p:spPr>
        <p:txBody>
          <a:bodyPr/>
          <a:lstStyle/>
          <a:p>
            <a:endParaRPr lang="en-GB"/>
          </a:p>
        </p:txBody>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6408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720" y="0"/>
            <a:ext cx="9880455"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49440" y="402165"/>
            <a:ext cx="499477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657418" y="1626980"/>
            <a:ext cx="5995993" cy="3604043"/>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906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689505" y="1447799"/>
            <a:ext cx="1206309"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938966" y="1447799"/>
            <a:ext cx="4785014"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071-817D-4C07-96A1-A7B2B4269122}" type="datetimeFigureOut">
              <a:rPr lang="en-GB" smtClean="0"/>
              <a:t>03/02/2018</a:t>
            </a:fld>
            <a:endParaRPr lang="en-GB"/>
          </a:p>
        </p:txBody>
      </p:sp>
      <p:sp>
        <p:nvSpPr>
          <p:cNvPr id="5" name="Footer Placeholder 4"/>
          <p:cNvSpPr>
            <a:spLocks noGrp="1"/>
          </p:cNvSpPr>
          <p:nvPr>
            <p:ph type="ftr" sz="quarter" idx="11"/>
          </p:nvPr>
        </p:nvSpPr>
        <p:spPr>
          <a:xfrm>
            <a:off x="583425" y="6365498"/>
            <a:ext cx="4181445" cy="228660"/>
          </a:xfrm>
        </p:spPr>
        <p:txBody>
          <a:bodyPr/>
          <a:lstStyle/>
          <a:p>
            <a:endParaRPr lang="en-GB"/>
          </a:p>
        </p:txBody>
      </p:sp>
      <p:sp>
        <p:nvSpPr>
          <p:cNvPr id="9" name="Rectangle 8"/>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64478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134" y="927099"/>
            <a:ext cx="6872311"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071-817D-4C07-96A1-A7B2B4269122}" type="datetimeFigureOut">
              <a:rPr lang="en-GB" smtClean="0"/>
              <a:t>03/02/2018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17348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720" y="0"/>
            <a:ext cx="9907720"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50662" y="2257588"/>
            <a:ext cx="3348228"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545866" y="2257588"/>
            <a:ext cx="3339392"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03/02/2018</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171838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938643" y="2489201"/>
            <a:ext cx="3940062"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7296" y="2489203"/>
            <a:ext cx="3940062"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361071-817D-4C07-96A1-A7B2B4269122}" type="datetimeFigureOut">
              <a:rPr lang="en-GB" smtClean="0"/>
              <a:t>03/02/2018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85194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42411" y="2489200"/>
            <a:ext cx="3936294"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38643" y="3248491"/>
            <a:ext cx="3940062"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7296" y="2489201"/>
            <a:ext cx="3940061"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27296" y="3245836"/>
            <a:ext cx="3940062"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361071-817D-4C07-96A1-A7B2B4269122}" type="datetimeFigureOut">
              <a:rPr lang="en-GB" smtClean="0"/>
              <a:t>03/02/2018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95080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61071-817D-4C07-96A1-A7B2B4269122}" type="datetimeFigureOut">
              <a:rPr lang="en-GB" smtClean="0"/>
              <a:t>03/02/2018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56886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42361071-817D-4C07-96A1-A7B2B4269122}" type="datetimeFigureOut">
              <a:rPr lang="en-GB" smtClean="0"/>
              <a:t>03/02/2018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92723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720" y="0"/>
            <a:ext cx="9907720"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8643" y="1447800"/>
            <a:ext cx="293863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949671" y="1447800"/>
            <a:ext cx="3935588"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938645" y="3086846"/>
            <a:ext cx="2938638"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361071-817D-4C07-96A1-A7B2B4269122}" type="datetimeFigureOut">
              <a:rPr lang="en-GB" smtClean="0"/>
              <a:t>03/02/2018</a:t>
            </a:fld>
            <a:endParaRPr lang="en-GB"/>
          </a:p>
        </p:txBody>
      </p:sp>
      <p:sp>
        <p:nvSpPr>
          <p:cNvPr id="6" name="Footer Placeholder 5"/>
          <p:cNvSpPr>
            <a:spLocks noGrp="1"/>
          </p:cNvSpPr>
          <p:nvPr>
            <p:ph type="ftr" sz="quarter" idx="11"/>
          </p:nvPr>
        </p:nvSpPr>
        <p:spPr/>
        <p:txBody>
          <a:bodyPr/>
          <a:lstStyle/>
          <a:p>
            <a:endParaRPr lang="en-GB"/>
          </a:p>
        </p:txBody>
      </p:sp>
      <p:sp>
        <p:nvSpPr>
          <p:cNvPr id="9" name="Rectangle 8"/>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83406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720" y="0"/>
            <a:ext cx="9907720"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8644" y="1381390"/>
            <a:ext cx="3236013"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6485" y="1320800"/>
            <a:ext cx="3023694"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38644" y="3086100"/>
            <a:ext cx="3236013"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361071-817D-4C07-96A1-A7B2B4269122}" type="datetimeFigureOut">
              <a:rPr lang="en-GB" smtClean="0"/>
              <a:t>03/02/2018</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78631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720" y="0"/>
            <a:ext cx="9907720"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938643" y="927100"/>
            <a:ext cx="687403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36414" y="2489200"/>
            <a:ext cx="6874032"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05647" y="6365499"/>
            <a:ext cx="1073149" cy="228659"/>
          </a:xfrm>
          <a:prstGeom prst="rect">
            <a:avLst/>
          </a:prstGeom>
        </p:spPr>
        <p:txBody>
          <a:bodyPr vert="horz" lIns="91440" tIns="45720" rIns="91440" bIns="45720" rtlCol="0" anchor="b"/>
          <a:lstStyle>
            <a:lvl1pPr algn="r">
              <a:defRPr sz="900" b="1" i="0">
                <a:solidFill>
                  <a:schemeClr val="accent1"/>
                </a:solidFill>
              </a:defRPr>
            </a:lvl1pPr>
          </a:lstStyle>
          <a:p>
            <a:fld id="{42361071-817D-4C07-96A1-A7B2B4269122}" type="datetimeFigureOut">
              <a:rPr lang="en-GB" smtClean="0"/>
              <a:t>03/02/2018</a:t>
            </a:fld>
            <a:endParaRPr lang="en-GB"/>
          </a:p>
        </p:txBody>
      </p:sp>
      <p:sp>
        <p:nvSpPr>
          <p:cNvPr id="5" name="Footer Placeholder 4"/>
          <p:cNvSpPr>
            <a:spLocks noGrp="1"/>
          </p:cNvSpPr>
          <p:nvPr>
            <p:ph type="ftr" sz="quarter" idx="3"/>
          </p:nvPr>
        </p:nvSpPr>
        <p:spPr>
          <a:xfrm>
            <a:off x="640080" y="6365497"/>
            <a:ext cx="418144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a:p>
        </p:txBody>
      </p:sp>
      <p:sp>
        <p:nvSpPr>
          <p:cNvPr id="26" name="Rectangle 25"/>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8318501" y="295731"/>
            <a:ext cx="857250" cy="767687"/>
          </a:xfrm>
          <a:prstGeom prst="rect">
            <a:avLst/>
          </a:prstGeom>
        </p:spPr>
        <p:txBody>
          <a:bodyPr anchor="b"/>
          <a:lstStyle>
            <a:lvl1pPr algn="ctr">
              <a:defRPr sz="2800">
                <a:solidFill>
                  <a:schemeClr val="bg1"/>
                </a:solidFill>
              </a:defRPr>
            </a:lvl1pPr>
          </a:lstStyle>
          <a:p>
            <a:fld id="{9243EBC1-9773-42C1-BEA4-10626209E8AA}" type="slidenum">
              <a:rPr lang="en-GB" smtClean="0"/>
              <a:t>‹#›</a:t>
            </a:fld>
            <a:endParaRPr lang="en-GB"/>
          </a:p>
        </p:txBody>
      </p:sp>
    </p:spTree>
    <p:extLst>
      <p:ext uri="{BB962C8B-B14F-4D97-AF65-F5344CB8AC3E}">
        <p14:creationId xmlns:p14="http://schemas.microsoft.com/office/powerpoint/2010/main" val="28770591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gif"/><Relationship Id="rId7" Type="http://schemas.openxmlformats.org/officeDocument/2006/relationships/image" Target="../media/image22.gif"/><Relationship Id="rId12" Type="http://schemas.openxmlformats.org/officeDocument/2006/relationships/image" Target="../media/image27.png"/><Relationship Id="rId17" Type="http://schemas.openxmlformats.org/officeDocument/2006/relationships/image" Target="../media/image32.jpeg"/><Relationship Id="rId2" Type="http://schemas.openxmlformats.org/officeDocument/2006/relationships/image" Target="../media/image17.jpeg"/><Relationship Id="rId16" Type="http://schemas.openxmlformats.org/officeDocument/2006/relationships/image" Target="../media/image31.png"/><Relationship Id="rId20"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21.gif"/><Relationship Id="rId11" Type="http://schemas.openxmlformats.org/officeDocument/2006/relationships/image" Target="../media/image26.png"/><Relationship Id="rId5" Type="http://schemas.openxmlformats.org/officeDocument/2006/relationships/image" Target="../media/image20.jpe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jpeg"/><Relationship Id="rId4" Type="http://schemas.openxmlformats.org/officeDocument/2006/relationships/image" Target="../media/image19.gif"/><Relationship Id="rId9" Type="http://schemas.openxmlformats.org/officeDocument/2006/relationships/image" Target="../media/image24.pn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207367" y="3086138"/>
            <a:ext cx="3637225" cy="369332"/>
          </a:xfrm>
          <a:prstGeom prst="rect">
            <a:avLst/>
          </a:prstGeom>
          <a:noFill/>
        </p:spPr>
        <p:txBody>
          <a:bodyPr wrap="square" rtlCol="0">
            <a:spAutoFit/>
          </a:bodyPr>
          <a:lstStyle/>
          <a:p>
            <a:pPr algn="ctr"/>
            <a:r>
              <a:rPr lang="en-GB" b="1" dirty="0">
                <a:solidFill>
                  <a:schemeClr val="accent6"/>
                </a:solidFill>
                <a:effectLst>
                  <a:outerShdw blurRad="38100" dist="38100" dir="2700000" algn="tl">
                    <a:srgbClr val="000000">
                      <a:alpha val="43137"/>
                    </a:srgbClr>
                  </a:outerShdw>
                </a:effectLst>
              </a:rPr>
              <a:t>The Changing Economic World</a:t>
            </a:r>
          </a:p>
        </p:txBody>
      </p:sp>
      <p:graphicFrame>
        <p:nvGraphicFramePr>
          <p:cNvPr id="5" name="Table 4"/>
          <p:cNvGraphicFramePr>
            <a:graphicFrameLocks noGrp="1"/>
          </p:cNvGraphicFramePr>
          <p:nvPr>
            <p:extLst>
              <p:ext uri="{D42A27DB-BD31-4B8C-83A1-F6EECF244321}">
                <p14:modId xmlns:p14="http://schemas.microsoft.com/office/powerpoint/2010/main" val="2045417655"/>
              </p:ext>
            </p:extLst>
          </p:nvPr>
        </p:nvGraphicFramePr>
        <p:xfrm>
          <a:off x="33798" y="45435"/>
          <a:ext cx="3116928" cy="1708125"/>
        </p:xfrm>
        <a:graphic>
          <a:graphicData uri="http://schemas.openxmlformats.org/drawingml/2006/table">
            <a:tbl>
              <a:tblPr firstRow="1" bandRow="1">
                <a:tableStyleId>{93296810-A885-4BE3-A3E7-6D5BEEA58F35}</a:tableStyleId>
              </a:tblPr>
              <a:tblGrid>
                <a:gridCol w="925903">
                  <a:extLst>
                    <a:ext uri="{9D8B030D-6E8A-4147-A177-3AD203B41FA5}">
                      <a16:colId xmlns:a16="http://schemas.microsoft.com/office/drawing/2014/main" val="2952904091"/>
                    </a:ext>
                  </a:extLst>
                </a:gridCol>
                <a:gridCol w="2191025">
                  <a:extLst>
                    <a:ext uri="{9D8B030D-6E8A-4147-A177-3AD203B41FA5}">
                      <a16:colId xmlns:a16="http://schemas.microsoft.com/office/drawing/2014/main" val="3100833284"/>
                    </a:ext>
                  </a:extLst>
                </a:gridCol>
              </a:tblGrid>
              <a:tr h="217817">
                <a:tc gridSpan="2">
                  <a:txBody>
                    <a:bodyPr/>
                    <a:lstStyle/>
                    <a:p>
                      <a:pPr algn="ctr"/>
                      <a:r>
                        <a:rPr lang="en-GB" sz="800" dirty="0">
                          <a:latin typeface="Calibri" panose="020F0502020204030204" pitchFamily="34" charset="0"/>
                          <a:cs typeface="Calibri" panose="020F0502020204030204" pitchFamily="34" charset="0"/>
                        </a:rPr>
                        <a:t>What is development?</a:t>
                      </a:r>
                    </a:p>
                  </a:txBody>
                  <a:tcPr/>
                </a:tc>
                <a:tc hMerge="1">
                  <a:txBody>
                    <a:bodyPr/>
                    <a:lstStyle/>
                    <a:p>
                      <a:endParaRPr lang="en-GB" dirty="0"/>
                    </a:p>
                  </a:txBody>
                  <a:tcPr/>
                </a:tc>
                <a:extLst>
                  <a:ext uri="{0D108BD9-81ED-4DB2-BD59-A6C34878D82A}">
                    <a16:rowId xmlns:a16="http://schemas.microsoft.com/office/drawing/2014/main" val="3003020488"/>
                  </a:ext>
                </a:extLst>
              </a:tr>
              <a:tr h="342284">
                <a:tc gridSpan="2">
                  <a:txBody>
                    <a:bodyPr/>
                    <a:lstStyle/>
                    <a:p>
                      <a:pPr algn="ctr"/>
                      <a:r>
                        <a:rPr lang="en-GB" sz="900" b="1" dirty="0">
                          <a:latin typeface="Calibri" panose="020F0502020204030204" pitchFamily="34" charset="0"/>
                          <a:cs typeface="Calibri" panose="020F0502020204030204" pitchFamily="34" charset="0"/>
                        </a:rPr>
                        <a:t>Development is an improvement in living standards through better use of resources. </a:t>
                      </a:r>
                    </a:p>
                  </a:txBody>
                  <a:tcPr>
                    <a:solidFill>
                      <a:schemeClr val="accent6">
                        <a:lumMod val="60000"/>
                        <a:lumOff val="40000"/>
                      </a:schemeClr>
                    </a:solidFill>
                  </a:tcPr>
                </a:tc>
                <a:tc hMerge="1">
                  <a:txBody>
                    <a:bodyPr/>
                    <a:lstStyle/>
                    <a:p>
                      <a:endParaRPr lang="en-GB" dirty="0"/>
                    </a:p>
                  </a:txBody>
                  <a:tcPr/>
                </a:tc>
                <a:extLst>
                  <a:ext uri="{0D108BD9-81ED-4DB2-BD59-A6C34878D82A}">
                    <a16:rowId xmlns:a16="http://schemas.microsoft.com/office/drawing/2014/main" val="3435187088"/>
                  </a:ext>
                </a:extLst>
              </a:tr>
              <a:tr h="391132">
                <a:tc>
                  <a:txBody>
                    <a:bodyPr/>
                    <a:lstStyle/>
                    <a:p>
                      <a:r>
                        <a:rPr lang="en-GB" sz="800" b="1" dirty="0">
                          <a:latin typeface="Calibri" panose="020F0502020204030204" pitchFamily="34" charset="0"/>
                          <a:cs typeface="Calibri" panose="020F0502020204030204" pitchFamily="34" charset="0"/>
                        </a:rPr>
                        <a:t>Economic </a:t>
                      </a:r>
                    </a:p>
                  </a:txBody>
                  <a:tcPr/>
                </a:tc>
                <a:tc>
                  <a:txBody>
                    <a:bodyPr/>
                    <a:lstStyle/>
                    <a:p>
                      <a:r>
                        <a:rPr lang="en-GB" sz="800" dirty="0">
                          <a:latin typeface="Calibri" panose="020F0502020204030204" pitchFamily="34" charset="0"/>
                          <a:cs typeface="Calibri" panose="020F0502020204030204" pitchFamily="34" charset="0"/>
                        </a:rPr>
                        <a:t>This is progress in economic growth through levels of industrialisation and use of technology. </a:t>
                      </a:r>
                    </a:p>
                  </a:txBody>
                  <a:tcPr/>
                </a:tc>
                <a:extLst>
                  <a:ext uri="{0D108BD9-81ED-4DB2-BD59-A6C34878D82A}">
                    <a16:rowId xmlns:a16="http://schemas.microsoft.com/office/drawing/2014/main" val="829842273"/>
                  </a:ext>
                </a:extLst>
              </a:tr>
              <a:tr h="391132">
                <a:tc>
                  <a:txBody>
                    <a:bodyPr/>
                    <a:lstStyle/>
                    <a:p>
                      <a:r>
                        <a:rPr lang="en-GB" sz="800" b="1" dirty="0">
                          <a:latin typeface="Calibri" panose="020F0502020204030204" pitchFamily="34" charset="0"/>
                          <a:cs typeface="Calibri" panose="020F0502020204030204" pitchFamily="34" charset="0"/>
                        </a:rPr>
                        <a:t>Social </a:t>
                      </a:r>
                    </a:p>
                  </a:txBody>
                  <a:tcPr/>
                </a:tc>
                <a:tc>
                  <a:txBody>
                    <a:bodyPr/>
                    <a:lstStyle/>
                    <a:p>
                      <a:r>
                        <a:rPr lang="en-GB" sz="800" dirty="0">
                          <a:latin typeface="Calibri" panose="020F0502020204030204" pitchFamily="34" charset="0"/>
                          <a:cs typeface="Calibri" panose="020F0502020204030204" pitchFamily="34" charset="0"/>
                        </a:rPr>
                        <a:t>This is an improvement in people’s standard of living. For example, clean water and electricity. </a:t>
                      </a:r>
                    </a:p>
                  </a:txBody>
                  <a:tcPr/>
                </a:tc>
                <a:extLst>
                  <a:ext uri="{0D108BD9-81ED-4DB2-BD59-A6C34878D82A}">
                    <a16:rowId xmlns:a16="http://schemas.microsoft.com/office/drawing/2014/main" val="860078059"/>
                  </a:ext>
                </a:extLst>
              </a:tr>
              <a:tr h="342284">
                <a:tc>
                  <a:txBody>
                    <a:bodyPr/>
                    <a:lstStyle/>
                    <a:p>
                      <a:r>
                        <a:rPr lang="en-GB" sz="800" b="1" dirty="0">
                          <a:latin typeface="Calibri" panose="020F0502020204030204" pitchFamily="34" charset="0"/>
                          <a:cs typeface="Calibri" panose="020F0502020204030204" pitchFamily="34" charset="0"/>
                        </a:rPr>
                        <a:t>Environmental </a:t>
                      </a:r>
                    </a:p>
                  </a:txBody>
                  <a:tcPr/>
                </a:tc>
                <a:tc>
                  <a:txBody>
                    <a:bodyPr/>
                    <a:lstStyle/>
                    <a:p>
                      <a:r>
                        <a:rPr lang="en-GB" sz="800" dirty="0">
                          <a:latin typeface="Calibri" panose="020F0502020204030204" pitchFamily="34" charset="0"/>
                          <a:cs typeface="Calibri" panose="020F0502020204030204" pitchFamily="34" charset="0"/>
                        </a:rPr>
                        <a:t>This involves advances in the management and protection of the environment.</a:t>
                      </a:r>
                    </a:p>
                  </a:txBody>
                  <a:tcPr/>
                </a:tc>
                <a:extLst>
                  <a:ext uri="{0D108BD9-81ED-4DB2-BD59-A6C34878D82A}">
                    <a16:rowId xmlns:a16="http://schemas.microsoft.com/office/drawing/2014/main" val="34368977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45067633"/>
              </p:ext>
            </p:extLst>
          </p:nvPr>
        </p:nvGraphicFramePr>
        <p:xfrm>
          <a:off x="44754" y="1763123"/>
          <a:ext cx="3105972" cy="3764102"/>
        </p:xfrm>
        <a:graphic>
          <a:graphicData uri="http://schemas.openxmlformats.org/drawingml/2006/table">
            <a:tbl>
              <a:tblPr firstRow="1" bandRow="1">
                <a:tableStyleId>{93296810-A885-4BE3-A3E7-6D5BEEA58F35}</a:tableStyleId>
              </a:tblPr>
              <a:tblGrid>
                <a:gridCol w="1119595">
                  <a:extLst>
                    <a:ext uri="{9D8B030D-6E8A-4147-A177-3AD203B41FA5}">
                      <a16:colId xmlns:a16="http://schemas.microsoft.com/office/drawing/2014/main" val="2952904091"/>
                    </a:ext>
                  </a:extLst>
                </a:gridCol>
                <a:gridCol w="1986377">
                  <a:extLst>
                    <a:ext uri="{9D8B030D-6E8A-4147-A177-3AD203B41FA5}">
                      <a16:colId xmlns:a16="http://schemas.microsoft.com/office/drawing/2014/main" val="3100833284"/>
                    </a:ext>
                  </a:extLst>
                </a:gridCol>
              </a:tblGrid>
              <a:tr h="180811">
                <a:tc gridSpan="2">
                  <a:txBody>
                    <a:bodyPr/>
                    <a:lstStyle/>
                    <a:p>
                      <a:pPr algn="ctr"/>
                      <a:r>
                        <a:rPr lang="en-GB" sz="800" dirty="0">
                          <a:latin typeface="Calibri" panose="020F0502020204030204" pitchFamily="34" charset="0"/>
                          <a:cs typeface="Calibri" panose="020F0502020204030204" pitchFamily="34" charset="0"/>
                        </a:rPr>
                        <a:t>Measuring development</a:t>
                      </a:r>
                    </a:p>
                  </a:txBody>
                  <a:tcPr/>
                </a:tc>
                <a:tc hMerge="1">
                  <a:txBody>
                    <a:bodyPr/>
                    <a:lstStyle/>
                    <a:p>
                      <a:endParaRPr lang="en-GB" dirty="0"/>
                    </a:p>
                  </a:txBody>
                  <a:tcPr/>
                </a:tc>
                <a:extLst>
                  <a:ext uri="{0D108BD9-81ED-4DB2-BD59-A6C34878D82A}">
                    <a16:rowId xmlns:a16="http://schemas.microsoft.com/office/drawing/2014/main" val="3003020488"/>
                  </a:ext>
                </a:extLst>
              </a:tr>
              <a:tr h="284131">
                <a:tc gridSpan="2">
                  <a:txBody>
                    <a:bodyPr/>
                    <a:lstStyle/>
                    <a:p>
                      <a:r>
                        <a:rPr lang="en-GB" sz="800" b="1" dirty="0">
                          <a:latin typeface="Calibri" panose="020F0502020204030204" pitchFamily="34" charset="0"/>
                          <a:cs typeface="Calibri" panose="020F0502020204030204" pitchFamily="34" charset="0"/>
                        </a:rPr>
                        <a:t>These are used to compare and understand a country’s level of development. </a:t>
                      </a:r>
                    </a:p>
                  </a:txBody>
                  <a:tcPr>
                    <a:solidFill>
                      <a:schemeClr val="accent6">
                        <a:lumMod val="60000"/>
                        <a:lumOff val="40000"/>
                      </a:schemeClr>
                    </a:solidFill>
                  </a:tcPr>
                </a:tc>
                <a:tc hMerge="1">
                  <a:txBody>
                    <a:bodyPr/>
                    <a:lstStyle/>
                    <a:p>
                      <a:endParaRPr lang="en-GB" dirty="0"/>
                    </a:p>
                  </a:txBody>
                  <a:tcPr/>
                </a:tc>
                <a:extLst>
                  <a:ext uri="{0D108BD9-81ED-4DB2-BD59-A6C34878D82A}">
                    <a16:rowId xmlns:a16="http://schemas.microsoft.com/office/drawing/2014/main" val="3435187088"/>
                  </a:ext>
                </a:extLst>
              </a:tr>
              <a:tr h="180811">
                <a:tc gridSpan="2">
                  <a:txBody>
                    <a:bodyPr/>
                    <a:lstStyle/>
                    <a:p>
                      <a:pPr algn="ctr"/>
                      <a:r>
                        <a:rPr lang="en-GB" sz="800" b="1" dirty="0">
                          <a:latin typeface="Calibri" panose="020F0502020204030204" pitchFamily="34" charset="0"/>
                          <a:cs typeface="Calibri" panose="020F0502020204030204" pitchFamily="34" charset="0"/>
                        </a:rPr>
                        <a:t>Economic indictors examples</a:t>
                      </a:r>
                    </a:p>
                  </a:txBody>
                  <a:tcPr>
                    <a:solidFill>
                      <a:schemeClr val="accent6">
                        <a:lumMod val="40000"/>
                        <a:lumOff val="60000"/>
                      </a:schemeClr>
                    </a:solidFill>
                  </a:tcPr>
                </a:tc>
                <a:tc hMerge="1">
                  <a:txBody>
                    <a:bodyPr/>
                    <a:lstStyle/>
                    <a:p>
                      <a:endParaRPr lang="en-GB"/>
                    </a:p>
                  </a:txBody>
                  <a:tcPr/>
                </a:tc>
                <a:extLst>
                  <a:ext uri="{0D108BD9-81ED-4DB2-BD59-A6C34878D82A}">
                    <a16:rowId xmlns:a16="http://schemas.microsoft.com/office/drawing/2014/main" val="2897709399"/>
                  </a:ext>
                </a:extLst>
              </a:tr>
              <a:tr h="387452">
                <a:tc>
                  <a:txBody>
                    <a:bodyPr/>
                    <a:lstStyle/>
                    <a:p>
                      <a:r>
                        <a:rPr lang="en-GB" sz="800" b="1" dirty="0">
                          <a:latin typeface="Calibri" panose="020F0502020204030204" pitchFamily="34" charset="0"/>
                          <a:cs typeface="Calibri" panose="020F0502020204030204" pitchFamily="34" charset="0"/>
                        </a:rPr>
                        <a:t>Employment type</a:t>
                      </a:r>
                    </a:p>
                  </a:txBody>
                  <a:tcPr/>
                </a:tc>
                <a:tc>
                  <a:txBody>
                    <a:bodyPr/>
                    <a:lstStyle/>
                    <a:p>
                      <a:r>
                        <a:rPr lang="en-GB" sz="800" dirty="0">
                          <a:latin typeface="Calibri" panose="020F0502020204030204" pitchFamily="34" charset="0"/>
                          <a:cs typeface="Calibri" panose="020F0502020204030204" pitchFamily="34" charset="0"/>
                        </a:rPr>
                        <a:t>The proportion of the population working in primary, secondary, tertiary and quaternary industries.</a:t>
                      </a:r>
                    </a:p>
                  </a:txBody>
                  <a:tcPr/>
                </a:tc>
                <a:extLst>
                  <a:ext uri="{0D108BD9-81ED-4DB2-BD59-A6C34878D82A}">
                    <a16:rowId xmlns:a16="http://schemas.microsoft.com/office/drawing/2014/main" val="829842273"/>
                  </a:ext>
                </a:extLst>
              </a:tr>
              <a:tr h="387452">
                <a:tc>
                  <a:txBody>
                    <a:bodyPr/>
                    <a:lstStyle/>
                    <a:p>
                      <a:r>
                        <a:rPr lang="en-GB" sz="800" b="1" dirty="0">
                          <a:latin typeface="Calibri" panose="020F0502020204030204" pitchFamily="34" charset="0"/>
                          <a:cs typeface="Calibri" panose="020F0502020204030204" pitchFamily="34" charset="0"/>
                        </a:rPr>
                        <a:t>Gross Domestic Product per capita</a:t>
                      </a:r>
                    </a:p>
                  </a:txBody>
                  <a:tcPr/>
                </a:tc>
                <a:tc>
                  <a:txBody>
                    <a:bodyPr/>
                    <a:lstStyle/>
                    <a:p>
                      <a:pPr algn="l"/>
                      <a:r>
                        <a:rPr lang="en-GB" sz="800" dirty="0">
                          <a:latin typeface="Calibri" panose="020F0502020204030204" pitchFamily="34" charset="0"/>
                          <a:cs typeface="Calibri" panose="020F0502020204030204" pitchFamily="34" charset="0"/>
                        </a:rPr>
                        <a:t>This is the total value of goods and services produced in a country per person, per year.</a:t>
                      </a:r>
                      <a:endParaRPr lang="en-GB" sz="8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60078059"/>
                  </a:ext>
                </a:extLst>
              </a:tr>
              <a:tr h="387452">
                <a:tc>
                  <a:txBody>
                    <a:bodyPr/>
                    <a:lstStyle/>
                    <a:p>
                      <a:r>
                        <a:rPr lang="en-GB" sz="800" b="1" dirty="0">
                          <a:latin typeface="Calibri" panose="020F0502020204030204" pitchFamily="34" charset="0"/>
                          <a:cs typeface="Calibri" panose="020F0502020204030204" pitchFamily="34" charset="0"/>
                        </a:rPr>
                        <a:t>Gross National Income per capita</a:t>
                      </a:r>
                    </a:p>
                  </a:txBody>
                  <a:tcPr/>
                </a:tc>
                <a:tc>
                  <a:txBody>
                    <a:bodyPr/>
                    <a:lstStyle/>
                    <a:p>
                      <a:r>
                        <a:rPr lang="en-GB" sz="800" dirty="0">
                          <a:latin typeface="Calibri" panose="020F0502020204030204" pitchFamily="34" charset="0"/>
                          <a:cs typeface="Calibri" panose="020F0502020204030204" pitchFamily="34" charset="0"/>
                        </a:rPr>
                        <a:t>An average of gross national income per person, per year in US dollars.</a:t>
                      </a:r>
                    </a:p>
                  </a:txBody>
                  <a:tcPr/>
                </a:tc>
                <a:extLst>
                  <a:ext uri="{0D108BD9-81ED-4DB2-BD59-A6C34878D82A}">
                    <a16:rowId xmlns:a16="http://schemas.microsoft.com/office/drawing/2014/main" val="343689777"/>
                  </a:ext>
                </a:extLst>
              </a:tr>
              <a:tr h="180811">
                <a:tc gridSpan="2">
                  <a:txBody>
                    <a:bodyPr/>
                    <a:lstStyle/>
                    <a:p>
                      <a:pPr algn="ctr"/>
                      <a:r>
                        <a:rPr lang="en-GB" sz="800" b="1" dirty="0">
                          <a:latin typeface="Calibri" panose="020F0502020204030204" pitchFamily="34" charset="0"/>
                          <a:cs typeface="Calibri" panose="020F0502020204030204" pitchFamily="34" charset="0"/>
                        </a:rPr>
                        <a:t>Social indicators examples</a:t>
                      </a:r>
                    </a:p>
                  </a:txBody>
                  <a:tcPr>
                    <a:solidFill>
                      <a:schemeClr val="accent6">
                        <a:lumMod val="40000"/>
                        <a:lumOff val="60000"/>
                      </a:schemeClr>
                    </a:solidFill>
                  </a:tcPr>
                </a:tc>
                <a:tc hMerge="1">
                  <a:txBody>
                    <a:bodyPr/>
                    <a:lstStyle/>
                    <a:p>
                      <a:endParaRPr lang="en-GB" sz="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59075403"/>
                  </a:ext>
                </a:extLst>
              </a:tr>
              <a:tr h="336359">
                <a:tc>
                  <a:txBody>
                    <a:bodyPr/>
                    <a:lstStyle/>
                    <a:p>
                      <a:r>
                        <a:rPr lang="en-GB" sz="800" b="1" dirty="0">
                          <a:latin typeface="Calibri" panose="020F0502020204030204" pitchFamily="34" charset="0"/>
                          <a:cs typeface="Calibri" panose="020F0502020204030204" pitchFamily="34" charset="0"/>
                        </a:rPr>
                        <a:t>Infant mortality</a:t>
                      </a:r>
                    </a:p>
                  </a:txBody>
                  <a:tcPr/>
                </a:tc>
                <a:tc>
                  <a:txBody>
                    <a:bodyPr/>
                    <a:lstStyle/>
                    <a:p>
                      <a:r>
                        <a:rPr lang="en-GB" sz="800" dirty="0">
                          <a:latin typeface="Calibri" panose="020F0502020204030204" pitchFamily="34" charset="0"/>
                          <a:cs typeface="Calibri" panose="020F0502020204030204" pitchFamily="34" charset="0"/>
                        </a:rPr>
                        <a:t>The number of children who die before reaching 1 per 1000 babies born.</a:t>
                      </a:r>
                    </a:p>
                  </a:txBody>
                  <a:tcPr/>
                </a:tc>
                <a:extLst>
                  <a:ext uri="{0D108BD9-81ED-4DB2-BD59-A6C34878D82A}">
                    <a16:rowId xmlns:a16="http://schemas.microsoft.com/office/drawing/2014/main" val="2700669335"/>
                  </a:ext>
                </a:extLst>
              </a:tr>
              <a:tr h="284131">
                <a:tc>
                  <a:txBody>
                    <a:bodyPr/>
                    <a:lstStyle/>
                    <a:p>
                      <a:r>
                        <a:rPr lang="en-GB" sz="800" b="1" dirty="0">
                          <a:latin typeface="Calibri" panose="020F0502020204030204" pitchFamily="34" charset="0"/>
                          <a:cs typeface="Calibri" panose="020F0502020204030204" pitchFamily="34" charset="0"/>
                        </a:rPr>
                        <a:t>Literacy rate</a:t>
                      </a:r>
                    </a:p>
                  </a:txBody>
                  <a:tcPr/>
                </a:tc>
                <a:tc>
                  <a:txBody>
                    <a:bodyPr/>
                    <a:lstStyle/>
                    <a:p>
                      <a:r>
                        <a:rPr lang="en-GB" sz="800" dirty="0">
                          <a:latin typeface="Calibri" panose="020F0502020204030204" pitchFamily="34" charset="0"/>
                          <a:cs typeface="Calibri" panose="020F0502020204030204" pitchFamily="34" charset="0"/>
                        </a:rPr>
                        <a:t>The percentage of population over the age of 15 who can read and write.</a:t>
                      </a:r>
                    </a:p>
                  </a:txBody>
                  <a:tcPr/>
                </a:tc>
                <a:extLst>
                  <a:ext uri="{0D108BD9-81ED-4DB2-BD59-A6C34878D82A}">
                    <a16:rowId xmlns:a16="http://schemas.microsoft.com/office/drawing/2014/main" val="2351883429"/>
                  </a:ext>
                </a:extLst>
              </a:tr>
              <a:tr h="284131">
                <a:tc>
                  <a:txBody>
                    <a:bodyPr/>
                    <a:lstStyle/>
                    <a:p>
                      <a:r>
                        <a:rPr lang="en-GB" sz="800" b="1" dirty="0">
                          <a:latin typeface="Calibri" panose="020F0502020204030204" pitchFamily="34" charset="0"/>
                          <a:cs typeface="Calibri" panose="020F0502020204030204" pitchFamily="34" charset="0"/>
                        </a:rPr>
                        <a:t>Life expectancy </a:t>
                      </a:r>
                    </a:p>
                  </a:txBody>
                  <a:tcPr/>
                </a:tc>
                <a:tc>
                  <a:txBody>
                    <a:bodyPr/>
                    <a:lstStyle/>
                    <a:p>
                      <a:r>
                        <a:rPr lang="en-GB" sz="800" dirty="0">
                          <a:latin typeface="Calibri" panose="020F0502020204030204" pitchFamily="34" charset="0"/>
                          <a:cs typeface="Calibri" panose="020F0502020204030204" pitchFamily="34" charset="0"/>
                        </a:rPr>
                        <a:t>The average lifespan of someone born in that country. </a:t>
                      </a:r>
                    </a:p>
                  </a:txBody>
                  <a:tcPr/>
                </a:tc>
                <a:extLst>
                  <a:ext uri="{0D108BD9-81ED-4DB2-BD59-A6C34878D82A}">
                    <a16:rowId xmlns:a16="http://schemas.microsoft.com/office/drawing/2014/main" val="2575405832"/>
                  </a:ext>
                </a:extLst>
              </a:tr>
              <a:tr h="180811">
                <a:tc gridSpan="2">
                  <a:txBody>
                    <a:bodyPr/>
                    <a:lstStyle/>
                    <a:p>
                      <a:pPr algn="ctr"/>
                      <a:r>
                        <a:rPr lang="en-GB" sz="800" b="1" dirty="0">
                          <a:latin typeface="Calibri" panose="020F0502020204030204" pitchFamily="34" charset="0"/>
                          <a:cs typeface="Calibri" panose="020F0502020204030204" pitchFamily="34" charset="0"/>
                        </a:rPr>
                        <a:t>Mixed indicators </a:t>
                      </a:r>
                    </a:p>
                  </a:txBody>
                  <a:tcPr>
                    <a:solidFill>
                      <a:schemeClr val="accent6">
                        <a:lumMod val="40000"/>
                        <a:lumOff val="60000"/>
                      </a:schemeClr>
                    </a:solidFill>
                  </a:tcPr>
                </a:tc>
                <a:tc hMerge="1">
                  <a:txBody>
                    <a:bodyPr/>
                    <a:lstStyle/>
                    <a:p>
                      <a:endParaRPr lang="en-GB" sz="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1631512"/>
                  </a:ext>
                </a:extLst>
              </a:tr>
              <a:tr h="336359">
                <a:tc>
                  <a:txBody>
                    <a:bodyPr/>
                    <a:lstStyle/>
                    <a:p>
                      <a:r>
                        <a:rPr lang="en-GB" sz="800" b="1" dirty="0">
                          <a:latin typeface="Calibri" panose="020F0502020204030204" pitchFamily="34" charset="0"/>
                          <a:cs typeface="Calibri" panose="020F0502020204030204" pitchFamily="34" charset="0"/>
                        </a:rPr>
                        <a:t>Human Development Index (HDI)</a:t>
                      </a:r>
                    </a:p>
                  </a:txBody>
                  <a:tcPr/>
                </a:tc>
                <a:tc>
                  <a:txBody>
                    <a:bodyPr/>
                    <a:lstStyle/>
                    <a:p>
                      <a:r>
                        <a:rPr lang="en-GB" sz="800" dirty="0">
                          <a:latin typeface="Calibri" panose="020F0502020204030204" pitchFamily="34" charset="0"/>
                          <a:cs typeface="Calibri" panose="020F0502020204030204" pitchFamily="34" charset="0"/>
                        </a:rPr>
                        <a:t>A number that uses life expectancy, education level and income per person.</a:t>
                      </a:r>
                    </a:p>
                  </a:txBody>
                  <a:tcPr/>
                </a:tc>
                <a:extLst>
                  <a:ext uri="{0D108BD9-81ED-4DB2-BD59-A6C34878D82A}">
                    <a16:rowId xmlns:a16="http://schemas.microsoft.com/office/drawing/2014/main" val="262628523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57024671"/>
              </p:ext>
            </p:extLst>
          </p:nvPr>
        </p:nvGraphicFramePr>
        <p:xfrm>
          <a:off x="3207372" y="45434"/>
          <a:ext cx="2238568" cy="2044431"/>
        </p:xfrm>
        <a:graphic>
          <a:graphicData uri="http://schemas.openxmlformats.org/drawingml/2006/table">
            <a:tbl>
              <a:tblPr firstRow="1" bandRow="1">
                <a:tableStyleId>{93296810-A885-4BE3-A3E7-6D5BEEA58F35}</a:tableStyleId>
              </a:tblPr>
              <a:tblGrid>
                <a:gridCol w="598550">
                  <a:extLst>
                    <a:ext uri="{9D8B030D-6E8A-4147-A177-3AD203B41FA5}">
                      <a16:colId xmlns:a16="http://schemas.microsoft.com/office/drawing/2014/main" val="197038163"/>
                    </a:ext>
                  </a:extLst>
                </a:gridCol>
                <a:gridCol w="1640018">
                  <a:extLst>
                    <a:ext uri="{9D8B030D-6E8A-4147-A177-3AD203B41FA5}">
                      <a16:colId xmlns:a16="http://schemas.microsoft.com/office/drawing/2014/main" val="2130761613"/>
                    </a:ext>
                  </a:extLst>
                </a:gridCol>
              </a:tblGrid>
              <a:tr h="243177">
                <a:tc gridSpan="2">
                  <a:txBody>
                    <a:bodyPr/>
                    <a:lstStyle/>
                    <a:p>
                      <a:pPr algn="ctr"/>
                      <a:r>
                        <a:rPr lang="en-GB" sz="800" dirty="0">
                          <a:latin typeface="Calibri" panose="020F0502020204030204" pitchFamily="34" charset="0"/>
                          <a:cs typeface="Calibri" panose="020F0502020204030204" pitchFamily="34" charset="0"/>
                        </a:rPr>
                        <a:t>Variations in the level of development</a:t>
                      </a:r>
                    </a:p>
                  </a:txBody>
                  <a:tcPr/>
                </a:tc>
                <a:tc hMerge="1">
                  <a:txBody>
                    <a:bodyPr/>
                    <a:lstStyle/>
                    <a:p>
                      <a:endParaRPr lang="en-GB"/>
                    </a:p>
                  </a:txBody>
                  <a:tcPr/>
                </a:tc>
                <a:extLst>
                  <a:ext uri="{0D108BD9-81ED-4DB2-BD59-A6C34878D82A}">
                    <a16:rowId xmlns:a16="http://schemas.microsoft.com/office/drawing/2014/main" val="2972515508"/>
                  </a:ext>
                </a:extLst>
              </a:tr>
              <a:tr h="521094">
                <a:tc>
                  <a:txBody>
                    <a:bodyPr/>
                    <a:lstStyle/>
                    <a:p>
                      <a:r>
                        <a:rPr lang="en-GB" sz="800" b="1" dirty="0">
                          <a:latin typeface="Calibri" panose="020F0502020204030204" pitchFamily="34" charset="0"/>
                          <a:cs typeface="Calibri" panose="020F0502020204030204" pitchFamily="34" charset="0"/>
                        </a:rPr>
                        <a:t>LICs</a:t>
                      </a:r>
                    </a:p>
                  </a:txBody>
                  <a:tcPr/>
                </a:tc>
                <a:tc>
                  <a:txBody>
                    <a:bodyPr/>
                    <a:lstStyle/>
                    <a:p>
                      <a:r>
                        <a:rPr lang="en-GB" sz="800" dirty="0">
                          <a:latin typeface="Calibri" panose="020F0502020204030204" pitchFamily="34" charset="0"/>
                          <a:cs typeface="Calibri" panose="020F0502020204030204" pitchFamily="34" charset="0"/>
                        </a:rPr>
                        <a:t>Poorest countries in the world. GNI per capita is low and most citizens have a low standard of living.</a:t>
                      </a:r>
                    </a:p>
                  </a:txBody>
                  <a:tcPr/>
                </a:tc>
                <a:extLst>
                  <a:ext uri="{0D108BD9-81ED-4DB2-BD59-A6C34878D82A}">
                    <a16:rowId xmlns:a16="http://schemas.microsoft.com/office/drawing/2014/main" val="4244908228"/>
                  </a:ext>
                </a:extLst>
              </a:tr>
              <a:tr h="689228">
                <a:tc>
                  <a:txBody>
                    <a:bodyPr/>
                    <a:lstStyle/>
                    <a:p>
                      <a:r>
                        <a:rPr lang="en-GB" sz="800" b="1" dirty="0">
                          <a:latin typeface="Calibri" panose="020F0502020204030204" pitchFamily="34" charset="0"/>
                          <a:cs typeface="Calibri" panose="020F0502020204030204" pitchFamily="34" charset="0"/>
                        </a:rPr>
                        <a:t>NEEs</a:t>
                      </a:r>
                    </a:p>
                  </a:txBody>
                  <a:tcPr/>
                </a:tc>
                <a:tc>
                  <a:txBody>
                    <a:bodyPr/>
                    <a:lstStyle/>
                    <a:p>
                      <a:r>
                        <a:rPr lang="en-GB" sz="800" dirty="0">
                          <a:latin typeface="Calibri" panose="020F0502020204030204" pitchFamily="34" charset="0"/>
                          <a:cs typeface="Calibri" panose="020F0502020204030204" pitchFamily="34" charset="0"/>
                        </a:rPr>
                        <a:t>These countries are getting richer as their economy is progressing from the primary industry to the secondary industry. Greater exports leads to better wages. </a:t>
                      </a:r>
                    </a:p>
                  </a:txBody>
                  <a:tcPr/>
                </a:tc>
                <a:extLst>
                  <a:ext uri="{0D108BD9-81ED-4DB2-BD59-A6C34878D82A}">
                    <a16:rowId xmlns:a16="http://schemas.microsoft.com/office/drawing/2014/main" val="1412803352"/>
                  </a:ext>
                </a:extLst>
              </a:tr>
              <a:tr h="569362">
                <a:tc>
                  <a:txBody>
                    <a:bodyPr/>
                    <a:lstStyle/>
                    <a:p>
                      <a:r>
                        <a:rPr lang="en-GB" sz="800" b="1" dirty="0">
                          <a:latin typeface="Calibri" panose="020F0502020204030204" pitchFamily="34" charset="0"/>
                          <a:cs typeface="Calibri" panose="020F0502020204030204" pitchFamily="34" charset="0"/>
                        </a:rPr>
                        <a:t>HICs</a:t>
                      </a:r>
                    </a:p>
                  </a:txBody>
                  <a:tcPr/>
                </a:tc>
                <a:tc>
                  <a:txBody>
                    <a:bodyPr/>
                    <a:lstStyle/>
                    <a:p>
                      <a:r>
                        <a:rPr lang="en-GB" sz="800" dirty="0">
                          <a:latin typeface="Calibri" panose="020F0502020204030204" pitchFamily="34" charset="0"/>
                          <a:cs typeface="Calibri" panose="020F0502020204030204" pitchFamily="34" charset="0"/>
                        </a:rPr>
                        <a:t>These countries are wealthy with a high GNI per capita and standards of living. These countries can spend money on services. </a:t>
                      </a:r>
                    </a:p>
                  </a:txBody>
                  <a:tcPr/>
                </a:tc>
                <a:extLst>
                  <a:ext uri="{0D108BD9-81ED-4DB2-BD59-A6C34878D82A}">
                    <a16:rowId xmlns:a16="http://schemas.microsoft.com/office/drawing/2014/main" val="2725964624"/>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151335" y="396685"/>
            <a:ext cx="2044508" cy="134201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409660040"/>
              </p:ext>
            </p:extLst>
          </p:nvPr>
        </p:nvGraphicFramePr>
        <p:xfrm>
          <a:off x="3207367" y="2102688"/>
          <a:ext cx="3637225" cy="686780"/>
        </p:xfrm>
        <a:graphic>
          <a:graphicData uri="http://schemas.openxmlformats.org/drawingml/2006/table">
            <a:tbl>
              <a:tblPr firstRow="1" bandRow="1">
                <a:tableStyleId>{93296810-A885-4BE3-A3E7-6D5BEEA58F35}</a:tableStyleId>
              </a:tblPr>
              <a:tblGrid>
                <a:gridCol w="3637225">
                  <a:extLst>
                    <a:ext uri="{9D8B030D-6E8A-4147-A177-3AD203B41FA5}">
                      <a16:colId xmlns:a16="http://schemas.microsoft.com/office/drawing/2014/main" val="3210703168"/>
                    </a:ext>
                  </a:extLst>
                </a:gridCol>
              </a:tblGrid>
              <a:tr h="163636">
                <a:tc>
                  <a:txBody>
                    <a:bodyPr/>
                    <a:lstStyle/>
                    <a:p>
                      <a:pPr algn="ctr"/>
                      <a:r>
                        <a:rPr lang="en-GB" sz="900" b="1" dirty="0">
                          <a:latin typeface="Calibri" panose="020F0502020204030204" pitchFamily="34" charset="0"/>
                          <a:cs typeface="Calibri" panose="020F0502020204030204" pitchFamily="34" charset="0"/>
                        </a:rPr>
                        <a:t>Causes of uneven development </a:t>
                      </a:r>
                    </a:p>
                  </a:txBody>
                  <a:tcPr/>
                </a:tc>
                <a:extLst>
                  <a:ext uri="{0D108BD9-81ED-4DB2-BD59-A6C34878D82A}">
                    <a16:rowId xmlns:a16="http://schemas.microsoft.com/office/drawing/2014/main" val="930281905"/>
                  </a:ext>
                </a:extLst>
              </a:tr>
              <a:tr h="458180">
                <a:tc>
                  <a:txBody>
                    <a:bodyPr/>
                    <a:lstStyle/>
                    <a:p>
                      <a:pPr algn="ctr"/>
                      <a:r>
                        <a:rPr lang="en-GB" sz="800" b="1" dirty="0">
                          <a:latin typeface="Calibri" panose="020F0502020204030204" pitchFamily="34" charset="0"/>
                          <a:cs typeface="Calibri" panose="020F0502020204030204" pitchFamily="34" charset="0"/>
                        </a:rPr>
                        <a:t>Development is globally uneven with most HICs located in Europe, North America and Oceania. Most NEEs are in Asia and South America, whilst most LICs are in Africa. Remember, development can also vary within countries too.</a:t>
                      </a:r>
                    </a:p>
                  </a:txBody>
                  <a:tcPr>
                    <a:solidFill>
                      <a:schemeClr val="accent6">
                        <a:lumMod val="40000"/>
                        <a:lumOff val="60000"/>
                      </a:schemeClr>
                    </a:solidFill>
                  </a:tcPr>
                </a:tc>
                <a:extLst>
                  <a:ext uri="{0D108BD9-81ED-4DB2-BD59-A6C34878D82A}">
                    <a16:rowId xmlns:a16="http://schemas.microsoft.com/office/drawing/2014/main" val="253927889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22648492"/>
              </p:ext>
            </p:extLst>
          </p:nvPr>
        </p:nvGraphicFramePr>
        <p:xfrm>
          <a:off x="3207370" y="3491736"/>
          <a:ext cx="3665544" cy="2056556"/>
        </p:xfrm>
        <a:graphic>
          <a:graphicData uri="http://schemas.openxmlformats.org/drawingml/2006/table">
            <a:tbl>
              <a:tblPr firstRow="1" bandRow="1">
                <a:tableStyleId>{93296810-A885-4BE3-A3E7-6D5BEEA58F35}</a:tableStyleId>
              </a:tblPr>
              <a:tblGrid>
                <a:gridCol w="1832772">
                  <a:extLst>
                    <a:ext uri="{9D8B030D-6E8A-4147-A177-3AD203B41FA5}">
                      <a16:colId xmlns:a16="http://schemas.microsoft.com/office/drawing/2014/main" val="3422049498"/>
                    </a:ext>
                  </a:extLst>
                </a:gridCol>
                <a:gridCol w="1832772">
                  <a:extLst>
                    <a:ext uri="{9D8B030D-6E8A-4147-A177-3AD203B41FA5}">
                      <a16:colId xmlns:a16="http://schemas.microsoft.com/office/drawing/2014/main" val="3609811313"/>
                    </a:ext>
                  </a:extLst>
                </a:gridCol>
              </a:tblGrid>
              <a:tr h="210008">
                <a:tc gridSpan="2">
                  <a:txBody>
                    <a:bodyPr/>
                    <a:lstStyle/>
                    <a:p>
                      <a:pPr algn="ctr"/>
                      <a:r>
                        <a:rPr lang="en-GB" sz="800" dirty="0">
                          <a:latin typeface="Calibri" panose="020F0502020204030204" pitchFamily="34" charset="0"/>
                          <a:cs typeface="Calibri" panose="020F0502020204030204" pitchFamily="34" charset="0"/>
                        </a:rPr>
                        <a:t>Physical factors affecting uneven development </a:t>
                      </a:r>
                    </a:p>
                  </a:txBody>
                  <a:tcPr/>
                </a:tc>
                <a:tc hMerge="1">
                  <a:txBody>
                    <a:bodyPr/>
                    <a:lstStyle/>
                    <a:p>
                      <a:endParaRPr lang="en-GB" dirty="0"/>
                    </a:p>
                  </a:txBody>
                  <a:tcPr/>
                </a:tc>
                <a:extLst>
                  <a:ext uri="{0D108BD9-81ED-4DB2-BD59-A6C34878D82A}">
                    <a16:rowId xmlns:a16="http://schemas.microsoft.com/office/drawing/2014/main" val="3833288167"/>
                  </a:ext>
                </a:extLst>
              </a:tr>
              <a:tr h="210008">
                <a:tc>
                  <a:txBody>
                    <a:bodyPr/>
                    <a:lstStyle/>
                    <a:p>
                      <a:pPr algn="ctr"/>
                      <a:r>
                        <a:rPr lang="en-GB" sz="800" b="1" dirty="0">
                          <a:latin typeface="Calibri" panose="020F0502020204030204" pitchFamily="34" charset="0"/>
                          <a:cs typeface="Calibri" panose="020F0502020204030204" pitchFamily="34" charset="0"/>
                        </a:rPr>
                        <a:t>Natural Resources</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Natural Hazards</a:t>
                      </a:r>
                    </a:p>
                  </a:txBody>
                  <a:tcPr>
                    <a:solidFill>
                      <a:schemeClr val="accent6">
                        <a:lumMod val="40000"/>
                        <a:lumOff val="60000"/>
                      </a:schemeClr>
                    </a:solidFill>
                  </a:tcPr>
                </a:tc>
                <a:extLst>
                  <a:ext uri="{0D108BD9-81ED-4DB2-BD59-A6C34878D82A}">
                    <a16:rowId xmlns:a16="http://schemas.microsoft.com/office/drawing/2014/main" val="3276437158"/>
                  </a:ext>
                </a:extLst>
              </a:tr>
              <a:tr h="690028">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Fuel sources </a:t>
                      </a:r>
                      <a:r>
                        <a:rPr lang="en-GB" sz="800" dirty="0">
                          <a:latin typeface="Calibri" panose="020F0502020204030204" pitchFamily="34" charset="0"/>
                          <a:cs typeface="Calibri" panose="020F0502020204030204" pitchFamily="34" charset="0"/>
                        </a:rPr>
                        <a:t>such as oil.</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Minerals and metals for fuel.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Availability for timber</a:t>
                      </a:r>
                      <a:r>
                        <a:rPr lang="en-GB" sz="8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Access to </a:t>
                      </a:r>
                      <a:r>
                        <a:rPr lang="en-GB" sz="800" b="1" dirty="0">
                          <a:latin typeface="Calibri" panose="020F0502020204030204" pitchFamily="34" charset="0"/>
                          <a:cs typeface="Calibri" panose="020F0502020204030204" pitchFamily="34" charset="0"/>
                        </a:rPr>
                        <a:t>safe water</a:t>
                      </a:r>
                      <a:r>
                        <a:rPr lang="en-GB" sz="800" dirty="0">
                          <a:latin typeface="Calibri" panose="020F0502020204030204" pitchFamily="34" charset="0"/>
                          <a:cs typeface="Calibri" panose="020F0502020204030204" pitchFamily="34" charset="0"/>
                        </a:rPr>
                        <a:t>.</a:t>
                      </a:r>
                    </a:p>
                  </a:txBody>
                  <a:tcPr/>
                </a:tc>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Risk of tectonic hazards.</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Benefits from </a:t>
                      </a:r>
                      <a:r>
                        <a:rPr lang="en-GB" sz="800" b="1" dirty="0">
                          <a:latin typeface="Calibri" panose="020F0502020204030204" pitchFamily="34" charset="0"/>
                          <a:cs typeface="Calibri" panose="020F0502020204030204" pitchFamily="34" charset="0"/>
                        </a:rPr>
                        <a:t>volcanic material </a:t>
                      </a:r>
                      <a:r>
                        <a:rPr lang="en-GB" sz="80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floodwater.</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Frequent hazards</a:t>
                      </a:r>
                      <a:r>
                        <a:rPr lang="en-GB" sz="800" b="1" dirty="0">
                          <a:latin typeface="Calibri" panose="020F0502020204030204" pitchFamily="34" charset="0"/>
                          <a:cs typeface="Calibri" panose="020F0502020204030204" pitchFamily="34" charset="0"/>
                        </a:rPr>
                        <a:t> undermines redevelopment</a:t>
                      </a:r>
                      <a:r>
                        <a:rPr lang="en-GB" sz="8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129141221"/>
                  </a:ext>
                </a:extLst>
              </a:tr>
              <a:tr h="210008">
                <a:tc>
                  <a:txBody>
                    <a:bodyPr/>
                    <a:lstStyle/>
                    <a:p>
                      <a:pPr algn="ctr"/>
                      <a:r>
                        <a:rPr lang="en-GB" sz="800" b="1" dirty="0">
                          <a:latin typeface="Calibri" panose="020F0502020204030204" pitchFamily="34" charset="0"/>
                          <a:cs typeface="Calibri" panose="020F0502020204030204" pitchFamily="34" charset="0"/>
                        </a:rPr>
                        <a:t>Climate</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Location/Terrain</a:t>
                      </a:r>
                    </a:p>
                  </a:txBody>
                  <a:tcPr>
                    <a:solidFill>
                      <a:schemeClr val="accent6">
                        <a:lumMod val="40000"/>
                        <a:lumOff val="60000"/>
                      </a:schemeClr>
                    </a:solidFill>
                  </a:tcPr>
                </a:tc>
                <a:extLst>
                  <a:ext uri="{0D108BD9-81ED-4DB2-BD59-A6C34878D82A}">
                    <a16:rowId xmlns:a16="http://schemas.microsoft.com/office/drawing/2014/main" val="2249006052"/>
                  </a:ext>
                </a:extLst>
              </a:tr>
              <a:tr h="715436">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Reliability</a:t>
                      </a:r>
                      <a:r>
                        <a:rPr lang="en-GB" sz="800" dirty="0">
                          <a:latin typeface="Calibri" panose="020F0502020204030204" pitchFamily="34" charset="0"/>
                          <a:cs typeface="Calibri" panose="020F0502020204030204" pitchFamily="34" charset="0"/>
                        </a:rPr>
                        <a:t> of rainfall to benefit farming.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Extreme climates </a:t>
                      </a:r>
                      <a:r>
                        <a:rPr lang="en-GB" sz="800" dirty="0">
                          <a:latin typeface="Calibri" panose="020F0502020204030204" pitchFamily="34" charset="0"/>
                          <a:cs typeface="Calibri" panose="020F0502020204030204" pitchFamily="34" charset="0"/>
                        </a:rPr>
                        <a:t>limit industry and affects health.</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Climate can </a:t>
                      </a:r>
                      <a:r>
                        <a:rPr lang="en-GB" sz="800" b="1" dirty="0">
                          <a:latin typeface="Calibri" panose="020F0502020204030204" pitchFamily="34" charset="0"/>
                          <a:cs typeface="Calibri" panose="020F0502020204030204" pitchFamily="34" charset="0"/>
                        </a:rPr>
                        <a:t>attract tourists. </a:t>
                      </a:r>
                    </a:p>
                  </a:txBody>
                  <a:tcPr/>
                </a:tc>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Landlocked countries </a:t>
                      </a:r>
                      <a:r>
                        <a:rPr lang="en-GB" sz="800" dirty="0">
                          <a:latin typeface="Calibri" panose="020F0502020204030204" pitchFamily="34" charset="0"/>
                          <a:cs typeface="Calibri" panose="020F0502020204030204" pitchFamily="34" charset="0"/>
                        </a:rPr>
                        <a:t>may find trade difficulties.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Mountainous terrain makes farming difficult.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Scenery attracts tourists</a:t>
                      </a:r>
                      <a:r>
                        <a:rPr lang="en-GB" sz="8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92380580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42419927"/>
              </p:ext>
            </p:extLst>
          </p:nvPr>
        </p:nvGraphicFramePr>
        <p:xfrm>
          <a:off x="6901236" y="-1"/>
          <a:ext cx="3004764" cy="4907280"/>
        </p:xfrm>
        <a:graphic>
          <a:graphicData uri="http://schemas.openxmlformats.org/drawingml/2006/table">
            <a:tbl>
              <a:tblPr firstRow="1" bandRow="1">
                <a:tableStyleId>{93296810-A885-4BE3-A3E7-6D5BEEA58F35}</a:tableStyleId>
              </a:tblPr>
              <a:tblGrid>
                <a:gridCol w="1502382">
                  <a:extLst>
                    <a:ext uri="{9D8B030D-6E8A-4147-A177-3AD203B41FA5}">
                      <a16:colId xmlns:a16="http://schemas.microsoft.com/office/drawing/2014/main" val="3422049498"/>
                    </a:ext>
                  </a:extLst>
                </a:gridCol>
                <a:gridCol w="1502382">
                  <a:extLst>
                    <a:ext uri="{9D8B030D-6E8A-4147-A177-3AD203B41FA5}">
                      <a16:colId xmlns:a16="http://schemas.microsoft.com/office/drawing/2014/main" val="3609811313"/>
                    </a:ext>
                  </a:extLst>
                </a:gridCol>
              </a:tblGrid>
              <a:tr h="204964">
                <a:tc gridSpan="2">
                  <a:txBody>
                    <a:bodyPr/>
                    <a:lstStyle/>
                    <a:p>
                      <a:pPr algn="ctr"/>
                      <a:r>
                        <a:rPr lang="en-GB" sz="800" dirty="0">
                          <a:latin typeface="Calibri" panose="020F0502020204030204" pitchFamily="34" charset="0"/>
                          <a:cs typeface="Calibri" panose="020F0502020204030204" pitchFamily="34" charset="0"/>
                        </a:rPr>
                        <a:t>Human factors affecting uneven  development </a:t>
                      </a:r>
                    </a:p>
                  </a:txBody>
                  <a:tcPr/>
                </a:tc>
                <a:tc hMerge="1">
                  <a:txBody>
                    <a:bodyPr/>
                    <a:lstStyle/>
                    <a:p>
                      <a:endParaRPr lang="en-GB" dirty="0"/>
                    </a:p>
                  </a:txBody>
                  <a:tcPr/>
                </a:tc>
                <a:extLst>
                  <a:ext uri="{0D108BD9-81ED-4DB2-BD59-A6C34878D82A}">
                    <a16:rowId xmlns:a16="http://schemas.microsoft.com/office/drawing/2014/main" val="3833288167"/>
                  </a:ext>
                </a:extLst>
              </a:tr>
              <a:tr h="204964">
                <a:tc>
                  <a:txBody>
                    <a:bodyPr/>
                    <a:lstStyle/>
                    <a:p>
                      <a:pPr algn="ctr"/>
                      <a:r>
                        <a:rPr lang="en-GB" sz="800" b="1" dirty="0">
                          <a:latin typeface="Calibri" panose="020F0502020204030204" pitchFamily="34" charset="0"/>
                          <a:cs typeface="Calibri" panose="020F0502020204030204" pitchFamily="34" charset="0"/>
                        </a:rPr>
                        <a:t>Aid</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Trade</a:t>
                      </a:r>
                    </a:p>
                  </a:txBody>
                  <a:tcPr>
                    <a:solidFill>
                      <a:schemeClr val="accent6">
                        <a:lumMod val="40000"/>
                        <a:lumOff val="60000"/>
                      </a:schemeClr>
                    </a:solidFill>
                  </a:tcPr>
                </a:tc>
                <a:extLst>
                  <a:ext uri="{0D108BD9-81ED-4DB2-BD59-A6C34878D82A}">
                    <a16:rowId xmlns:a16="http://schemas.microsoft.com/office/drawing/2014/main" val="3276437158"/>
                  </a:ext>
                </a:extLst>
              </a:tr>
              <a:tr h="1376188">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Aid can help some countries develop</a:t>
                      </a:r>
                      <a:r>
                        <a:rPr lang="en-GB" sz="800" b="1" dirty="0">
                          <a:latin typeface="Calibri" panose="020F0502020204030204" pitchFamily="34" charset="0"/>
                          <a:cs typeface="Calibri" panose="020F0502020204030204" pitchFamily="34" charset="0"/>
                        </a:rPr>
                        <a:t> key projects </a:t>
                      </a:r>
                      <a:r>
                        <a:rPr lang="en-GB" sz="800" dirty="0">
                          <a:latin typeface="Calibri" panose="020F0502020204030204" pitchFamily="34" charset="0"/>
                          <a:cs typeface="Calibri" panose="020F0502020204030204" pitchFamily="34" charset="0"/>
                        </a:rPr>
                        <a:t>for infrastructure faster.</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Aid</a:t>
                      </a:r>
                      <a:r>
                        <a:rPr lang="en-GB" sz="800" dirty="0">
                          <a:latin typeface="Calibri" panose="020F0502020204030204" pitchFamily="34" charset="0"/>
                          <a:cs typeface="Calibri" panose="020F0502020204030204" pitchFamily="34" charset="0"/>
                        </a:rPr>
                        <a:t> can improve services such as schools, hospitals and roads.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Too much </a:t>
                      </a:r>
                      <a:r>
                        <a:rPr lang="en-GB" sz="800" b="1" dirty="0">
                          <a:latin typeface="Calibri" panose="020F0502020204030204" pitchFamily="34" charset="0"/>
                          <a:cs typeface="Calibri" panose="020F0502020204030204" pitchFamily="34" charset="0"/>
                        </a:rPr>
                        <a:t>reliance on aid </a:t>
                      </a:r>
                      <a:r>
                        <a:rPr lang="en-GB" sz="800" dirty="0">
                          <a:latin typeface="Calibri" panose="020F0502020204030204" pitchFamily="34" charset="0"/>
                          <a:cs typeface="Calibri" panose="020F0502020204030204" pitchFamily="34" charset="0"/>
                        </a:rPr>
                        <a:t>might stop other trade links becoming established.  </a:t>
                      </a:r>
                    </a:p>
                  </a:txBody>
                  <a:tcPr/>
                </a:tc>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Countries that export more than they import have a </a:t>
                      </a:r>
                      <a:r>
                        <a:rPr lang="en-GB" sz="800" b="1" dirty="0">
                          <a:latin typeface="Calibri" panose="020F0502020204030204" pitchFamily="34" charset="0"/>
                          <a:cs typeface="Calibri" panose="020F0502020204030204" pitchFamily="34" charset="0"/>
                        </a:rPr>
                        <a:t>trade surplus</a:t>
                      </a:r>
                      <a:r>
                        <a:rPr lang="en-GB" sz="800" dirty="0">
                          <a:latin typeface="Calibri" panose="020F0502020204030204" pitchFamily="34" charset="0"/>
                          <a:cs typeface="Calibri" panose="020F0502020204030204" pitchFamily="34" charset="0"/>
                        </a:rPr>
                        <a:t>. This can improve the national economy.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Having </a:t>
                      </a:r>
                      <a:r>
                        <a:rPr lang="en-GB" sz="800" b="1" dirty="0">
                          <a:latin typeface="Calibri" panose="020F0502020204030204" pitchFamily="34" charset="0"/>
                          <a:cs typeface="Calibri" panose="020F0502020204030204" pitchFamily="34" charset="0"/>
                        </a:rPr>
                        <a:t>good trade relationships</a:t>
                      </a:r>
                      <a:r>
                        <a:rPr lang="en-GB" sz="8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Trading goods </a:t>
                      </a:r>
                      <a:r>
                        <a:rPr lang="en-GB" sz="800" dirty="0">
                          <a:latin typeface="Calibri" panose="020F0502020204030204" pitchFamily="34" charset="0"/>
                          <a:cs typeface="Calibri" panose="020F0502020204030204" pitchFamily="34" charset="0"/>
                        </a:rPr>
                        <a:t>and services is more profitable than raw materials. </a:t>
                      </a:r>
                    </a:p>
                  </a:txBody>
                  <a:tcPr/>
                </a:tc>
                <a:extLst>
                  <a:ext uri="{0D108BD9-81ED-4DB2-BD59-A6C34878D82A}">
                    <a16:rowId xmlns:a16="http://schemas.microsoft.com/office/drawing/2014/main" val="2129141221"/>
                  </a:ext>
                </a:extLst>
              </a:tr>
              <a:tr h="204964">
                <a:tc>
                  <a:txBody>
                    <a:bodyPr/>
                    <a:lstStyle/>
                    <a:p>
                      <a:pPr algn="ctr"/>
                      <a:r>
                        <a:rPr lang="en-GB" sz="800" b="1" dirty="0">
                          <a:latin typeface="Calibri" panose="020F0502020204030204" pitchFamily="34" charset="0"/>
                          <a:cs typeface="Calibri" panose="020F0502020204030204" pitchFamily="34" charset="0"/>
                        </a:rPr>
                        <a:t>Education</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Health</a:t>
                      </a:r>
                    </a:p>
                  </a:txBody>
                  <a:tcPr>
                    <a:solidFill>
                      <a:schemeClr val="accent6">
                        <a:lumMod val="40000"/>
                        <a:lumOff val="60000"/>
                      </a:schemeClr>
                    </a:solidFill>
                  </a:tcPr>
                </a:tc>
                <a:extLst>
                  <a:ext uri="{0D108BD9-81ED-4DB2-BD59-A6C34878D82A}">
                    <a16:rowId xmlns:a16="http://schemas.microsoft.com/office/drawing/2014/main" val="2249006052"/>
                  </a:ext>
                </a:extLst>
              </a:tr>
              <a:tr h="1376188">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Education creates a </a:t>
                      </a:r>
                      <a:r>
                        <a:rPr lang="en-GB" sz="800" b="1" dirty="0">
                          <a:latin typeface="Calibri" panose="020F0502020204030204" pitchFamily="34" charset="0"/>
                          <a:cs typeface="Calibri" panose="020F0502020204030204" pitchFamily="34" charset="0"/>
                        </a:rPr>
                        <a:t>skilled workforce </a:t>
                      </a:r>
                      <a:r>
                        <a:rPr lang="en-GB" sz="800" dirty="0">
                          <a:latin typeface="Calibri" panose="020F0502020204030204" pitchFamily="34" charset="0"/>
                          <a:cs typeface="Calibri" panose="020F0502020204030204" pitchFamily="34" charset="0"/>
                        </a:rPr>
                        <a:t>meaning more goods and services are produced.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Educated people earn more money</a:t>
                      </a:r>
                      <a:r>
                        <a:rPr lang="en-GB" sz="800" dirty="0">
                          <a:latin typeface="Calibri" panose="020F0502020204030204" pitchFamily="34" charset="0"/>
                          <a:cs typeface="Calibri" panose="020F0502020204030204" pitchFamily="34" charset="0"/>
                        </a:rPr>
                        <a:t>, meaning they also pay more taxes. This money can help develop the country in the future. </a:t>
                      </a:r>
                    </a:p>
                  </a:txBody>
                  <a:tcPr/>
                </a:tc>
                <a:tc>
                  <a:txBody>
                    <a:bodyPr/>
                    <a:lstStyle/>
                    <a:p>
                      <a:pPr marL="285750" indent="-285750">
                        <a:buFont typeface="Arial" panose="020B0604020202020204" pitchFamily="34" charset="0"/>
                        <a:buChar char="•"/>
                      </a:pPr>
                      <a:r>
                        <a:rPr lang="en-GB" sz="800" b="1" i="0" dirty="0">
                          <a:latin typeface="Calibri" panose="020F0502020204030204" pitchFamily="34" charset="0"/>
                          <a:cs typeface="Calibri" panose="020F0502020204030204" pitchFamily="34" charset="0"/>
                        </a:rPr>
                        <a:t>Lack of clean water </a:t>
                      </a:r>
                      <a:r>
                        <a:rPr lang="en-GB" sz="800" dirty="0">
                          <a:latin typeface="Calibri" panose="020F0502020204030204" pitchFamily="34" charset="0"/>
                          <a:cs typeface="Calibri" panose="020F0502020204030204" pitchFamily="34" charset="0"/>
                        </a:rPr>
                        <a:t>and poor healthcare means a large number of people suffer from </a:t>
                      </a:r>
                      <a:r>
                        <a:rPr lang="en-GB" sz="800" b="1" dirty="0">
                          <a:latin typeface="Calibri" panose="020F0502020204030204" pitchFamily="34" charset="0"/>
                          <a:cs typeface="Calibri" panose="020F0502020204030204" pitchFamily="34" charset="0"/>
                        </a:rPr>
                        <a:t>diseases</a:t>
                      </a:r>
                      <a:r>
                        <a:rPr lang="en-GB" sz="8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People who are ill cannot work so there is little contribution to the economy.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More money on healthcare means less spent on development. </a:t>
                      </a:r>
                    </a:p>
                  </a:txBody>
                  <a:tcPr/>
                </a:tc>
                <a:extLst>
                  <a:ext uri="{0D108BD9-81ED-4DB2-BD59-A6C34878D82A}">
                    <a16:rowId xmlns:a16="http://schemas.microsoft.com/office/drawing/2014/main" val="923805809"/>
                  </a:ext>
                </a:extLst>
              </a:tr>
              <a:tr h="204964">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Politics </a:t>
                      </a:r>
                    </a:p>
                  </a:txBody>
                  <a:tcPr>
                    <a:solidFill>
                      <a:schemeClr val="accent6">
                        <a:lumMod val="40000"/>
                        <a:lumOff val="60000"/>
                      </a:schemeClr>
                    </a:solidFill>
                  </a:tcPr>
                </a:tc>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History</a:t>
                      </a:r>
                    </a:p>
                  </a:txBody>
                  <a:tcPr>
                    <a:solidFill>
                      <a:schemeClr val="accent6">
                        <a:lumMod val="40000"/>
                        <a:lumOff val="60000"/>
                      </a:schemeClr>
                    </a:solidFill>
                  </a:tcPr>
                </a:tc>
                <a:extLst>
                  <a:ext uri="{0D108BD9-81ED-4DB2-BD59-A6C34878D82A}">
                    <a16:rowId xmlns:a16="http://schemas.microsoft.com/office/drawing/2014/main" val="2856456950"/>
                  </a:ext>
                </a:extLst>
              </a:tr>
              <a:tr h="1141943">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Corruption</a:t>
                      </a:r>
                      <a:r>
                        <a:rPr lang="en-GB" sz="800" dirty="0">
                          <a:latin typeface="Calibri" panose="020F0502020204030204" pitchFamily="34" charset="0"/>
                          <a:cs typeface="Calibri" panose="020F0502020204030204" pitchFamily="34" charset="0"/>
                        </a:rPr>
                        <a:t> in local and national governments.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The </a:t>
                      </a:r>
                      <a:r>
                        <a:rPr lang="en-GB" sz="800" b="1" dirty="0">
                          <a:latin typeface="Calibri" panose="020F0502020204030204" pitchFamily="34" charset="0"/>
                          <a:cs typeface="Calibri" panose="020F0502020204030204" pitchFamily="34" charset="0"/>
                        </a:rPr>
                        <a:t>stability of the government </a:t>
                      </a:r>
                      <a:r>
                        <a:rPr lang="en-GB" sz="800" dirty="0">
                          <a:latin typeface="Calibri" panose="020F0502020204030204" pitchFamily="34" charset="0"/>
                          <a:cs typeface="Calibri" panose="020F0502020204030204" pitchFamily="34" charset="0"/>
                        </a:rPr>
                        <a:t>can effect the country’s ability to trade.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Ability of the country to </a:t>
                      </a:r>
                      <a:r>
                        <a:rPr lang="en-GB" sz="800" b="1" dirty="0">
                          <a:latin typeface="Calibri" panose="020F0502020204030204" pitchFamily="34" charset="0"/>
                          <a:cs typeface="Calibri" panose="020F0502020204030204" pitchFamily="34" charset="0"/>
                        </a:rPr>
                        <a:t>invest into services and infrastructure</a:t>
                      </a:r>
                      <a:r>
                        <a:rPr lang="en-GB" sz="800" dirty="0">
                          <a:latin typeface="Calibri" panose="020F0502020204030204" pitchFamily="34" charset="0"/>
                          <a:cs typeface="Calibri" panose="020F0502020204030204" pitchFamily="34" charset="0"/>
                        </a:rPr>
                        <a:t>. </a:t>
                      </a:r>
                    </a:p>
                  </a:txBody>
                  <a:tcPr/>
                </a:tc>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Colonialism</a:t>
                      </a:r>
                      <a:r>
                        <a:rPr lang="en-GB" sz="800" dirty="0">
                          <a:latin typeface="Calibri" panose="020F0502020204030204" pitchFamily="34" charset="0"/>
                          <a:cs typeface="Calibri" panose="020F0502020204030204" pitchFamily="34" charset="0"/>
                        </a:rPr>
                        <a:t> has helped Europe develop, but slowed down development in many other countries.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Countries that went through industrialisation a while ago, have now develop further.</a:t>
                      </a:r>
                    </a:p>
                  </a:txBody>
                  <a:tcPr/>
                </a:tc>
                <a:extLst>
                  <a:ext uri="{0D108BD9-81ED-4DB2-BD59-A6C34878D82A}">
                    <a16:rowId xmlns:a16="http://schemas.microsoft.com/office/drawing/2014/main" val="404495473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98597146"/>
              </p:ext>
            </p:extLst>
          </p:nvPr>
        </p:nvGraphicFramePr>
        <p:xfrm>
          <a:off x="6901235" y="4932039"/>
          <a:ext cx="3004765" cy="1922298"/>
        </p:xfrm>
        <a:graphic>
          <a:graphicData uri="http://schemas.openxmlformats.org/drawingml/2006/table">
            <a:tbl>
              <a:tblPr firstRow="1" bandRow="1">
                <a:tableStyleId>{93296810-A885-4BE3-A3E7-6D5BEEA58F35}</a:tableStyleId>
              </a:tblPr>
              <a:tblGrid>
                <a:gridCol w="680776">
                  <a:extLst>
                    <a:ext uri="{9D8B030D-6E8A-4147-A177-3AD203B41FA5}">
                      <a16:colId xmlns:a16="http://schemas.microsoft.com/office/drawing/2014/main" val="2347374287"/>
                    </a:ext>
                  </a:extLst>
                </a:gridCol>
                <a:gridCol w="2323989">
                  <a:extLst>
                    <a:ext uri="{9D8B030D-6E8A-4147-A177-3AD203B41FA5}">
                      <a16:colId xmlns:a16="http://schemas.microsoft.com/office/drawing/2014/main" val="193843025"/>
                    </a:ext>
                  </a:extLst>
                </a:gridCol>
              </a:tblGrid>
              <a:tr h="215418">
                <a:tc gridSpan="2">
                  <a:txBody>
                    <a:bodyPr/>
                    <a:lstStyle/>
                    <a:p>
                      <a:pPr algn="ctr"/>
                      <a:r>
                        <a:rPr lang="en-GB" sz="800" dirty="0">
                          <a:latin typeface="Calibri" panose="020F0502020204030204" pitchFamily="34" charset="0"/>
                          <a:cs typeface="Calibri" panose="020F0502020204030204" pitchFamily="34" charset="0"/>
                        </a:rPr>
                        <a:t>Consequences of Uneven Development </a:t>
                      </a:r>
                    </a:p>
                  </a:txBody>
                  <a:tcPr/>
                </a:tc>
                <a:tc hMerge="1">
                  <a:txBody>
                    <a:bodyPr/>
                    <a:lstStyle/>
                    <a:p>
                      <a:endParaRPr lang="en-GB" dirty="0"/>
                    </a:p>
                  </a:txBody>
                  <a:tcPr/>
                </a:tc>
                <a:extLst>
                  <a:ext uri="{0D108BD9-81ED-4DB2-BD59-A6C34878D82A}">
                    <a16:rowId xmlns:a16="http://schemas.microsoft.com/office/drawing/2014/main" val="446553992"/>
                  </a:ext>
                </a:extLst>
              </a:tr>
              <a:tr h="449555">
                <a:tc gridSpan="2">
                  <a:txBody>
                    <a:bodyPr/>
                    <a:lstStyle/>
                    <a:p>
                      <a:r>
                        <a:rPr lang="en-GB" sz="800" b="1" dirty="0">
                          <a:latin typeface="Calibri" panose="020F0502020204030204" pitchFamily="34" charset="0"/>
                          <a:cs typeface="Calibri" panose="020F0502020204030204" pitchFamily="34" charset="0"/>
                        </a:rPr>
                        <a:t>Levels of development are different in different countries. This uneven development has consequences for countries, especially in wealth, health and  migration.</a:t>
                      </a:r>
                    </a:p>
                  </a:txBody>
                  <a:tcPr>
                    <a:solidFill>
                      <a:schemeClr val="accent6">
                        <a:lumMod val="60000"/>
                        <a:lumOff val="40000"/>
                      </a:schemeClr>
                    </a:solidFill>
                  </a:tcPr>
                </a:tc>
                <a:tc hMerge="1">
                  <a:txBody>
                    <a:bodyPr/>
                    <a:lstStyle/>
                    <a:p>
                      <a:endParaRPr lang="en-GB" dirty="0"/>
                    </a:p>
                  </a:txBody>
                  <a:tcPr/>
                </a:tc>
                <a:extLst>
                  <a:ext uri="{0D108BD9-81ED-4DB2-BD59-A6C34878D82A}">
                    <a16:rowId xmlns:a16="http://schemas.microsoft.com/office/drawing/2014/main" val="1721593107"/>
                  </a:ext>
                </a:extLst>
              </a:tr>
              <a:tr h="329674">
                <a:tc>
                  <a:txBody>
                    <a:bodyPr/>
                    <a:lstStyle/>
                    <a:p>
                      <a:r>
                        <a:rPr lang="en-GB" sz="800" b="1" dirty="0">
                          <a:latin typeface="Calibri" panose="020F0502020204030204" pitchFamily="34" charset="0"/>
                          <a:cs typeface="Calibri" panose="020F0502020204030204" pitchFamily="34" charset="0"/>
                        </a:rPr>
                        <a:t>Wealth</a:t>
                      </a:r>
                    </a:p>
                  </a:txBody>
                  <a:tcPr anchor="ctr"/>
                </a:tc>
                <a:tc>
                  <a:txBody>
                    <a:bodyPr/>
                    <a:lstStyle/>
                    <a:p>
                      <a:r>
                        <a:rPr lang="en-GB" sz="800" dirty="0">
                          <a:latin typeface="Calibri" panose="020F0502020204030204" pitchFamily="34" charset="0"/>
                          <a:cs typeface="Calibri" panose="020F0502020204030204" pitchFamily="34" charset="0"/>
                        </a:rPr>
                        <a:t>People in more developed countries have higher incomes than less developed countries. </a:t>
                      </a:r>
                    </a:p>
                  </a:txBody>
                  <a:tcPr/>
                </a:tc>
                <a:extLst>
                  <a:ext uri="{0D108BD9-81ED-4DB2-BD59-A6C34878D82A}">
                    <a16:rowId xmlns:a16="http://schemas.microsoft.com/office/drawing/2014/main" val="3941408621"/>
                  </a:ext>
                </a:extLst>
              </a:tr>
              <a:tr h="449555">
                <a:tc>
                  <a:txBody>
                    <a:bodyPr/>
                    <a:lstStyle/>
                    <a:p>
                      <a:r>
                        <a:rPr lang="en-GB" sz="800" b="1" dirty="0">
                          <a:latin typeface="Calibri" panose="020F0502020204030204" pitchFamily="34" charset="0"/>
                          <a:cs typeface="Calibri" panose="020F0502020204030204" pitchFamily="34" charset="0"/>
                        </a:rPr>
                        <a:t>Health</a:t>
                      </a:r>
                    </a:p>
                  </a:txBody>
                  <a:tcPr anchor="ctr"/>
                </a:tc>
                <a:tc>
                  <a:txBody>
                    <a:bodyPr/>
                    <a:lstStyle/>
                    <a:p>
                      <a:r>
                        <a:rPr lang="en-GB" sz="800" dirty="0">
                          <a:latin typeface="Calibri" panose="020F0502020204030204" pitchFamily="34" charset="0"/>
                          <a:cs typeface="Calibri" panose="020F0502020204030204" pitchFamily="34" charset="0"/>
                        </a:rPr>
                        <a:t>Better healthcare means that people in more developed countries live longer than those in less developed countries. </a:t>
                      </a:r>
                    </a:p>
                  </a:txBody>
                  <a:tcPr/>
                </a:tc>
                <a:extLst>
                  <a:ext uri="{0D108BD9-81ED-4DB2-BD59-A6C34878D82A}">
                    <a16:rowId xmlns:a16="http://schemas.microsoft.com/office/drawing/2014/main" val="765732817"/>
                  </a:ext>
                </a:extLst>
              </a:tr>
              <a:tr h="449555">
                <a:tc>
                  <a:txBody>
                    <a:bodyPr/>
                    <a:lstStyle/>
                    <a:p>
                      <a:r>
                        <a:rPr lang="en-GB" sz="800" b="1" dirty="0">
                          <a:latin typeface="Calibri" panose="020F0502020204030204" pitchFamily="34" charset="0"/>
                          <a:cs typeface="Calibri" panose="020F0502020204030204" pitchFamily="34" charset="0"/>
                        </a:rPr>
                        <a:t>Migration</a:t>
                      </a:r>
                    </a:p>
                  </a:txBody>
                  <a:tcPr anchor="ctr"/>
                </a:tc>
                <a:tc>
                  <a:txBody>
                    <a:bodyPr/>
                    <a:lstStyle/>
                    <a:p>
                      <a:r>
                        <a:rPr lang="en-GB" sz="800" dirty="0">
                          <a:latin typeface="Calibri" panose="020F0502020204030204" pitchFamily="34" charset="0"/>
                          <a:cs typeface="Calibri" panose="020F0502020204030204" pitchFamily="34" charset="0"/>
                        </a:rPr>
                        <a:t>If  nearby countries have higher levels of development  or are  secure, people will move to seek better opportunities  and standard of living.</a:t>
                      </a:r>
                    </a:p>
                  </a:txBody>
                  <a:tcPr/>
                </a:tc>
                <a:extLst>
                  <a:ext uri="{0D108BD9-81ED-4DB2-BD59-A6C34878D82A}">
                    <a16:rowId xmlns:a16="http://schemas.microsoft.com/office/drawing/2014/main" val="3825441694"/>
                  </a:ext>
                </a:extLst>
              </a:tr>
            </a:tbl>
          </a:graphicData>
        </a:graphic>
      </p:graphicFrame>
      <p:sp>
        <p:nvSpPr>
          <p:cNvPr id="15" name="TextBox 14"/>
          <p:cNvSpPr txBox="1"/>
          <p:nvPr/>
        </p:nvSpPr>
        <p:spPr>
          <a:xfrm>
            <a:off x="3150726" y="2810168"/>
            <a:ext cx="1300836" cy="338554"/>
          </a:xfrm>
          <a:prstGeom prst="rect">
            <a:avLst/>
          </a:prstGeom>
          <a:noFill/>
        </p:spPr>
        <p:txBody>
          <a:bodyPr wrap="square" rtlCol="0">
            <a:spAutoFit/>
          </a:bodyPr>
          <a:lstStyle/>
          <a:p>
            <a:r>
              <a:rPr lang="en-GB" sz="1600" b="1" dirty="0">
                <a:solidFill>
                  <a:schemeClr val="accent6"/>
                </a:solidFill>
                <a:effectLst>
                  <a:outerShdw blurRad="38100" dist="38100" dir="2700000" algn="tl">
                    <a:srgbClr val="000000">
                      <a:alpha val="43137"/>
                    </a:srgbClr>
                  </a:outerShdw>
                </a:effectLst>
              </a:rPr>
              <a:t>Unit 2b</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3015" y="3462229"/>
            <a:ext cx="311330" cy="31133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4848" y="121710"/>
            <a:ext cx="437794" cy="43779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8039" y="1814046"/>
            <a:ext cx="299716" cy="298194"/>
          </a:xfrm>
          <a:prstGeom prst="rect">
            <a:avLst/>
          </a:prstGeom>
        </p:spPr>
      </p:pic>
      <p:pic>
        <p:nvPicPr>
          <p:cNvPr id="16" name="Picture 15"/>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534143" y="1839719"/>
            <a:ext cx="318908" cy="27252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91151">
            <a:off x="8111011" y="179511"/>
            <a:ext cx="341141" cy="341141"/>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34177" y="3430013"/>
            <a:ext cx="400144" cy="400144"/>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9363" y="3535679"/>
            <a:ext cx="471872" cy="471872"/>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06022" y="4571914"/>
            <a:ext cx="335365" cy="335365"/>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78313" y="3689634"/>
            <a:ext cx="342190" cy="342190"/>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94087" y="4503149"/>
            <a:ext cx="350506" cy="350506"/>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55723" y="2112240"/>
            <a:ext cx="346451" cy="346451"/>
          </a:xfrm>
          <a:prstGeom prst="rect">
            <a:avLst/>
          </a:prstGeom>
        </p:spPr>
      </p:pic>
      <p:pic>
        <p:nvPicPr>
          <p:cNvPr id="26" name="Picture 25"/>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9338" y="3630085"/>
            <a:ext cx="500583" cy="332418"/>
          </a:xfrm>
          <a:prstGeom prst="rect">
            <a:avLst/>
          </a:prstGeom>
        </p:spPr>
      </p:pic>
      <p:graphicFrame>
        <p:nvGraphicFramePr>
          <p:cNvPr id="33" name="Table 32">
            <a:extLst>
              <a:ext uri="{FF2B5EF4-FFF2-40B4-BE49-F238E27FC236}">
                <a16:creationId xmlns:a16="http://schemas.microsoft.com/office/drawing/2014/main" id="{4BEF73B2-3F75-423B-8734-67BFDA2B91DB}"/>
              </a:ext>
            </a:extLst>
          </p:cNvPr>
          <p:cNvGraphicFramePr>
            <a:graphicFrameLocks noGrp="1"/>
          </p:cNvGraphicFramePr>
          <p:nvPr>
            <p:extLst>
              <p:ext uri="{D42A27DB-BD31-4B8C-83A1-F6EECF244321}">
                <p14:modId xmlns:p14="http://schemas.microsoft.com/office/powerpoint/2010/main" val="3259187180"/>
              </p:ext>
            </p:extLst>
          </p:nvPr>
        </p:nvGraphicFramePr>
        <p:xfrm>
          <a:off x="44754" y="5558769"/>
          <a:ext cx="6828160" cy="1267025"/>
        </p:xfrm>
        <a:graphic>
          <a:graphicData uri="http://schemas.openxmlformats.org/drawingml/2006/table">
            <a:tbl>
              <a:tblPr firstRow="1" bandRow="1">
                <a:tableStyleId>{5C22544A-7EE6-4342-B048-85BDC9FD1C3A}</a:tableStyleId>
              </a:tblPr>
              <a:tblGrid>
                <a:gridCol w="1297111">
                  <a:extLst>
                    <a:ext uri="{9D8B030D-6E8A-4147-A177-3AD203B41FA5}">
                      <a16:colId xmlns:a16="http://schemas.microsoft.com/office/drawing/2014/main" val="2484455908"/>
                    </a:ext>
                  </a:extLst>
                </a:gridCol>
                <a:gridCol w="2116970">
                  <a:extLst>
                    <a:ext uri="{9D8B030D-6E8A-4147-A177-3AD203B41FA5}">
                      <a16:colId xmlns:a16="http://schemas.microsoft.com/office/drawing/2014/main" val="3262042102"/>
                    </a:ext>
                  </a:extLst>
                </a:gridCol>
                <a:gridCol w="682815">
                  <a:extLst>
                    <a:ext uri="{9D8B030D-6E8A-4147-A177-3AD203B41FA5}">
                      <a16:colId xmlns:a16="http://schemas.microsoft.com/office/drawing/2014/main" val="1592429008"/>
                    </a:ext>
                  </a:extLst>
                </a:gridCol>
                <a:gridCol w="682817">
                  <a:extLst>
                    <a:ext uri="{9D8B030D-6E8A-4147-A177-3AD203B41FA5}">
                      <a16:colId xmlns:a16="http://schemas.microsoft.com/office/drawing/2014/main" val="3306295869"/>
                    </a:ext>
                  </a:extLst>
                </a:gridCol>
                <a:gridCol w="682815">
                  <a:extLst>
                    <a:ext uri="{9D8B030D-6E8A-4147-A177-3AD203B41FA5}">
                      <a16:colId xmlns:a16="http://schemas.microsoft.com/office/drawing/2014/main" val="4133172968"/>
                    </a:ext>
                  </a:extLst>
                </a:gridCol>
                <a:gridCol w="682817">
                  <a:extLst>
                    <a:ext uri="{9D8B030D-6E8A-4147-A177-3AD203B41FA5}">
                      <a16:colId xmlns:a16="http://schemas.microsoft.com/office/drawing/2014/main" val="275437715"/>
                    </a:ext>
                  </a:extLst>
                </a:gridCol>
                <a:gridCol w="682815">
                  <a:extLst>
                    <a:ext uri="{9D8B030D-6E8A-4147-A177-3AD203B41FA5}">
                      <a16:colId xmlns:a16="http://schemas.microsoft.com/office/drawing/2014/main" val="744473876"/>
                    </a:ext>
                  </a:extLst>
                </a:gridCol>
              </a:tblGrid>
              <a:tr h="166208">
                <a:tc gridSpan="7">
                  <a:txBody>
                    <a:bodyPr/>
                    <a:lstStyle/>
                    <a:p>
                      <a:pPr algn="ctr"/>
                      <a:r>
                        <a:rPr lang="en-GB" sz="800" b="1" dirty="0">
                          <a:solidFill>
                            <a:schemeClr val="bg1"/>
                          </a:solidFill>
                        </a:rPr>
                        <a:t>The Demographic</a:t>
                      </a:r>
                      <a:r>
                        <a:rPr lang="en-GB" sz="800" b="1" baseline="0" dirty="0">
                          <a:solidFill>
                            <a:schemeClr val="bg1"/>
                          </a:solidFill>
                        </a:rPr>
                        <a:t> Transition Model</a:t>
                      </a:r>
                      <a:endParaRPr lang="en-GB" sz="800" b="1" dirty="0">
                        <a:solidFill>
                          <a:schemeClr val="bg1"/>
                        </a:solidFill>
                      </a:endParaRPr>
                    </a:p>
                  </a:txBody>
                  <a:tcPr>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519515"/>
                  </a:ext>
                </a:extLst>
              </a:tr>
              <a:tr h="166208">
                <a:tc rowSpan="3">
                  <a:txBody>
                    <a:bodyPr/>
                    <a:lstStyle/>
                    <a:p>
                      <a:pPr algn="ctr"/>
                      <a:r>
                        <a:rPr lang="en-GB" sz="800" b="1" kern="1200" dirty="0">
                          <a:solidFill>
                            <a:schemeClr val="dk1"/>
                          </a:solidFill>
                          <a:effectLst/>
                          <a:latin typeface="Calibri" panose="020F0502020204030204" pitchFamily="34" charset="0"/>
                          <a:ea typeface="+mn-ea"/>
                          <a:cs typeface="Calibri" panose="020F0502020204030204" pitchFamily="34" charset="0"/>
                        </a:rPr>
                        <a:t>The demographic transition model (DTM) shows population change over time. It studies how birth rate and death rate affect the total population of a country.</a:t>
                      </a:r>
                      <a:endParaRPr lang="en-GB" sz="100" b="1" dirty="0">
                        <a:solidFill>
                          <a:schemeClr val="bg1"/>
                        </a:solidFill>
                        <a:latin typeface="Calibri" panose="020F0502020204030204" pitchFamily="34" charset="0"/>
                        <a:cs typeface="Calibri" panose="020F0502020204030204" pitchFamily="34" charset="0"/>
                      </a:endParaRPr>
                    </a:p>
                  </a:txBody>
                  <a:tcPr anchor="ctr">
                    <a:solidFill>
                      <a:schemeClr val="accent6">
                        <a:lumMod val="60000"/>
                        <a:lumOff val="40000"/>
                      </a:schemeClr>
                    </a:solidFill>
                  </a:tcPr>
                </a:tc>
                <a:tc rowSpan="3">
                  <a:txBody>
                    <a:bodyPr/>
                    <a:lstStyle/>
                    <a:p>
                      <a:pPr algn="ctr"/>
                      <a:endParaRPr lang="en-GB" sz="800" b="1" dirty="0">
                        <a:solidFill>
                          <a:schemeClr val="bg1"/>
                        </a:solidFill>
                      </a:endParaRPr>
                    </a:p>
                  </a:txBody>
                  <a:tcPr>
                    <a:solidFill>
                      <a:schemeClr val="bg1"/>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1</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2</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3</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4</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5</a:t>
                      </a:r>
                    </a:p>
                  </a:txBody>
                  <a:tcPr anchor="ctr">
                    <a:solidFill>
                      <a:schemeClr val="accent6">
                        <a:lumMod val="60000"/>
                        <a:lumOff val="40000"/>
                      </a:schemeClr>
                    </a:solidFill>
                  </a:tcPr>
                </a:tc>
                <a:extLst>
                  <a:ext uri="{0D108BD9-81ED-4DB2-BD59-A6C34878D82A}">
                    <a16:rowId xmlns:a16="http://schemas.microsoft.com/office/drawing/2014/main" val="2028824628"/>
                  </a:ext>
                </a:extLst>
              </a:tr>
              <a:tr h="451137">
                <a:tc vMerge="1">
                  <a:txBody>
                    <a:bodyPr/>
                    <a:lstStyle/>
                    <a:p>
                      <a:pPr algn="ctr"/>
                      <a:endParaRPr lang="en-GB" sz="800" b="1" dirty="0">
                        <a:solidFill>
                          <a:schemeClr val="bg1"/>
                        </a:solidFill>
                      </a:endParaRPr>
                    </a:p>
                  </a:txBody>
                  <a:tcPr>
                    <a:solidFill>
                      <a:schemeClr val="bg1"/>
                    </a:solidFill>
                  </a:tcPr>
                </a:tc>
                <a:tc vMerge="1">
                  <a:txBody>
                    <a:bodyPr/>
                    <a:lstStyle/>
                    <a:p>
                      <a:endParaRPr lang="en-GB"/>
                    </a:p>
                  </a:txBody>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High  DR</a:t>
                      </a:r>
                    </a:p>
                    <a:p>
                      <a:pPr algn="ctr"/>
                      <a:r>
                        <a:rPr lang="en-GB" sz="800" b="1" i="1" dirty="0">
                          <a:solidFill>
                            <a:srgbClr val="00B050"/>
                          </a:solidFill>
                          <a:latin typeface="Calibri" panose="020F0502020204030204" pitchFamily="34" charset="0"/>
                          <a:cs typeface="Calibri" panose="020F0502020204030204" pitchFamily="34" charset="0"/>
                        </a:rPr>
                        <a:t>High BR</a:t>
                      </a:r>
                    </a:p>
                    <a:p>
                      <a:pPr algn="ctr"/>
                      <a:r>
                        <a:rPr lang="en-GB" sz="800" b="1" i="1" dirty="0">
                          <a:solidFill>
                            <a:srgbClr val="002060"/>
                          </a:solidFill>
                          <a:latin typeface="Calibri" panose="020F0502020204030204" pitchFamily="34" charset="0"/>
                          <a:cs typeface="Calibri" panose="020F0502020204030204" pitchFamily="34" charset="0"/>
                        </a:rPr>
                        <a:t>Steady</a:t>
                      </a:r>
                    </a:p>
                  </a:txBody>
                  <a:tcPr anchor="ctr">
                    <a:solidFill>
                      <a:schemeClr val="accent6">
                        <a:lumMod val="40000"/>
                        <a:lumOff val="60000"/>
                      </a:schemeClr>
                    </a:solidFill>
                  </a:tcPr>
                </a:tc>
                <a:tc>
                  <a:txBody>
                    <a:bodyPr/>
                    <a:lstStyle/>
                    <a:p>
                      <a:pPr algn="ctr"/>
                      <a:r>
                        <a:rPr lang="en-GB" sz="800" b="1" i="1" dirty="0">
                          <a:solidFill>
                            <a:srgbClr val="00B050"/>
                          </a:solidFill>
                          <a:latin typeface="Calibri" panose="020F0502020204030204" pitchFamily="34" charset="0"/>
                          <a:cs typeface="Calibri" panose="020F0502020204030204" pitchFamily="34" charset="0"/>
                        </a:rPr>
                        <a:t>BR Low </a:t>
                      </a:r>
                    </a:p>
                    <a:p>
                      <a:pPr algn="ctr"/>
                      <a:r>
                        <a:rPr lang="en-GB" sz="800" b="1" i="1" dirty="0">
                          <a:solidFill>
                            <a:srgbClr val="FF0000"/>
                          </a:solidFill>
                          <a:latin typeface="Calibri" panose="020F0502020204030204" pitchFamily="34" charset="0"/>
                          <a:cs typeface="Calibri" panose="020F0502020204030204" pitchFamily="34" charset="0"/>
                        </a:rPr>
                        <a:t>Declining DR</a:t>
                      </a:r>
                    </a:p>
                    <a:p>
                      <a:pPr algn="ctr"/>
                      <a:r>
                        <a:rPr lang="en-GB" sz="800" b="1" i="1" dirty="0">
                          <a:solidFill>
                            <a:srgbClr val="002060"/>
                          </a:solidFill>
                          <a:latin typeface="Calibri" panose="020F0502020204030204" pitchFamily="34" charset="0"/>
                          <a:cs typeface="Calibri" panose="020F0502020204030204" pitchFamily="34" charset="0"/>
                        </a:rPr>
                        <a:t>Very High</a:t>
                      </a:r>
                      <a:endParaRPr lang="en-GB" sz="800" b="1" dirty="0">
                        <a:solidFill>
                          <a:srgbClr val="002060"/>
                        </a:solidFill>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Rapidly falling DR</a:t>
                      </a:r>
                    </a:p>
                    <a:p>
                      <a:pPr algn="ctr"/>
                      <a:r>
                        <a:rPr lang="en-GB" sz="800" b="1" i="1" dirty="0">
                          <a:solidFill>
                            <a:srgbClr val="00B050"/>
                          </a:solidFill>
                          <a:latin typeface="Calibri" panose="020F0502020204030204" pitchFamily="34" charset="0"/>
                          <a:cs typeface="Calibri" panose="020F0502020204030204" pitchFamily="34" charset="0"/>
                        </a:rPr>
                        <a:t>Low BR</a:t>
                      </a:r>
                    </a:p>
                    <a:p>
                      <a:pPr algn="ctr"/>
                      <a:r>
                        <a:rPr lang="en-GB" sz="800" b="1" i="1" dirty="0">
                          <a:solidFill>
                            <a:srgbClr val="002060"/>
                          </a:solidFill>
                          <a:latin typeface="Calibri" panose="020F0502020204030204" pitchFamily="34" charset="0"/>
                          <a:cs typeface="Calibri" panose="020F0502020204030204" pitchFamily="34" charset="0"/>
                        </a:rPr>
                        <a:t>High</a:t>
                      </a:r>
                    </a:p>
                  </a:txBody>
                  <a:tcPr anchor="ctr">
                    <a:solidFill>
                      <a:schemeClr val="accent6">
                        <a:lumMod val="40000"/>
                        <a:lumOff val="60000"/>
                      </a:schemeClr>
                    </a:solidFill>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Low DR</a:t>
                      </a:r>
                    </a:p>
                    <a:p>
                      <a:pPr algn="ctr"/>
                      <a:r>
                        <a:rPr lang="en-GB" sz="800" b="1" i="1" dirty="0">
                          <a:solidFill>
                            <a:srgbClr val="00B050"/>
                          </a:solidFill>
                          <a:latin typeface="Calibri" panose="020F0502020204030204" pitchFamily="34" charset="0"/>
                          <a:cs typeface="Calibri" panose="020F0502020204030204" pitchFamily="34" charset="0"/>
                        </a:rPr>
                        <a:t>Low BR</a:t>
                      </a:r>
                    </a:p>
                    <a:p>
                      <a:pPr algn="ctr"/>
                      <a:r>
                        <a:rPr lang="en-GB" sz="800" b="1" i="1" dirty="0">
                          <a:solidFill>
                            <a:srgbClr val="002060"/>
                          </a:solidFill>
                          <a:latin typeface="Calibri" panose="020F0502020204030204" pitchFamily="34" charset="0"/>
                          <a:cs typeface="Calibri" panose="020F0502020204030204" pitchFamily="34" charset="0"/>
                        </a:rPr>
                        <a:t>Zero</a:t>
                      </a:r>
                    </a:p>
                  </a:txBody>
                  <a:tcPr anchor="ctr">
                    <a:solidFill>
                      <a:schemeClr val="accent6">
                        <a:lumMod val="40000"/>
                        <a:lumOff val="60000"/>
                      </a:schemeClr>
                    </a:solidFill>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Slowly Falling DR</a:t>
                      </a:r>
                    </a:p>
                    <a:p>
                      <a:pPr algn="ctr"/>
                      <a:r>
                        <a:rPr lang="en-GB" sz="800" b="1" i="1" dirty="0">
                          <a:solidFill>
                            <a:srgbClr val="00B050"/>
                          </a:solidFill>
                          <a:latin typeface="Calibri" panose="020F0502020204030204" pitchFamily="34" charset="0"/>
                          <a:cs typeface="Calibri" panose="020F0502020204030204" pitchFamily="34" charset="0"/>
                        </a:rPr>
                        <a:t>Low BR</a:t>
                      </a:r>
                    </a:p>
                    <a:p>
                      <a:pPr algn="ctr"/>
                      <a:r>
                        <a:rPr lang="en-GB" sz="800" b="1" i="1" dirty="0">
                          <a:solidFill>
                            <a:srgbClr val="002060"/>
                          </a:solidFill>
                          <a:latin typeface="Calibri" panose="020F0502020204030204" pitchFamily="34" charset="0"/>
                          <a:cs typeface="Calibri" panose="020F0502020204030204" pitchFamily="34" charset="0"/>
                        </a:rPr>
                        <a:t>Negative</a:t>
                      </a:r>
                    </a:p>
                  </a:txBody>
                  <a:tcPr anchor="ctr">
                    <a:solidFill>
                      <a:schemeClr val="accent6">
                        <a:lumMod val="40000"/>
                        <a:lumOff val="60000"/>
                      </a:schemeClr>
                    </a:solidFill>
                  </a:tcPr>
                </a:tc>
                <a:extLst>
                  <a:ext uri="{0D108BD9-81ED-4DB2-BD59-A6C34878D82A}">
                    <a16:rowId xmlns:a16="http://schemas.microsoft.com/office/drawing/2014/main" val="3636842380"/>
                  </a:ext>
                </a:extLst>
              </a:tr>
              <a:tr h="261185">
                <a:tc vMerge="1">
                  <a:txBody>
                    <a:bodyPr/>
                    <a:lstStyle/>
                    <a:p>
                      <a:pPr algn="ctr"/>
                      <a:endParaRPr lang="en-GB" sz="800" b="1" dirty="0">
                        <a:solidFill>
                          <a:schemeClr val="bg1"/>
                        </a:solidFill>
                      </a:endParaRPr>
                    </a:p>
                  </a:txBody>
                  <a:tcPr>
                    <a:solidFill>
                      <a:schemeClr val="bg1"/>
                    </a:solidFill>
                  </a:tcPr>
                </a:tc>
                <a:tc vMerge="1">
                  <a:txBody>
                    <a:bodyPr/>
                    <a:lstStyle/>
                    <a:p>
                      <a:endParaRPr lang="en-GB"/>
                    </a:p>
                  </a:txBody>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Tribes</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Kenya </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India</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UK</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Japan</a:t>
                      </a:r>
                    </a:p>
                  </a:txBody>
                  <a:tcPr anchor="ctr">
                    <a:solidFill>
                      <a:schemeClr val="accent6">
                        <a:lumMod val="20000"/>
                        <a:lumOff val="80000"/>
                      </a:schemeClr>
                    </a:solidFill>
                  </a:tcPr>
                </a:tc>
                <a:extLst>
                  <a:ext uri="{0D108BD9-81ED-4DB2-BD59-A6C34878D82A}">
                    <a16:rowId xmlns:a16="http://schemas.microsoft.com/office/drawing/2014/main" val="802909045"/>
                  </a:ext>
                </a:extLst>
              </a:tr>
            </a:tbl>
          </a:graphicData>
        </a:graphic>
      </p:graphicFrame>
      <p:pic>
        <p:nvPicPr>
          <p:cNvPr id="19" name="Picture 18">
            <a:extLst>
              <a:ext uri="{FF2B5EF4-FFF2-40B4-BE49-F238E27FC236}">
                <a16:creationId xmlns:a16="http://schemas.microsoft.com/office/drawing/2014/main" id="{2BDA667A-DA53-43D2-980C-634194238E0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0597" t="5374" r="17271" b="46198"/>
          <a:stretch/>
        </p:blipFill>
        <p:spPr>
          <a:xfrm>
            <a:off x="1383330" y="5783403"/>
            <a:ext cx="2075504" cy="1023212"/>
          </a:xfrm>
          <a:prstGeom prst="rect">
            <a:avLst/>
          </a:prstGeom>
        </p:spPr>
      </p:pic>
      <p:pic>
        <p:nvPicPr>
          <p:cNvPr id="34" name="Picture 33">
            <a:extLst>
              <a:ext uri="{FF2B5EF4-FFF2-40B4-BE49-F238E27FC236}">
                <a16:creationId xmlns:a16="http://schemas.microsoft.com/office/drawing/2014/main" id="{0D72AA3B-44D3-4F7B-BA48-C650387D167C}"/>
              </a:ext>
            </a:extLst>
          </p:cNvPr>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5348" y="2655854"/>
            <a:ext cx="637478" cy="637478"/>
          </a:xfrm>
          <a:prstGeom prst="rect">
            <a:avLst/>
          </a:prstGeom>
        </p:spPr>
      </p:pic>
    </p:spTree>
    <p:extLst>
      <p:ext uri="{BB962C8B-B14F-4D97-AF65-F5344CB8AC3E}">
        <p14:creationId xmlns:p14="http://schemas.microsoft.com/office/powerpoint/2010/main" val="107847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88532311"/>
              </p:ext>
            </p:extLst>
          </p:nvPr>
        </p:nvGraphicFramePr>
        <p:xfrm>
          <a:off x="9878" y="15373"/>
          <a:ext cx="3171936" cy="3657600"/>
        </p:xfrm>
        <a:graphic>
          <a:graphicData uri="http://schemas.openxmlformats.org/drawingml/2006/table">
            <a:tbl>
              <a:tblPr firstRow="1" bandRow="1">
                <a:tableStyleId>{93296810-A885-4BE3-A3E7-6D5BEEA58F35}</a:tableStyleId>
              </a:tblPr>
              <a:tblGrid>
                <a:gridCol w="1582970">
                  <a:extLst>
                    <a:ext uri="{9D8B030D-6E8A-4147-A177-3AD203B41FA5}">
                      <a16:colId xmlns:a16="http://schemas.microsoft.com/office/drawing/2014/main" val="2478287318"/>
                    </a:ext>
                  </a:extLst>
                </a:gridCol>
                <a:gridCol w="1588966">
                  <a:extLst>
                    <a:ext uri="{9D8B030D-6E8A-4147-A177-3AD203B41FA5}">
                      <a16:colId xmlns:a16="http://schemas.microsoft.com/office/drawing/2014/main" val="1833158164"/>
                    </a:ext>
                  </a:extLst>
                </a:gridCol>
              </a:tblGrid>
              <a:tr h="199128">
                <a:tc gridSpan="2">
                  <a:txBody>
                    <a:bodyPr/>
                    <a:lstStyle/>
                    <a:p>
                      <a:pPr algn="ctr"/>
                      <a:r>
                        <a:rPr lang="en-GB" sz="800" dirty="0">
                          <a:latin typeface="Calibri" panose="020F0502020204030204" pitchFamily="34" charset="0"/>
                          <a:cs typeface="Calibri" panose="020F0502020204030204" pitchFamily="34" charset="0"/>
                        </a:rPr>
                        <a:t>Reducing the Global Development Gap</a:t>
                      </a:r>
                    </a:p>
                  </a:txBody>
                  <a:tcPr/>
                </a:tc>
                <a:tc hMerge="1">
                  <a:txBody>
                    <a:bodyPr/>
                    <a:lstStyle/>
                    <a:p>
                      <a:endParaRPr lang="en-GB" dirty="0"/>
                    </a:p>
                  </a:txBody>
                  <a:tcPr/>
                </a:tc>
                <a:extLst>
                  <a:ext uri="{0D108BD9-81ED-4DB2-BD59-A6C34878D82A}">
                    <a16:rowId xmlns:a16="http://schemas.microsoft.com/office/drawing/2014/main" val="3999279524"/>
                  </a:ext>
                </a:extLst>
              </a:tr>
              <a:tr h="1109429">
                <a:tc>
                  <a:txBody>
                    <a:bodyPr/>
                    <a:lstStyle/>
                    <a:p>
                      <a:pPr marL="0" indent="0" algn="ctr">
                        <a:buFontTx/>
                        <a:buNone/>
                      </a:pPr>
                      <a:r>
                        <a:rPr lang="en-GB" sz="800" b="1" u="sng" dirty="0">
                          <a:solidFill>
                            <a:schemeClr val="tx1"/>
                          </a:solidFill>
                          <a:latin typeface="Calibri" panose="020F0502020204030204" pitchFamily="34" charset="0"/>
                          <a:cs typeface="Calibri" panose="020F0502020204030204" pitchFamily="34" charset="0"/>
                        </a:rPr>
                        <a:t>Microfinance Loans</a:t>
                      </a:r>
                    </a:p>
                    <a:p>
                      <a:pPr marL="0" indent="0">
                        <a:buFontTx/>
                        <a:buNone/>
                      </a:pPr>
                      <a:r>
                        <a:rPr lang="en-GB" sz="800" b="1" dirty="0">
                          <a:solidFill>
                            <a:schemeClr val="tx1"/>
                          </a:solidFill>
                          <a:latin typeface="Calibri" panose="020F0502020204030204" pitchFamily="34" charset="0"/>
                          <a:cs typeface="Calibri" panose="020F0502020204030204" pitchFamily="34" charset="0"/>
                        </a:rPr>
                        <a:t>This involves people in LICs  receiving smalls loans from traditional banks. </a:t>
                      </a:r>
                    </a:p>
                    <a:p>
                      <a:pPr marL="0" indent="0">
                        <a:buFontTx/>
                        <a:buNone/>
                      </a:pPr>
                      <a:r>
                        <a:rPr lang="en-GB" sz="800" b="1" dirty="0">
                          <a:solidFill>
                            <a:srgbClr val="00B050"/>
                          </a:solidFill>
                          <a:latin typeface="Calibri" panose="020F0502020204030204" pitchFamily="34" charset="0"/>
                          <a:cs typeface="Calibri" panose="020F0502020204030204" pitchFamily="34" charset="0"/>
                        </a:rPr>
                        <a:t>+ Loans enable people to begin their own businesses</a:t>
                      </a:r>
                    </a:p>
                    <a:p>
                      <a:pPr marL="0" indent="0">
                        <a:buFontTx/>
                        <a:buNone/>
                      </a:pPr>
                      <a:r>
                        <a:rPr lang="en-GB" sz="800" b="1" dirty="0">
                          <a:solidFill>
                            <a:srgbClr val="FF0000"/>
                          </a:solidFill>
                          <a:latin typeface="Calibri" panose="020F0502020204030204" pitchFamily="34" charset="0"/>
                          <a:cs typeface="Calibri" panose="020F0502020204030204" pitchFamily="34" charset="0"/>
                        </a:rPr>
                        <a:t>- Its not clear they can reduce poverty at a large scale. </a:t>
                      </a:r>
                    </a:p>
                  </a:txBody>
                  <a:tcPr anchor="ctr"/>
                </a:tc>
                <a:tc>
                  <a:txBody>
                    <a:bodyPr/>
                    <a:lstStyle/>
                    <a:p>
                      <a:pPr algn="ctr"/>
                      <a:r>
                        <a:rPr lang="en-GB" sz="800" b="1" u="sng" dirty="0">
                          <a:latin typeface="Calibri" panose="020F0502020204030204" pitchFamily="34" charset="0"/>
                          <a:cs typeface="Calibri" panose="020F0502020204030204" pitchFamily="34" charset="0"/>
                        </a:rPr>
                        <a:t>Foreign-direct investment</a:t>
                      </a:r>
                    </a:p>
                    <a:p>
                      <a:r>
                        <a:rPr lang="en-GB" sz="800" b="1" dirty="0">
                          <a:latin typeface="Calibri" panose="020F0502020204030204" pitchFamily="34" charset="0"/>
                          <a:cs typeface="Calibri" panose="020F0502020204030204" pitchFamily="34" charset="0"/>
                        </a:rPr>
                        <a:t>This is when one country buys property or infrastructure in another country.</a:t>
                      </a:r>
                    </a:p>
                    <a:p>
                      <a:r>
                        <a:rPr lang="en-GB" sz="800" dirty="0">
                          <a:solidFill>
                            <a:srgbClr val="00B050"/>
                          </a:solidFill>
                          <a:latin typeface="Calibri" panose="020F0502020204030204" pitchFamily="34" charset="0"/>
                          <a:cs typeface="Calibri" panose="020F0502020204030204" pitchFamily="34" charset="0"/>
                        </a:rPr>
                        <a:t>+ </a:t>
                      </a:r>
                      <a:r>
                        <a:rPr lang="en-GB" sz="800" b="1" dirty="0">
                          <a:solidFill>
                            <a:srgbClr val="00B050"/>
                          </a:solidFill>
                          <a:latin typeface="Calibri" panose="020F0502020204030204" pitchFamily="34" charset="0"/>
                          <a:cs typeface="Calibri" panose="020F0502020204030204" pitchFamily="34" charset="0"/>
                        </a:rPr>
                        <a:t>Leads to better access to finance, technology &amp; expertise.</a:t>
                      </a:r>
                    </a:p>
                    <a:p>
                      <a:pPr marL="0" indent="0">
                        <a:buFontTx/>
                        <a:buNone/>
                      </a:pPr>
                      <a:r>
                        <a:rPr lang="en-GB" sz="800" b="1" dirty="0">
                          <a:solidFill>
                            <a:srgbClr val="FF0000"/>
                          </a:solidFill>
                          <a:latin typeface="Calibri" panose="020F0502020204030204" pitchFamily="34" charset="0"/>
                          <a:cs typeface="Calibri" panose="020F0502020204030204" pitchFamily="34" charset="0"/>
                        </a:rPr>
                        <a:t>- Investment can come with strings attached that country’s will need to comply with.</a:t>
                      </a:r>
                    </a:p>
                  </a:txBody>
                  <a:tcPr/>
                </a:tc>
                <a:extLst>
                  <a:ext uri="{0D108BD9-81ED-4DB2-BD59-A6C34878D82A}">
                    <a16:rowId xmlns:a16="http://schemas.microsoft.com/office/drawing/2014/main" val="2807978665"/>
                  </a:ext>
                </a:extLst>
              </a:tr>
              <a:tr h="1109429">
                <a:tc>
                  <a:txBody>
                    <a:bodyPr/>
                    <a:lstStyle/>
                    <a:p>
                      <a:pPr algn="ctr"/>
                      <a:r>
                        <a:rPr lang="en-GB" sz="800" b="1" u="sng" dirty="0">
                          <a:latin typeface="Calibri" panose="020F0502020204030204" pitchFamily="34" charset="0"/>
                          <a:cs typeface="Calibri" panose="020F0502020204030204" pitchFamily="34" charset="0"/>
                        </a:rPr>
                        <a:t>Aid</a:t>
                      </a:r>
                    </a:p>
                    <a:p>
                      <a:r>
                        <a:rPr lang="en-GB" sz="800" b="1" dirty="0">
                          <a:latin typeface="Calibri" panose="020F0502020204030204" pitchFamily="34" charset="0"/>
                          <a:cs typeface="Calibri" panose="020F0502020204030204" pitchFamily="34" charset="0"/>
                        </a:rPr>
                        <a:t>This is given by one country to another as money or resources.</a:t>
                      </a:r>
                    </a:p>
                    <a:p>
                      <a:r>
                        <a:rPr lang="en-GB" sz="800" b="1" dirty="0">
                          <a:solidFill>
                            <a:srgbClr val="00B050"/>
                          </a:solidFill>
                          <a:latin typeface="Calibri" panose="020F0502020204030204" pitchFamily="34" charset="0"/>
                          <a:cs typeface="Calibri" panose="020F0502020204030204" pitchFamily="34" charset="0"/>
                        </a:rPr>
                        <a:t>+ Improve literacy rates, building  dams, improving agriculture. </a:t>
                      </a:r>
                    </a:p>
                    <a:p>
                      <a:pPr marL="0" indent="0">
                        <a:buFontTx/>
                        <a:buNone/>
                      </a:pPr>
                      <a:r>
                        <a:rPr lang="en-GB" sz="800" b="1" dirty="0">
                          <a:solidFill>
                            <a:srgbClr val="FF0000"/>
                          </a:solidFill>
                          <a:latin typeface="Calibri" panose="020F0502020204030204" pitchFamily="34" charset="0"/>
                          <a:cs typeface="Calibri" panose="020F0502020204030204" pitchFamily="34" charset="0"/>
                        </a:rPr>
                        <a:t>- Can be wasted by corrupt governments or they can become too reliant on aid.</a:t>
                      </a:r>
                    </a:p>
                  </a:txBody>
                  <a:tcPr anchor="ctr"/>
                </a:tc>
                <a:tc>
                  <a:txBody>
                    <a:bodyPr/>
                    <a:lstStyle/>
                    <a:p>
                      <a:pPr algn="ctr"/>
                      <a:r>
                        <a:rPr lang="en-GB" sz="800" b="1" u="sng" dirty="0">
                          <a:latin typeface="Calibri" panose="020F0502020204030204" pitchFamily="34" charset="0"/>
                          <a:cs typeface="Calibri" panose="020F0502020204030204" pitchFamily="34" charset="0"/>
                        </a:rPr>
                        <a:t>Debt Relief</a:t>
                      </a:r>
                    </a:p>
                    <a:p>
                      <a:r>
                        <a:rPr lang="en-GB" sz="800" b="1" dirty="0">
                          <a:latin typeface="Calibri" panose="020F0502020204030204" pitchFamily="34" charset="0"/>
                          <a:cs typeface="Calibri" panose="020F0502020204030204" pitchFamily="34" charset="0"/>
                        </a:rPr>
                        <a:t>This is when a country’s debt is cancelled or interest rates are lowered. </a:t>
                      </a:r>
                    </a:p>
                    <a:p>
                      <a:r>
                        <a:rPr lang="en-GB" sz="800" b="1" dirty="0">
                          <a:solidFill>
                            <a:srgbClr val="00B050"/>
                          </a:solidFill>
                          <a:latin typeface="Calibri" panose="020F0502020204030204" pitchFamily="34" charset="0"/>
                          <a:cs typeface="Calibri" panose="020F0502020204030204" pitchFamily="34" charset="0"/>
                        </a:rPr>
                        <a:t>+ Means more money can be spent on development.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800" b="1" dirty="0">
                          <a:solidFill>
                            <a:srgbClr val="FF0000"/>
                          </a:solidFill>
                          <a:latin typeface="Calibri" panose="020F0502020204030204" pitchFamily="34" charset="0"/>
                          <a:cs typeface="Calibri" panose="020F0502020204030204" pitchFamily="34" charset="0"/>
                        </a:rPr>
                        <a:t>- Locals might not always get a say. Some aid can be tied under condition from donor country.</a:t>
                      </a:r>
                    </a:p>
                  </a:txBody>
                  <a:tcPr/>
                </a:tc>
                <a:extLst>
                  <a:ext uri="{0D108BD9-81ED-4DB2-BD59-A6C34878D82A}">
                    <a16:rowId xmlns:a16="http://schemas.microsoft.com/office/drawing/2014/main" val="3534730920"/>
                  </a:ext>
                </a:extLst>
              </a:tr>
              <a:tr h="995641">
                <a:tc>
                  <a:txBody>
                    <a:bodyPr/>
                    <a:lstStyle/>
                    <a:p>
                      <a:pPr algn="ctr"/>
                      <a:r>
                        <a:rPr lang="en-GB" sz="800" b="1" u="sng" dirty="0">
                          <a:latin typeface="Calibri" panose="020F0502020204030204" pitchFamily="34" charset="0"/>
                          <a:cs typeface="Calibri" panose="020F0502020204030204" pitchFamily="34" charset="0"/>
                        </a:rPr>
                        <a:t>Fair trade</a:t>
                      </a:r>
                    </a:p>
                    <a:p>
                      <a:r>
                        <a:rPr lang="en-GB" sz="800" b="1" dirty="0">
                          <a:latin typeface="Calibri" panose="020F0502020204030204" pitchFamily="34" charset="0"/>
                          <a:cs typeface="Calibri" panose="020F0502020204030204" pitchFamily="34" charset="0"/>
                        </a:rPr>
                        <a:t>This is a movement where farmers get a fair price for the goods produced.</a:t>
                      </a:r>
                    </a:p>
                    <a:p>
                      <a:r>
                        <a:rPr lang="en-GB" sz="800" b="1" dirty="0">
                          <a:solidFill>
                            <a:srgbClr val="00B050"/>
                          </a:solidFill>
                          <a:latin typeface="Calibri" panose="020F0502020204030204" pitchFamily="34" charset="0"/>
                          <a:cs typeface="Calibri" panose="020F0502020204030204" pitchFamily="34" charset="0"/>
                        </a:rPr>
                        <a:t>+ Paid fairly so they can develop schools &amp; health centres.</a:t>
                      </a:r>
                    </a:p>
                    <a:p>
                      <a:pPr marL="0" indent="0">
                        <a:buFontTx/>
                        <a:buNone/>
                      </a:pPr>
                      <a:r>
                        <a:rPr lang="en-GB" sz="800" b="1" dirty="0">
                          <a:solidFill>
                            <a:srgbClr val="FF0000"/>
                          </a:solidFill>
                          <a:latin typeface="Calibri" panose="020F0502020204030204" pitchFamily="34" charset="0"/>
                          <a:cs typeface="Calibri" panose="020F0502020204030204" pitchFamily="34" charset="0"/>
                        </a:rPr>
                        <a:t>-Only a tiny proportion of the extra money reaches producers.</a:t>
                      </a:r>
                    </a:p>
                  </a:txBody>
                  <a:tcPr anchor="ctr"/>
                </a:tc>
                <a:tc>
                  <a:txBody>
                    <a:bodyPr/>
                    <a:lstStyle/>
                    <a:p>
                      <a:pPr algn="ctr"/>
                      <a:r>
                        <a:rPr lang="en-GB" sz="800" b="1" u="sng" dirty="0">
                          <a:latin typeface="Calibri" panose="020F0502020204030204" pitchFamily="34" charset="0"/>
                          <a:cs typeface="Calibri" panose="020F0502020204030204" pitchFamily="34" charset="0"/>
                        </a:rPr>
                        <a:t>Technology</a:t>
                      </a:r>
                    </a:p>
                    <a:p>
                      <a:r>
                        <a:rPr lang="en-GB" sz="800" b="1" dirty="0">
                          <a:latin typeface="Calibri" panose="020F0502020204030204" pitchFamily="34" charset="0"/>
                          <a:cs typeface="Calibri" panose="020F0502020204030204" pitchFamily="34" charset="0"/>
                        </a:rPr>
                        <a:t>Includes tools, machines and affordable equipment  that improve quality of life.</a:t>
                      </a:r>
                    </a:p>
                    <a:p>
                      <a:r>
                        <a:rPr lang="en-GB" sz="800" b="1" dirty="0">
                          <a:solidFill>
                            <a:srgbClr val="00B050"/>
                          </a:solidFill>
                          <a:latin typeface="Calibri" panose="020F0502020204030204" pitchFamily="34" charset="0"/>
                          <a:cs typeface="Calibri" panose="020F0502020204030204" pitchFamily="34" charset="0"/>
                        </a:rPr>
                        <a:t>+ Renewable energy is less expensive and polluting.</a:t>
                      </a:r>
                    </a:p>
                    <a:p>
                      <a:pPr marL="0" indent="0">
                        <a:buFontTx/>
                        <a:buNone/>
                      </a:pPr>
                      <a:r>
                        <a:rPr lang="en-GB" sz="800" b="1" dirty="0">
                          <a:solidFill>
                            <a:srgbClr val="FF0000"/>
                          </a:solidFill>
                          <a:latin typeface="Calibri" panose="020F0502020204030204" pitchFamily="34" charset="0"/>
                          <a:cs typeface="Calibri" panose="020F0502020204030204" pitchFamily="34" charset="0"/>
                        </a:rPr>
                        <a:t>- Requires initial investment and skills in operating technology</a:t>
                      </a:r>
                    </a:p>
                  </a:txBody>
                  <a:tcPr/>
                </a:tc>
                <a:extLst>
                  <a:ext uri="{0D108BD9-81ED-4DB2-BD59-A6C34878D82A}">
                    <a16:rowId xmlns:a16="http://schemas.microsoft.com/office/drawing/2014/main" val="3173540726"/>
                  </a:ext>
                </a:extLst>
              </a:tr>
            </a:tbl>
          </a:graphicData>
        </a:graphic>
      </p:graphicFrame>
      <p:graphicFrame>
        <p:nvGraphicFramePr>
          <p:cNvPr id="21" name="Table 20">
            <a:extLst>
              <a:ext uri="{FF2B5EF4-FFF2-40B4-BE49-F238E27FC236}">
                <a16:creationId xmlns:a16="http://schemas.microsoft.com/office/drawing/2014/main" id="{2409A7DC-7FED-454C-A1DF-94652F78A26C}"/>
              </a:ext>
            </a:extLst>
          </p:cNvPr>
          <p:cNvGraphicFramePr>
            <a:graphicFrameLocks noGrp="1"/>
          </p:cNvGraphicFramePr>
          <p:nvPr>
            <p:extLst>
              <p:ext uri="{D42A27DB-BD31-4B8C-83A1-F6EECF244321}">
                <p14:modId xmlns:p14="http://schemas.microsoft.com/office/powerpoint/2010/main" val="1478697310"/>
              </p:ext>
            </p:extLst>
          </p:nvPr>
        </p:nvGraphicFramePr>
        <p:xfrm>
          <a:off x="9877" y="3641866"/>
          <a:ext cx="3181813" cy="3200400"/>
        </p:xfrm>
        <a:graphic>
          <a:graphicData uri="http://schemas.openxmlformats.org/drawingml/2006/table">
            <a:tbl>
              <a:tblPr firstRow="1" bandRow="1">
                <a:tableStyleId>{93296810-A885-4BE3-A3E7-6D5BEEA58F35}</a:tableStyleId>
              </a:tblPr>
              <a:tblGrid>
                <a:gridCol w="1587899">
                  <a:extLst>
                    <a:ext uri="{9D8B030D-6E8A-4147-A177-3AD203B41FA5}">
                      <a16:colId xmlns:a16="http://schemas.microsoft.com/office/drawing/2014/main" val="2478287318"/>
                    </a:ext>
                  </a:extLst>
                </a:gridCol>
                <a:gridCol w="1593914">
                  <a:extLst>
                    <a:ext uri="{9D8B030D-6E8A-4147-A177-3AD203B41FA5}">
                      <a16:colId xmlns:a16="http://schemas.microsoft.com/office/drawing/2014/main" val="1833158164"/>
                    </a:ext>
                  </a:extLst>
                </a:gridCol>
              </a:tblGrid>
              <a:tr h="200134">
                <a:tc gridSpan="2">
                  <a:txBody>
                    <a:bodyPr/>
                    <a:lstStyle/>
                    <a:p>
                      <a:pPr algn="ctr"/>
                      <a:r>
                        <a:rPr lang="en-GB" sz="800" dirty="0">
                          <a:latin typeface="Calibri" panose="020F0502020204030204" pitchFamily="34" charset="0"/>
                          <a:cs typeface="Calibri" panose="020F0502020204030204" pitchFamily="34" charset="0"/>
                        </a:rPr>
                        <a:t>CS: Reducing the Development Gap In Jamaica</a:t>
                      </a:r>
                    </a:p>
                  </a:txBody>
                  <a:tcPr/>
                </a:tc>
                <a:tc hMerge="1">
                  <a:txBody>
                    <a:bodyPr/>
                    <a:lstStyle/>
                    <a:p>
                      <a:endParaRPr lang="en-GB" dirty="0"/>
                    </a:p>
                  </a:txBody>
                  <a:tcPr/>
                </a:tc>
                <a:extLst>
                  <a:ext uri="{0D108BD9-81ED-4DB2-BD59-A6C34878D82A}">
                    <a16:rowId xmlns:a16="http://schemas.microsoft.com/office/drawing/2014/main" val="3999279524"/>
                  </a:ext>
                </a:extLst>
              </a:tr>
              <a:tr h="200134">
                <a:tc>
                  <a:txBody>
                    <a:bodyPr/>
                    <a:lstStyle/>
                    <a:p>
                      <a:pPr marL="0" indent="0" algn="ctr">
                        <a:buFontTx/>
                        <a:buNone/>
                      </a:pPr>
                      <a:r>
                        <a:rPr lang="en-GB" sz="800" b="1" dirty="0">
                          <a:solidFill>
                            <a:schemeClr val="tx1"/>
                          </a:solidFill>
                          <a:latin typeface="Calibri" panose="020F0502020204030204" pitchFamily="34" charset="0"/>
                          <a:cs typeface="Calibri" panose="020F0502020204030204" pitchFamily="34" charset="0"/>
                        </a:rPr>
                        <a:t>Location and Background</a:t>
                      </a:r>
                    </a:p>
                  </a:txBody>
                  <a:tcPr anchor="ctr">
                    <a:solidFill>
                      <a:schemeClr val="accent6"/>
                    </a:solidFill>
                  </a:tcPr>
                </a:tc>
                <a:tc rowSpan="2">
                  <a:txBody>
                    <a:bodyPr/>
                    <a:lstStyle/>
                    <a:p>
                      <a:pPr algn="ctr"/>
                      <a:endParaRPr lang="en-GB" sz="800" b="1" dirty="0">
                        <a:solidFill>
                          <a:srgbClr val="FF0000"/>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2807978665"/>
                  </a:ext>
                </a:extLst>
              </a:tr>
              <a:tr h="771946">
                <a:tc>
                  <a:txBody>
                    <a:bodyPr/>
                    <a:lstStyle/>
                    <a:p>
                      <a:pPr marL="0" indent="0" algn="ctr">
                        <a:buFontTx/>
                        <a:buNone/>
                      </a:pPr>
                      <a:r>
                        <a:rPr lang="en-GB" sz="800" b="1" dirty="0">
                          <a:solidFill>
                            <a:schemeClr val="tx1"/>
                          </a:solidFill>
                          <a:latin typeface="Calibri" panose="020F0502020204030204" pitchFamily="34" charset="0"/>
                          <a:cs typeface="Calibri" panose="020F0502020204030204" pitchFamily="34" charset="0"/>
                        </a:rPr>
                        <a:t>Jamaica is a LIC island nation part of the Caribbean. Location makes Jamaica an attractive place for visitors to explore the tropical blue seas, skies and palm filled sandy beaches</a:t>
                      </a:r>
                    </a:p>
                  </a:txBody>
                  <a:tcPr anchor="ctr"/>
                </a:tc>
                <a:tc vMerge="1">
                  <a:txBody>
                    <a:bodyPr/>
                    <a:lstStyle/>
                    <a:p>
                      <a:endParaRPr lang="en-GB"/>
                    </a:p>
                  </a:txBody>
                  <a:tcPr/>
                </a:tc>
                <a:extLst>
                  <a:ext uri="{0D108BD9-81ED-4DB2-BD59-A6C34878D82A}">
                    <a16:rowId xmlns:a16="http://schemas.microsoft.com/office/drawing/2014/main" val="4104652560"/>
                  </a:ext>
                </a:extLst>
              </a:tr>
              <a:tr h="200134">
                <a:tc>
                  <a:txBody>
                    <a:bodyPr/>
                    <a:lstStyle/>
                    <a:p>
                      <a:pPr algn="ctr"/>
                      <a:r>
                        <a:rPr lang="en-GB" sz="800" b="1" dirty="0">
                          <a:solidFill>
                            <a:sysClr val="windowText" lastClr="000000"/>
                          </a:solidFill>
                          <a:latin typeface="Calibri" panose="020F0502020204030204" pitchFamily="34" charset="0"/>
                          <a:cs typeface="Calibri" panose="020F0502020204030204" pitchFamily="34" charset="0"/>
                        </a:rPr>
                        <a:t>Tourist economy</a:t>
                      </a:r>
                    </a:p>
                  </a:txBody>
                  <a:tcPr anchor="ctr">
                    <a:solidFill>
                      <a:schemeClr val="accent6"/>
                    </a:solidFill>
                  </a:tcPr>
                </a:tc>
                <a:tc>
                  <a:txBody>
                    <a:bodyPr/>
                    <a:lstStyle/>
                    <a:p>
                      <a:pPr algn="ctr"/>
                      <a:r>
                        <a:rPr lang="en-GB" sz="800" b="1" dirty="0">
                          <a:solidFill>
                            <a:sysClr val="windowText" lastClr="000000"/>
                          </a:solidFill>
                          <a:latin typeface="Calibri" panose="020F0502020204030204" pitchFamily="34" charset="0"/>
                          <a:cs typeface="Calibri" panose="020F0502020204030204" pitchFamily="34" charset="0"/>
                        </a:rPr>
                        <a:t>Multiplier effect</a:t>
                      </a:r>
                    </a:p>
                  </a:txBody>
                  <a:tcPr>
                    <a:solidFill>
                      <a:schemeClr val="accent6"/>
                    </a:solidFill>
                  </a:tcPr>
                </a:tc>
                <a:extLst>
                  <a:ext uri="{0D108BD9-81ED-4DB2-BD59-A6C34878D82A}">
                    <a16:rowId xmlns:a16="http://schemas.microsoft.com/office/drawing/2014/main" val="3534730920"/>
                  </a:ext>
                </a:extLst>
              </a:tr>
              <a:tr h="886309">
                <a:tc>
                  <a:txBody>
                    <a:bodyPr/>
                    <a:lstStyle/>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-In 2015, </a:t>
                      </a:r>
                      <a:r>
                        <a:rPr lang="en-GB" sz="800" b="1" dirty="0">
                          <a:solidFill>
                            <a:schemeClr val="tx1"/>
                          </a:solidFill>
                          <a:latin typeface="Calibri" panose="020F0502020204030204" pitchFamily="34" charset="0"/>
                          <a:cs typeface="Calibri" panose="020F0502020204030204" pitchFamily="34" charset="0"/>
                        </a:rPr>
                        <a:t>2.12 million </a:t>
                      </a:r>
                      <a:r>
                        <a:rPr lang="en-GB" sz="800" b="0" dirty="0">
                          <a:solidFill>
                            <a:schemeClr val="tx1"/>
                          </a:solidFill>
                          <a:latin typeface="Calibri" panose="020F0502020204030204" pitchFamily="34" charset="0"/>
                          <a:cs typeface="Calibri" panose="020F0502020204030204" pitchFamily="34" charset="0"/>
                        </a:rPr>
                        <a:t>visited. </a:t>
                      </a:r>
                    </a:p>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-Tourism </a:t>
                      </a:r>
                      <a:r>
                        <a:rPr lang="en-GB" sz="800" b="1" dirty="0">
                          <a:solidFill>
                            <a:schemeClr val="tx1"/>
                          </a:solidFill>
                          <a:latin typeface="Calibri" panose="020F0502020204030204" pitchFamily="34" charset="0"/>
                          <a:cs typeface="Calibri" panose="020F0502020204030204" pitchFamily="34" charset="0"/>
                        </a:rPr>
                        <a:t>contributes 27% of GDP </a:t>
                      </a:r>
                      <a:r>
                        <a:rPr lang="en-GB" sz="800" b="0" dirty="0">
                          <a:solidFill>
                            <a:schemeClr val="tx1"/>
                          </a:solidFill>
                          <a:latin typeface="Calibri" panose="020F0502020204030204" pitchFamily="34" charset="0"/>
                          <a:cs typeface="Calibri" panose="020F0502020204030204" pitchFamily="34" charset="0"/>
                        </a:rPr>
                        <a:t>and will increase to </a:t>
                      </a:r>
                      <a:r>
                        <a:rPr lang="en-GB" sz="800" b="1" dirty="0">
                          <a:solidFill>
                            <a:schemeClr val="tx1"/>
                          </a:solidFill>
                          <a:latin typeface="Calibri" panose="020F0502020204030204" pitchFamily="34" charset="0"/>
                          <a:cs typeface="Calibri" panose="020F0502020204030204" pitchFamily="34" charset="0"/>
                        </a:rPr>
                        <a:t>38% by 2025</a:t>
                      </a:r>
                      <a:r>
                        <a:rPr lang="en-GB" sz="800" b="0" dirty="0">
                          <a:solidFill>
                            <a:schemeClr val="tx1"/>
                          </a:solidFill>
                          <a:latin typeface="Calibri" panose="020F0502020204030204" pitchFamily="34" charset="0"/>
                          <a:cs typeface="Calibri" panose="020F0502020204030204" pitchFamily="34" charset="0"/>
                        </a:rPr>
                        <a:t>.</a:t>
                      </a:r>
                    </a:p>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130,000 jobs </a:t>
                      </a:r>
                      <a:r>
                        <a:rPr lang="en-GB" sz="800" b="0" dirty="0">
                          <a:solidFill>
                            <a:schemeClr val="tx1"/>
                          </a:solidFill>
                          <a:latin typeface="Calibri" panose="020F0502020204030204" pitchFamily="34" charset="0"/>
                          <a:cs typeface="Calibri" panose="020F0502020204030204" pitchFamily="34" charset="0"/>
                        </a:rPr>
                        <a:t>rely on tourism. </a:t>
                      </a:r>
                    </a:p>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Global recession </a:t>
                      </a:r>
                      <a:r>
                        <a:rPr lang="en-GB" sz="800" b="0" dirty="0">
                          <a:solidFill>
                            <a:schemeClr val="tx1"/>
                          </a:solidFill>
                          <a:latin typeface="Calibri" panose="020F0502020204030204" pitchFamily="34" charset="0"/>
                          <a:cs typeface="Calibri" panose="020F0502020204030204" pitchFamily="34" charset="0"/>
                        </a:rPr>
                        <a:t>2008 caused a </a:t>
                      </a:r>
                      <a:r>
                        <a:rPr lang="en-GB" sz="800" b="1" dirty="0">
                          <a:solidFill>
                            <a:schemeClr val="tx1"/>
                          </a:solidFill>
                          <a:latin typeface="Calibri" panose="020F0502020204030204" pitchFamily="34" charset="0"/>
                          <a:cs typeface="Calibri" panose="020F0502020204030204" pitchFamily="34" charset="0"/>
                        </a:rPr>
                        <a:t>decline in tourism</a:t>
                      </a:r>
                      <a:r>
                        <a:rPr lang="en-GB" sz="800" b="0" dirty="0">
                          <a:solidFill>
                            <a:schemeClr val="tx1"/>
                          </a:solidFill>
                          <a:latin typeface="Calibri" panose="020F0502020204030204" pitchFamily="34" charset="0"/>
                          <a:cs typeface="Calibri" panose="020F0502020204030204" pitchFamily="34" charset="0"/>
                        </a:rPr>
                        <a:t>. Now tourism is beginning to recover.</a:t>
                      </a:r>
                    </a:p>
                  </a:txBody>
                  <a:tcPr anchor="ctr"/>
                </a:tc>
                <a:tc>
                  <a:txBody>
                    <a:bodyPr/>
                    <a:lstStyle/>
                    <a:p>
                      <a:pPr algn="l"/>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Jobs from tourism </a:t>
                      </a:r>
                      <a:r>
                        <a:rPr lang="en-GB" sz="800" b="0" dirty="0">
                          <a:solidFill>
                            <a:schemeClr val="tx1"/>
                          </a:solidFill>
                          <a:latin typeface="Calibri" panose="020F0502020204030204" pitchFamily="34" charset="0"/>
                          <a:cs typeface="Calibri" panose="020F0502020204030204" pitchFamily="34" charset="0"/>
                        </a:rPr>
                        <a:t>have meant </a:t>
                      </a:r>
                      <a:r>
                        <a:rPr lang="en-GB" sz="800" b="1" dirty="0">
                          <a:solidFill>
                            <a:schemeClr val="tx1"/>
                          </a:solidFill>
                          <a:latin typeface="Calibri" panose="020F0502020204030204" pitchFamily="34" charset="0"/>
                          <a:cs typeface="Calibri" panose="020F0502020204030204" pitchFamily="34" charset="0"/>
                        </a:rPr>
                        <a:t>more money </a:t>
                      </a:r>
                      <a:r>
                        <a:rPr lang="en-GB" sz="800" b="0" dirty="0">
                          <a:solidFill>
                            <a:schemeClr val="tx1"/>
                          </a:solidFill>
                          <a:latin typeface="Calibri" panose="020F0502020204030204" pitchFamily="34" charset="0"/>
                          <a:cs typeface="Calibri" panose="020F0502020204030204" pitchFamily="34" charset="0"/>
                        </a:rPr>
                        <a:t>has been spent in shops and other businesses. </a:t>
                      </a:r>
                    </a:p>
                    <a:p>
                      <a:pPr algn="l"/>
                      <a:r>
                        <a:rPr lang="en-GB" sz="800" b="0" dirty="0">
                          <a:solidFill>
                            <a:schemeClr val="tx1"/>
                          </a:solidFill>
                          <a:latin typeface="Calibri" panose="020F0502020204030204" pitchFamily="34" charset="0"/>
                          <a:cs typeface="Calibri" panose="020F0502020204030204" pitchFamily="34" charset="0"/>
                        </a:rPr>
                        <a:t>-Government has invested in </a:t>
                      </a:r>
                      <a:r>
                        <a:rPr lang="en-GB" sz="800" b="1" dirty="0">
                          <a:solidFill>
                            <a:schemeClr val="tx1"/>
                          </a:solidFill>
                          <a:latin typeface="Calibri" panose="020F0502020204030204" pitchFamily="34" charset="0"/>
                          <a:cs typeface="Calibri" panose="020F0502020204030204" pitchFamily="34" charset="0"/>
                        </a:rPr>
                        <a:t>infrastructure</a:t>
                      </a:r>
                      <a:r>
                        <a:rPr lang="en-GB" sz="800" b="0" dirty="0">
                          <a:solidFill>
                            <a:schemeClr val="tx1"/>
                          </a:solidFill>
                          <a:latin typeface="Calibri" panose="020F0502020204030204" pitchFamily="34" charset="0"/>
                          <a:cs typeface="Calibri" panose="020F0502020204030204" pitchFamily="34" charset="0"/>
                        </a:rPr>
                        <a:t> to support tourism.</a:t>
                      </a:r>
                    </a:p>
                    <a:p>
                      <a:pPr algn="l"/>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New sewage treatment </a:t>
                      </a:r>
                      <a:r>
                        <a:rPr lang="en-GB" sz="800" b="0" dirty="0">
                          <a:solidFill>
                            <a:schemeClr val="tx1"/>
                          </a:solidFill>
                          <a:latin typeface="Calibri" panose="020F0502020204030204" pitchFamily="34" charset="0"/>
                          <a:cs typeface="Calibri" panose="020F0502020204030204" pitchFamily="34" charset="0"/>
                        </a:rPr>
                        <a:t>plants have reduced pollution.  </a:t>
                      </a:r>
                    </a:p>
                  </a:txBody>
                  <a:tcPr/>
                </a:tc>
                <a:extLst>
                  <a:ext uri="{0D108BD9-81ED-4DB2-BD59-A6C34878D82A}">
                    <a16:rowId xmlns:a16="http://schemas.microsoft.com/office/drawing/2014/main" val="3003779709"/>
                  </a:ext>
                </a:extLst>
              </a:tr>
              <a:tr h="200134">
                <a:tc gridSpan="2">
                  <a:txBody>
                    <a:bodyPr/>
                    <a:lstStyle/>
                    <a:p>
                      <a:pPr algn="ctr"/>
                      <a:r>
                        <a:rPr lang="en-GB" sz="800" b="1" dirty="0">
                          <a:solidFill>
                            <a:schemeClr val="tx1"/>
                          </a:solidFill>
                          <a:latin typeface="Calibri" panose="020F0502020204030204" pitchFamily="34" charset="0"/>
                          <a:cs typeface="Calibri" panose="020F0502020204030204" pitchFamily="34" charset="0"/>
                        </a:rPr>
                        <a:t>Development Problems</a:t>
                      </a:r>
                    </a:p>
                  </a:txBody>
                  <a:tcPr anchor="ctr">
                    <a:solidFill>
                      <a:schemeClr val="accent6"/>
                    </a:solidFill>
                  </a:tcPr>
                </a:tc>
                <a:tc hMerge="1">
                  <a:txBody>
                    <a:bodyPr/>
                    <a:lstStyle/>
                    <a:p>
                      <a:endParaRPr lang="en-GB" sz="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73540726"/>
                  </a:ext>
                </a:extLst>
              </a:tr>
              <a:tr h="543222">
                <a:tc gridSpan="2">
                  <a:txBody>
                    <a:bodyPr/>
                    <a:lstStyle/>
                    <a:p>
                      <a:pPr marL="171450" indent="-171450">
                        <a:buFontTx/>
                        <a:buChar char="-"/>
                      </a:pPr>
                      <a:r>
                        <a:rPr lang="en-GB" sz="800" dirty="0">
                          <a:latin typeface="Calibri" panose="020F0502020204030204" pitchFamily="34" charset="0"/>
                          <a:cs typeface="Calibri" panose="020F0502020204030204" pitchFamily="34" charset="0"/>
                        </a:rPr>
                        <a:t>Tourists do not always </a:t>
                      </a:r>
                      <a:r>
                        <a:rPr lang="en-GB" sz="800" b="1" dirty="0">
                          <a:latin typeface="Calibri" panose="020F0502020204030204" pitchFamily="34" charset="0"/>
                          <a:cs typeface="Calibri" panose="020F0502020204030204" pitchFamily="34" charset="0"/>
                        </a:rPr>
                        <a:t>spend much money </a:t>
                      </a:r>
                      <a:r>
                        <a:rPr lang="en-GB" sz="800" dirty="0">
                          <a:latin typeface="Calibri" panose="020F0502020204030204" pitchFamily="34" charset="0"/>
                          <a:cs typeface="Calibri" panose="020F0502020204030204" pitchFamily="34" charset="0"/>
                        </a:rPr>
                        <a:t>outside their resorts.</a:t>
                      </a:r>
                    </a:p>
                    <a:p>
                      <a:pPr marL="171450" indent="-171450">
                        <a:buFontTx/>
                        <a:buChar char="-"/>
                      </a:pPr>
                      <a:r>
                        <a:rPr lang="en-GB" sz="800" dirty="0">
                          <a:latin typeface="Calibri" panose="020F0502020204030204" pitchFamily="34" charset="0"/>
                          <a:cs typeface="Calibri" panose="020F0502020204030204" pitchFamily="34" charset="0"/>
                        </a:rPr>
                        <a:t>Infrastructure improvements </a:t>
                      </a:r>
                      <a:r>
                        <a:rPr lang="en-GB" sz="800" b="1" dirty="0">
                          <a:latin typeface="Calibri" panose="020F0502020204030204" pitchFamily="34" charset="0"/>
                          <a:cs typeface="Calibri" panose="020F0502020204030204" pitchFamily="34" charset="0"/>
                        </a:rPr>
                        <a:t>have not spread </a:t>
                      </a:r>
                      <a:r>
                        <a:rPr lang="en-GB" sz="800" dirty="0">
                          <a:latin typeface="Calibri" panose="020F0502020204030204" pitchFamily="34" charset="0"/>
                          <a:cs typeface="Calibri" panose="020F0502020204030204" pitchFamily="34" charset="0"/>
                        </a:rPr>
                        <a:t>to the whole island. </a:t>
                      </a:r>
                    </a:p>
                    <a:p>
                      <a:pPr marL="171450" indent="-171450">
                        <a:buFontTx/>
                        <a:buChar char="-"/>
                      </a:pPr>
                      <a:r>
                        <a:rPr lang="en-GB" sz="800" dirty="0">
                          <a:latin typeface="Calibri" panose="020F0502020204030204" pitchFamily="34" charset="0"/>
                          <a:cs typeface="Calibri" panose="020F0502020204030204" pitchFamily="34" charset="0"/>
                        </a:rPr>
                        <a:t>Many people in Jamaica still live in </a:t>
                      </a:r>
                      <a:r>
                        <a:rPr lang="en-GB" sz="800" b="1" dirty="0">
                          <a:latin typeface="Calibri" panose="020F0502020204030204" pitchFamily="34" charset="0"/>
                          <a:cs typeface="Calibri" panose="020F0502020204030204" pitchFamily="34" charset="0"/>
                        </a:rPr>
                        <a:t>poor quality housing </a:t>
                      </a:r>
                      <a:r>
                        <a:rPr lang="en-GB" sz="80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lack basic services </a:t>
                      </a:r>
                      <a:r>
                        <a:rPr lang="en-GB" sz="800" dirty="0">
                          <a:latin typeface="Calibri" panose="020F0502020204030204" pitchFamily="34" charset="0"/>
                          <a:cs typeface="Calibri" panose="020F0502020204030204" pitchFamily="34" charset="0"/>
                        </a:rPr>
                        <a:t>such as healthcare. </a:t>
                      </a:r>
                    </a:p>
                  </a:txBody>
                  <a:tcPr anchor="ctr"/>
                </a:tc>
                <a:tc hMerge="1">
                  <a:txBody>
                    <a:bodyPr/>
                    <a:lstStyle/>
                    <a:p>
                      <a:endParaRPr lang="en-GB" sz="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35674825"/>
                  </a:ext>
                </a:extLst>
              </a:tr>
            </a:tbl>
          </a:graphicData>
        </a:graphic>
      </p:graphicFrame>
      <p:pic>
        <p:nvPicPr>
          <p:cNvPr id="25" name="Picture 24">
            <a:extLst>
              <a:ext uri="{FF2B5EF4-FFF2-40B4-BE49-F238E27FC236}">
                <a16:creationId xmlns:a16="http://schemas.microsoft.com/office/drawing/2014/main" id="{404BC8EB-D7A2-484D-BA4D-C10138E6D5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067" y="3871000"/>
            <a:ext cx="1559748" cy="1004846"/>
          </a:xfrm>
          <a:prstGeom prst="rect">
            <a:avLst/>
          </a:prstGeom>
        </p:spPr>
      </p:pic>
      <p:pic>
        <p:nvPicPr>
          <p:cNvPr id="27" name="Picture 26">
            <a:extLst>
              <a:ext uri="{FF2B5EF4-FFF2-40B4-BE49-F238E27FC236}">
                <a16:creationId xmlns:a16="http://schemas.microsoft.com/office/drawing/2014/main" id="{65044A76-2826-44E4-ABF3-E845DD42E9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76682">
            <a:off x="2673546" y="3720410"/>
            <a:ext cx="469329" cy="313151"/>
          </a:xfrm>
          <a:prstGeom prst="rect">
            <a:avLst/>
          </a:prstGeom>
        </p:spPr>
      </p:pic>
      <p:graphicFrame>
        <p:nvGraphicFramePr>
          <p:cNvPr id="28" name="Table 27">
            <a:extLst>
              <a:ext uri="{FF2B5EF4-FFF2-40B4-BE49-F238E27FC236}">
                <a16:creationId xmlns:a16="http://schemas.microsoft.com/office/drawing/2014/main" id="{699EB46D-22C1-4898-A624-D5822CBEECB7}"/>
              </a:ext>
            </a:extLst>
          </p:cNvPr>
          <p:cNvGraphicFramePr>
            <a:graphicFrameLocks noGrp="1"/>
          </p:cNvGraphicFramePr>
          <p:nvPr>
            <p:extLst>
              <p:ext uri="{D42A27DB-BD31-4B8C-83A1-F6EECF244321}">
                <p14:modId xmlns:p14="http://schemas.microsoft.com/office/powerpoint/2010/main" val="2972432325"/>
              </p:ext>
            </p:extLst>
          </p:nvPr>
        </p:nvGraphicFramePr>
        <p:xfrm>
          <a:off x="3246844" y="20501"/>
          <a:ext cx="3302000" cy="6816998"/>
        </p:xfrm>
        <a:graphic>
          <a:graphicData uri="http://schemas.openxmlformats.org/drawingml/2006/table">
            <a:tbl>
              <a:tblPr firstRow="1">
                <a:tableStyleId>{93296810-A885-4BE3-A3E7-6D5BEEA58F35}</a:tableStyleId>
              </a:tblPr>
              <a:tblGrid>
                <a:gridCol w="1651000">
                  <a:extLst>
                    <a:ext uri="{9D8B030D-6E8A-4147-A177-3AD203B41FA5}">
                      <a16:colId xmlns:a16="http://schemas.microsoft.com/office/drawing/2014/main" val="2191684507"/>
                    </a:ext>
                  </a:extLst>
                </a:gridCol>
                <a:gridCol w="1651000">
                  <a:extLst>
                    <a:ext uri="{9D8B030D-6E8A-4147-A177-3AD203B41FA5}">
                      <a16:colId xmlns:a16="http://schemas.microsoft.com/office/drawing/2014/main" val="56201803"/>
                    </a:ext>
                  </a:extLst>
                </a:gridCol>
              </a:tblGrid>
              <a:tr h="252720">
                <a:tc gridSpan="2">
                  <a:txBody>
                    <a:bodyPr/>
                    <a:lstStyle/>
                    <a:p>
                      <a:pPr algn="l"/>
                      <a:r>
                        <a:rPr lang="en-GB" sz="1050" b="1" dirty="0">
                          <a:latin typeface="Calibri" panose="020F0502020204030204" pitchFamily="34" charset="0"/>
                          <a:cs typeface="Calibri" panose="020F0502020204030204" pitchFamily="34" charset="0"/>
                        </a:rPr>
                        <a:t>Case Study: Economic Development in Nigeria</a:t>
                      </a:r>
                    </a:p>
                  </a:txBody>
                  <a:tcPr/>
                </a:tc>
                <a:tc hMerge="1">
                  <a:txBody>
                    <a:bodyPr/>
                    <a:lstStyle/>
                    <a:p>
                      <a:endParaRPr lang="en-GB"/>
                    </a:p>
                  </a:txBody>
                  <a:tcPr/>
                </a:tc>
                <a:extLst>
                  <a:ext uri="{0D108BD9-81ED-4DB2-BD59-A6C34878D82A}">
                    <a16:rowId xmlns:a16="http://schemas.microsoft.com/office/drawing/2014/main" val="1016405072"/>
                  </a:ext>
                </a:extLst>
              </a:tr>
              <a:tr h="229746">
                <a:tc>
                  <a:txBody>
                    <a:bodyPr/>
                    <a:lstStyle/>
                    <a:p>
                      <a:pPr algn="ctr"/>
                      <a:r>
                        <a:rPr lang="en-GB" sz="900" b="1" dirty="0">
                          <a:latin typeface="Calibri" panose="020F0502020204030204" pitchFamily="34" charset="0"/>
                          <a:cs typeface="Calibri" panose="020F0502020204030204" pitchFamily="34" charset="0"/>
                        </a:rPr>
                        <a:t>Location &amp; Importance</a:t>
                      </a:r>
                    </a:p>
                  </a:txBody>
                  <a:tcPr>
                    <a:solidFill>
                      <a:schemeClr val="accent6"/>
                    </a:solidFill>
                  </a:tcPr>
                </a:tc>
                <a:tc>
                  <a:txBody>
                    <a:bodyPr/>
                    <a:lstStyle/>
                    <a:p>
                      <a:endParaRPr lang="en-GB" sz="900" dirty="0">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3836559478"/>
                  </a:ext>
                </a:extLst>
              </a:tr>
              <a:tr h="1072149">
                <a:tc>
                  <a:txBody>
                    <a:bodyPr/>
                    <a:lstStyle/>
                    <a:p>
                      <a:pPr algn="ctr"/>
                      <a:r>
                        <a:rPr lang="en-GB" sz="800" b="1" dirty="0">
                          <a:latin typeface="Calibri" panose="020F0502020204030204" pitchFamily="34" charset="0"/>
                          <a:cs typeface="Calibri" panose="020F0502020204030204" pitchFamily="34" charset="0"/>
                        </a:rPr>
                        <a:t>Nigeria is a NEE in West Africa. Nigeria is just north of the Equator and experiences a range of environments. </a:t>
                      </a:r>
                    </a:p>
                    <a:p>
                      <a:pPr algn="ctr"/>
                      <a:r>
                        <a:rPr lang="en-GB" sz="800" b="1" dirty="0">
                          <a:latin typeface="Calibri" panose="020F0502020204030204" pitchFamily="34" charset="0"/>
                          <a:cs typeface="Calibri" panose="020F0502020204030204" pitchFamily="34" charset="0"/>
                        </a:rPr>
                        <a:t>Nigeria is the most populous and economically powerful country in Africa. Economic growth has been base on oil exports. </a:t>
                      </a:r>
                    </a:p>
                  </a:txBody>
                  <a:tcPr>
                    <a:solidFill>
                      <a:schemeClr val="accent6">
                        <a:lumMod val="40000"/>
                        <a:lumOff val="60000"/>
                      </a:schemeClr>
                    </a:solidFill>
                  </a:tcPr>
                </a:tc>
                <a:tc>
                  <a:txBody>
                    <a:bodyPr/>
                    <a:lstStyle/>
                    <a:p>
                      <a:endParaRPr lang="en-GB" dirty="0"/>
                    </a:p>
                  </a:txBody>
                  <a:tcPr>
                    <a:solidFill>
                      <a:schemeClr val="bg1"/>
                    </a:solidFill>
                  </a:tcPr>
                </a:tc>
                <a:extLst>
                  <a:ext uri="{0D108BD9-81ED-4DB2-BD59-A6C34878D82A}">
                    <a16:rowId xmlns:a16="http://schemas.microsoft.com/office/drawing/2014/main" val="3346860489"/>
                  </a:ext>
                </a:extLst>
              </a:tr>
              <a:tr h="229746">
                <a:tc gridSpan="2">
                  <a:txBody>
                    <a:bodyPr/>
                    <a:lstStyle/>
                    <a:p>
                      <a:pPr algn="ctr"/>
                      <a:r>
                        <a:rPr lang="en-GB" sz="900" b="1" dirty="0">
                          <a:latin typeface="Calibri" panose="020F0502020204030204" pitchFamily="34" charset="0"/>
                          <a:cs typeface="Calibri" panose="020F0502020204030204" pitchFamily="34" charset="0"/>
                        </a:rPr>
                        <a:t>Influences upon Nigeria's development </a:t>
                      </a:r>
                    </a:p>
                  </a:txBody>
                  <a:tcPr>
                    <a:solidFill>
                      <a:schemeClr val="accent6"/>
                    </a:solidFill>
                  </a:tcPr>
                </a:tc>
                <a:tc hMerge="1">
                  <a:txBody>
                    <a:bodyPr/>
                    <a:lstStyle/>
                    <a:p>
                      <a:endParaRPr lang="en-GB" sz="900"/>
                    </a:p>
                  </a:txBody>
                  <a:tcPr>
                    <a:solidFill>
                      <a:schemeClr val="accent6">
                        <a:lumMod val="60000"/>
                        <a:lumOff val="40000"/>
                      </a:schemeClr>
                    </a:solidFill>
                  </a:tcPr>
                </a:tc>
                <a:extLst>
                  <a:ext uri="{0D108BD9-81ED-4DB2-BD59-A6C34878D82A}">
                    <a16:rowId xmlns:a16="http://schemas.microsoft.com/office/drawing/2014/main" val="2870691841"/>
                  </a:ext>
                </a:extLst>
              </a:tr>
              <a:tr h="214430">
                <a:tc>
                  <a:txBody>
                    <a:bodyPr/>
                    <a:lstStyle/>
                    <a:p>
                      <a:pPr algn="ctr"/>
                      <a:r>
                        <a:rPr lang="en-GB" sz="800" b="1" dirty="0">
                          <a:latin typeface="Calibri" panose="020F0502020204030204" pitchFamily="34" charset="0"/>
                          <a:cs typeface="Calibri" panose="020F0502020204030204" pitchFamily="34" charset="0"/>
                        </a:rPr>
                        <a:t>Political </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Social</a:t>
                      </a:r>
                    </a:p>
                  </a:txBody>
                  <a:tcPr>
                    <a:solidFill>
                      <a:schemeClr val="accent6">
                        <a:lumMod val="40000"/>
                        <a:lumOff val="60000"/>
                      </a:schemeClr>
                    </a:solidFill>
                  </a:tcPr>
                </a:tc>
                <a:extLst>
                  <a:ext uri="{0D108BD9-81ED-4DB2-BD59-A6C34878D82A}">
                    <a16:rowId xmlns:a16="http://schemas.microsoft.com/office/drawing/2014/main" val="4065229329"/>
                  </a:ext>
                </a:extLst>
              </a:tr>
              <a:tr h="827086">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Suffered </a:t>
                      </a:r>
                      <a:r>
                        <a:rPr lang="en-GB" sz="800" b="1" dirty="0">
                          <a:latin typeface="Calibri" panose="020F0502020204030204" pitchFamily="34" charset="0"/>
                          <a:cs typeface="Calibri" panose="020F0502020204030204" pitchFamily="34" charset="0"/>
                        </a:rPr>
                        <a:t>instability</a:t>
                      </a:r>
                      <a:r>
                        <a:rPr lang="en-GB" sz="800" dirty="0">
                          <a:latin typeface="Calibri" panose="020F0502020204030204" pitchFamily="34" charset="0"/>
                          <a:cs typeface="Calibri" panose="020F0502020204030204" pitchFamily="34" charset="0"/>
                        </a:rPr>
                        <a:t> with a </a:t>
                      </a:r>
                      <a:r>
                        <a:rPr lang="en-GB" sz="800" b="1" dirty="0">
                          <a:latin typeface="Calibri" panose="020F0502020204030204" pitchFamily="34" charset="0"/>
                          <a:cs typeface="Calibri" panose="020F0502020204030204" pitchFamily="34" charset="0"/>
                        </a:rPr>
                        <a:t>civil war </a:t>
                      </a:r>
                      <a:r>
                        <a:rPr lang="en-GB" sz="800" dirty="0">
                          <a:latin typeface="Calibri" panose="020F0502020204030204" pitchFamily="34" charset="0"/>
                          <a:cs typeface="Calibri" panose="020F0502020204030204" pitchFamily="34" charset="0"/>
                        </a:rPr>
                        <a:t>between 1967-1970.</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From 1999, the </a:t>
                      </a:r>
                      <a:r>
                        <a:rPr lang="en-GB" sz="800">
                          <a:latin typeface="Calibri" panose="020F0502020204030204" pitchFamily="34" charset="0"/>
                          <a:cs typeface="Calibri" panose="020F0502020204030204" pitchFamily="34" charset="0"/>
                        </a:rPr>
                        <a:t>country became </a:t>
                      </a:r>
                      <a:r>
                        <a:rPr lang="en-GB" sz="800" b="1" dirty="0">
                          <a:latin typeface="Calibri" panose="020F0502020204030204" pitchFamily="34" charset="0"/>
                          <a:cs typeface="Calibri" panose="020F0502020204030204" pitchFamily="34" charset="0"/>
                        </a:rPr>
                        <a:t>stable</a:t>
                      </a:r>
                      <a:r>
                        <a:rPr lang="en-GB" sz="800" dirty="0">
                          <a:latin typeface="Calibri" panose="020F0502020204030204" pitchFamily="34" charset="0"/>
                          <a:cs typeface="Calibri" panose="020F0502020204030204" pitchFamily="34" charset="0"/>
                        </a:rPr>
                        <a:t> with </a:t>
                      </a:r>
                      <a:r>
                        <a:rPr lang="en-GB" sz="800" b="1" dirty="0">
                          <a:latin typeface="Calibri" panose="020F0502020204030204" pitchFamily="34" charset="0"/>
                          <a:cs typeface="Calibri" panose="020F0502020204030204" pitchFamily="34" charset="0"/>
                        </a:rPr>
                        <a:t>free and fair elections</a:t>
                      </a:r>
                      <a:r>
                        <a:rPr lang="en-GB" sz="800" dirty="0">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Stability has </a:t>
                      </a:r>
                      <a:r>
                        <a:rPr lang="en-GB" sz="800" b="1" dirty="0">
                          <a:latin typeface="Calibri" panose="020F0502020204030204" pitchFamily="34" charset="0"/>
                          <a:cs typeface="Calibri" panose="020F0502020204030204" pitchFamily="34" charset="0"/>
                        </a:rPr>
                        <a:t>encouraged global investment </a:t>
                      </a:r>
                      <a:r>
                        <a:rPr lang="en-GB" sz="800" dirty="0">
                          <a:latin typeface="Calibri" panose="020F0502020204030204" pitchFamily="34" charset="0"/>
                          <a:cs typeface="Calibri" panose="020F0502020204030204" pitchFamily="34" charset="0"/>
                        </a:rPr>
                        <a:t>from China and USA. </a:t>
                      </a:r>
                    </a:p>
                  </a:txBody>
                  <a:tcPr/>
                </a:tc>
                <a:tc>
                  <a:txBody>
                    <a:bodyPr/>
                    <a:lstStyle/>
                    <a:p>
                      <a:r>
                        <a:rPr lang="en-GB" sz="800" dirty="0">
                          <a:latin typeface="Calibri" panose="020F0502020204030204" pitchFamily="34" charset="0"/>
                          <a:cs typeface="Calibri" panose="020F0502020204030204" pitchFamily="34" charset="0"/>
                        </a:rPr>
                        <a:t>Nigeria is a </a:t>
                      </a:r>
                      <a:r>
                        <a:rPr lang="en-GB" sz="800" b="1" dirty="0">
                          <a:latin typeface="Calibri" panose="020F0502020204030204" pitchFamily="34" charset="0"/>
                          <a:cs typeface="Calibri" panose="020F0502020204030204" pitchFamily="34" charset="0"/>
                        </a:rPr>
                        <a:t>multi-cultural, multi-faith society</a:t>
                      </a:r>
                      <a:r>
                        <a:rPr lang="en-GB" sz="800" dirty="0">
                          <a:latin typeface="Calibri" panose="020F0502020204030204" pitchFamily="34" charset="0"/>
                          <a:cs typeface="Calibri" panose="020F0502020204030204" pitchFamily="34" charset="0"/>
                        </a:rPr>
                        <a:t>. </a:t>
                      </a:r>
                    </a:p>
                    <a:p>
                      <a:r>
                        <a:rPr lang="en-GB" sz="800" dirty="0">
                          <a:latin typeface="Calibri" panose="020F0502020204030204" pitchFamily="34" charset="0"/>
                          <a:cs typeface="Calibri" panose="020F0502020204030204" pitchFamily="34" charset="0"/>
                        </a:rPr>
                        <a:t>Although mostly a strength, diversity has caused </a:t>
                      </a:r>
                      <a:r>
                        <a:rPr lang="en-GB" sz="800" b="1" dirty="0">
                          <a:latin typeface="Calibri" panose="020F0502020204030204" pitchFamily="34" charset="0"/>
                          <a:cs typeface="Calibri" panose="020F0502020204030204" pitchFamily="34" charset="0"/>
                        </a:rPr>
                        <a:t>regional conflicts</a:t>
                      </a:r>
                      <a:r>
                        <a:rPr lang="en-GB" sz="800" dirty="0">
                          <a:latin typeface="Calibri" panose="020F0502020204030204" pitchFamily="34" charset="0"/>
                          <a:cs typeface="Calibri" panose="020F0502020204030204" pitchFamily="34" charset="0"/>
                        </a:rPr>
                        <a:t> from groups such as the Boko Haram terrorists. </a:t>
                      </a:r>
                    </a:p>
                  </a:txBody>
                  <a:tcPr/>
                </a:tc>
                <a:extLst>
                  <a:ext uri="{0D108BD9-81ED-4DB2-BD59-A6C34878D82A}">
                    <a16:rowId xmlns:a16="http://schemas.microsoft.com/office/drawing/2014/main" val="2590174892"/>
                  </a:ext>
                </a:extLst>
              </a:tr>
              <a:tr h="229746">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Cultural </a:t>
                      </a:r>
                    </a:p>
                  </a:txBody>
                  <a:tcPr>
                    <a:solidFill>
                      <a:schemeClr val="accent6">
                        <a:lumMod val="40000"/>
                        <a:lumOff val="60000"/>
                      </a:schemeClr>
                    </a:solidFill>
                  </a:tcPr>
                </a:tc>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Industrial Structures</a:t>
                      </a:r>
                    </a:p>
                  </a:txBody>
                  <a:tcPr>
                    <a:solidFill>
                      <a:schemeClr val="accent6"/>
                    </a:solidFill>
                  </a:tcPr>
                </a:tc>
                <a:extLst>
                  <a:ext uri="{0D108BD9-81ED-4DB2-BD59-A6C34878D82A}">
                    <a16:rowId xmlns:a16="http://schemas.microsoft.com/office/drawing/2014/main" val="1744977964"/>
                  </a:ext>
                </a:extLst>
              </a:tr>
              <a:tr h="827086">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Nigeria’s </a:t>
                      </a:r>
                      <a:r>
                        <a:rPr lang="en-GB" sz="800" b="1" dirty="0">
                          <a:latin typeface="Calibri" panose="020F0502020204030204" pitchFamily="34" charset="0"/>
                          <a:cs typeface="Calibri" panose="020F0502020204030204" pitchFamily="34" charset="0"/>
                        </a:rPr>
                        <a:t>diversity</a:t>
                      </a:r>
                      <a:r>
                        <a:rPr lang="en-GB" sz="800" dirty="0">
                          <a:latin typeface="Calibri" panose="020F0502020204030204" pitchFamily="34" charset="0"/>
                          <a:cs typeface="Calibri" panose="020F0502020204030204" pitchFamily="34" charset="0"/>
                        </a:rPr>
                        <a:t> has created rich and varied </a:t>
                      </a:r>
                      <a:r>
                        <a:rPr lang="en-GB" sz="800" b="1" dirty="0">
                          <a:latin typeface="Calibri" panose="020F0502020204030204" pitchFamily="34" charset="0"/>
                          <a:cs typeface="Calibri" panose="020F0502020204030204" pitchFamily="34" charset="0"/>
                        </a:rPr>
                        <a:t>artistic culture</a:t>
                      </a:r>
                      <a:r>
                        <a:rPr lang="en-GB" sz="8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The country has </a:t>
                      </a:r>
                      <a:r>
                        <a:rPr lang="en-GB" sz="800" b="1" dirty="0">
                          <a:latin typeface="Calibri" panose="020F0502020204030204" pitchFamily="34" charset="0"/>
                          <a:cs typeface="Calibri" panose="020F0502020204030204" pitchFamily="34" charset="0"/>
                        </a:rPr>
                        <a:t>a rich music, literacy and film industry </a:t>
                      </a:r>
                      <a:r>
                        <a:rPr lang="en-GB" sz="800" dirty="0">
                          <a:latin typeface="Calibri" panose="020F0502020204030204" pitchFamily="34" charset="0"/>
                          <a:cs typeface="Calibri" panose="020F0502020204030204" pitchFamily="34" charset="0"/>
                        </a:rPr>
                        <a:t>(i.e. Nollywood).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A successful national football side.</a:t>
                      </a:r>
                    </a:p>
                  </a:txBody>
                  <a:tcPr/>
                </a:tc>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Once mainly based on </a:t>
                      </a:r>
                      <a:r>
                        <a:rPr lang="en-GB" sz="800" b="0" dirty="0">
                          <a:latin typeface="Calibri" panose="020F0502020204030204" pitchFamily="34" charset="0"/>
                          <a:cs typeface="Calibri" panose="020F0502020204030204" pitchFamily="34" charset="0"/>
                        </a:rPr>
                        <a:t>agriculture</a:t>
                      </a:r>
                      <a:r>
                        <a:rPr lang="en-GB" sz="800" dirty="0">
                          <a:latin typeface="Calibri" panose="020F0502020204030204" pitchFamily="34" charset="0"/>
                          <a:cs typeface="Calibri" panose="020F0502020204030204" pitchFamily="34" charset="0"/>
                        </a:rPr>
                        <a:t>, </a:t>
                      </a:r>
                      <a:r>
                        <a:rPr lang="en-GB" sz="800" b="1" dirty="0">
                          <a:latin typeface="Calibri" panose="020F0502020204030204" pitchFamily="34" charset="0"/>
                          <a:cs typeface="Calibri" panose="020F0502020204030204" pitchFamily="34" charset="0"/>
                        </a:rPr>
                        <a:t>50% of its economy is now manufacturing and services</a:t>
                      </a:r>
                      <a:r>
                        <a:rPr lang="en-GB" sz="800" dirty="0">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A thriving manufacturing industry is </a:t>
                      </a:r>
                      <a:r>
                        <a:rPr lang="en-GB" sz="800" b="1" dirty="0">
                          <a:latin typeface="Calibri" panose="020F0502020204030204" pitchFamily="34" charset="0"/>
                          <a:cs typeface="Calibri" panose="020F0502020204030204" pitchFamily="34" charset="0"/>
                        </a:rPr>
                        <a:t>increasing  foreign investment  </a:t>
                      </a:r>
                      <a:r>
                        <a:rPr lang="en-GB" sz="80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employment opportunities</a:t>
                      </a:r>
                      <a:r>
                        <a:rPr lang="en-GB" sz="800" dirty="0">
                          <a:latin typeface="Calibri" panose="020F0502020204030204" pitchFamily="34" charset="0"/>
                          <a:cs typeface="Calibri" panose="020F0502020204030204" pitchFamily="34" charset="0"/>
                        </a:rPr>
                        <a:t>. </a:t>
                      </a:r>
                    </a:p>
                  </a:txBody>
                  <a:tcPr>
                    <a:solidFill>
                      <a:schemeClr val="accent6">
                        <a:lumMod val="20000"/>
                        <a:lumOff val="80000"/>
                      </a:schemeClr>
                    </a:solidFill>
                  </a:tcPr>
                </a:tc>
                <a:extLst>
                  <a:ext uri="{0D108BD9-81ED-4DB2-BD59-A6C34878D82A}">
                    <a16:rowId xmlns:a16="http://schemas.microsoft.com/office/drawing/2014/main" val="3125077721"/>
                  </a:ext>
                </a:extLst>
              </a:tr>
              <a:tr h="214430">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The role of TNCs</a:t>
                      </a:r>
                    </a:p>
                  </a:txBody>
                  <a:tcP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Changing Relationships</a:t>
                      </a:r>
                    </a:p>
                  </a:txBody>
                  <a:tcPr>
                    <a:solidFill>
                      <a:schemeClr val="accent6"/>
                    </a:solidFill>
                  </a:tcPr>
                </a:tc>
                <a:extLst>
                  <a:ext uri="{0D108BD9-81ED-4DB2-BD59-A6C34878D82A}">
                    <a16:rowId xmlns:a16="http://schemas.microsoft.com/office/drawing/2014/main" val="1056664114"/>
                  </a:ext>
                </a:extLst>
              </a:tr>
              <a:tr h="1006102">
                <a:tc>
                  <a:txBody>
                    <a:bodyPr/>
                    <a:lstStyle/>
                    <a:p>
                      <a:pPr marL="0" indent="0" algn="l">
                        <a:buFont typeface="Arial" panose="020B0604020202020204" pitchFamily="34" charset="0"/>
                        <a:buNone/>
                      </a:pPr>
                      <a:r>
                        <a:rPr lang="en-GB" sz="800" b="0" dirty="0">
                          <a:latin typeface="Calibri" panose="020F0502020204030204" pitchFamily="34" charset="0"/>
                          <a:cs typeface="Calibri" panose="020F0502020204030204" pitchFamily="34" charset="0"/>
                        </a:rPr>
                        <a:t>TNCs such as </a:t>
                      </a:r>
                      <a:r>
                        <a:rPr lang="en-GB" sz="800" b="1" dirty="0">
                          <a:latin typeface="Calibri" panose="020F0502020204030204" pitchFamily="34" charset="0"/>
                          <a:cs typeface="Calibri" panose="020F0502020204030204" pitchFamily="34" charset="0"/>
                        </a:rPr>
                        <a:t>Shell</a:t>
                      </a:r>
                      <a:r>
                        <a:rPr lang="en-GB" sz="800" b="0" dirty="0">
                          <a:latin typeface="Calibri" panose="020F0502020204030204" pitchFamily="34" charset="0"/>
                          <a:cs typeface="Calibri" panose="020F0502020204030204" pitchFamily="34" charset="0"/>
                        </a:rPr>
                        <a:t> have played an important role in its economy. </a:t>
                      </a:r>
                    </a:p>
                    <a:p>
                      <a:pPr marL="0" indent="0" algn="l">
                        <a:buFont typeface="Arial" panose="020B0604020202020204" pitchFamily="34" charset="0"/>
                        <a:buNone/>
                      </a:pPr>
                      <a:r>
                        <a:rPr lang="en-GB" sz="800" b="0" dirty="0">
                          <a:solidFill>
                            <a:srgbClr val="00B050"/>
                          </a:solidFill>
                          <a:latin typeface="Calibri" panose="020F0502020204030204" pitchFamily="34" charset="0"/>
                          <a:cs typeface="Calibri" panose="020F0502020204030204" pitchFamily="34" charset="0"/>
                        </a:rPr>
                        <a:t>+ Investment has </a:t>
                      </a:r>
                      <a:r>
                        <a:rPr lang="en-GB" sz="800" b="1" dirty="0">
                          <a:solidFill>
                            <a:srgbClr val="00B050"/>
                          </a:solidFill>
                          <a:latin typeface="Calibri" panose="020F0502020204030204" pitchFamily="34" charset="0"/>
                          <a:cs typeface="Calibri" panose="020F0502020204030204" pitchFamily="34" charset="0"/>
                        </a:rPr>
                        <a:t>increased employment and income</a:t>
                      </a:r>
                      <a:r>
                        <a:rPr lang="en-GB" sz="800" b="0" dirty="0">
                          <a:solidFill>
                            <a:srgbClr val="00B050"/>
                          </a:solidFill>
                          <a:latin typeface="Calibri" panose="020F0502020204030204" pitchFamily="34" charset="0"/>
                          <a:cs typeface="Calibri" panose="020F0502020204030204" pitchFamily="34" charset="0"/>
                        </a:rPr>
                        <a:t>. </a:t>
                      </a:r>
                    </a:p>
                    <a:p>
                      <a:pPr marL="0" indent="0" algn="l">
                        <a:buFont typeface="Arial" panose="020B0604020202020204" pitchFamily="34" charset="0"/>
                        <a:buNone/>
                      </a:pPr>
                      <a:r>
                        <a:rPr lang="en-GB" sz="800" b="0" dirty="0">
                          <a:solidFill>
                            <a:srgbClr val="FF0000"/>
                          </a:solidFill>
                          <a:latin typeface="Calibri" panose="020F0502020204030204" pitchFamily="34" charset="0"/>
                          <a:cs typeface="Calibri" panose="020F0502020204030204" pitchFamily="34" charset="0"/>
                        </a:rPr>
                        <a:t>- </a:t>
                      </a:r>
                      <a:r>
                        <a:rPr lang="en-GB" sz="800" b="1" dirty="0">
                          <a:solidFill>
                            <a:srgbClr val="FF0000"/>
                          </a:solidFill>
                          <a:latin typeface="Calibri" panose="020F0502020204030204" pitchFamily="34" charset="0"/>
                          <a:cs typeface="Calibri" panose="020F0502020204030204" pitchFamily="34" charset="0"/>
                        </a:rPr>
                        <a:t>Profits move to HICs</a:t>
                      </a:r>
                      <a:r>
                        <a:rPr lang="en-GB" sz="800" b="0" dirty="0">
                          <a:solidFill>
                            <a:srgbClr val="FF0000"/>
                          </a:solidFill>
                          <a:latin typeface="Calibri" panose="020F0502020204030204" pitchFamily="34" charset="0"/>
                          <a:cs typeface="Calibri" panose="020F0502020204030204" pitchFamily="34" charset="0"/>
                        </a:rPr>
                        <a:t>. </a:t>
                      </a:r>
                    </a:p>
                    <a:p>
                      <a:pPr marL="0" indent="0" algn="l">
                        <a:buFont typeface="Arial" panose="020B0604020202020204" pitchFamily="34" charset="0"/>
                        <a:buNone/>
                      </a:pPr>
                      <a:r>
                        <a:rPr lang="en-GB" sz="800" b="0" dirty="0">
                          <a:solidFill>
                            <a:srgbClr val="FF0000"/>
                          </a:solidFill>
                          <a:latin typeface="Calibri" panose="020F0502020204030204" pitchFamily="34" charset="0"/>
                          <a:cs typeface="Calibri" panose="020F0502020204030204" pitchFamily="34" charset="0"/>
                        </a:rPr>
                        <a:t>- Many </a:t>
                      </a:r>
                      <a:r>
                        <a:rPr lang="en-GB" sz="800" b="1" dirty="0">
                          <a:solidFill>
                            <a:srgbClr val="FF0000"/>
                          </a:solidFill>
                          <a:latin typeface="Calibri" panose="020F0502020204030204" pitchFamily="34" charset="0"/>
                          <a:cs typeface="Calibri" panose="020F0502020204030204" pitchFamily="34" charset="0"/>
                        </a:rPr>
                        <a:t>oil spills </a:t>
                      </a:r>
                      <a:r>
                        <a:rPr lang="en-GB" sz="800" b="0" dirty="0">
                          <a:solidFill>
                            <a:srgbClr val="FF0000"/>
                          </a:solidFill>
                          <a:latin typeface="Calibri" panose="020F0502020204030204" pitchFamily="34" charset="0"/>
                          <a:cs typeface="Calibri" panose="020F0502020204030204" pitchFamily="34" charset="0"/>
                        </a:rPr>
                        <a:t>have </a:t>
                      </a:r>
                      <a:r>
                        <a:rPr lang="en-GB" sz="800" b="1" dirty="0">
                          <a:solidFill>
                            <a:srgbClr val="FF0000"/>
                          </a:solidFill>
                          <a:latin typeface="Calibri" panose="020F0502020204030204" pitchFamily="34" charset="0"/>
                          <a:cs typeface="Calibri" panose="020F0502020204030204" pitchFamily="34" charset="0"/>
                        </a:rPr>
                        <a:t>damaged fragile environments</a:t>
                      </a:r>
                      <a:r>
                        <a:rPr lang="en-GB" sz="800" b="0" dirty="0">
                          <a:solidFill>
                            <a:srgbClr val="FF0000"/>
                          </a:solidFill>
                          <a:latin typeface="Calibri" panose="020F0502020204030204" pitchFamily="34" charset="0"/>
                          <a:cs typeface="Calibri" panose="020F0502020204030204" pitchFamily="34" charset="0"/>
                        </a:rPr>
                        <a:t>. </a:t>
                      </a:r>
                    </a:p>
                  </a:txBody>
                  <a:tcPr>
                    <a:solidFill>
                      <a:schemeClr val="accent6">
                        <a:lumMod val="20000"/>
                        <a:lumOff val="80000"/>
                      </a:schemeClr>
                    </a:solidFill>
                  </a:tcPr>
                </a:tc>
                <a:tc>
                  <a:txBody>
                    <a:bodyPr/>
                    <a:lstStyle/>
                    <a:p>
                      <a:pPr algn="l"/>
                      <a:r>
                        <a:rPr lang="en-GB" sz="800" b="0" dirty="0">
                          <a:solidFill>
                            <a:schemeClr val="tx1"/>
                          </a:solidFill>
                          <a:latin typeface="Calibri" panose="020F0502020204030204" pitchFamily="34" charset="0"/>
                          <a:cs typeface="Calibri" panose="020F0502020204030204" pitchFamily="34" charset="0"/>
                        </a:rPr>
                        <a:t>Nigeria plays a leading role with the </a:t>
                      </a:r>
                      <a:r>
                        <a:rPr lang="en-GB" sz="800" b="1" dirty="0">
                          <a:solidFill>
                            <a:schemeClr val="tx1"/>
                          </a:solidFill>
                          <a:latin typeface="Calibri" panose="020F0502020204030204" pitchFamily="34" charset="0"/>
                          <a:cs typeface="Calibri" panose="020F0502020204030204" pitchFamily="34" charset="0"/>
                        </a:rPr>
                        <a:t>African Union </a:t>
                      </a:r>
                      <a:r>
                        <a:rPr lang="en-GB" sz="800" b="0" dirty="0">
                          <a:solidFill>
                            <a:schemeClr val="tx1"/>
                          </a:solidFill>
                          <a:latin typeface="Calibri" panose="020F0502020204030204" pitchFamily="34" charset="0"/>
                          <a:cs typeface="Calibri" panose="020F0502020204030204" pitchFamily="34" charset="0"/>
                        </a:rPr>
                        <a:t>and </a:t>
                      </a:r>
                      <a:r>
                        <a:rPr lang="en-GB" sz="800" b="1" dirty="0">
                          <a:solidFill>
                            <a:schemeClr val="tx1"/>
                          </a:solidFill>
                          <a:latin typeface="Calibri" panose="020F0502020204030204" pitchFamily="34" charset="0"/>
                          <a:cs typeface="Calibri" panose="020F0502020204030204" pitchFamily="34" charset="0"/>
                        </a:rPr>
                        <a:t>UN</a:t>
                      </a:r>
                      <a:r>
                        <a:rPr lang="en-GB" sz="800" b="0" dirty="0">
                          <a:solidFill>
                            <a:schemeClr val="tx1"/>
                          </a:solidFill>
                          <a:latin typeface="Calibri" panose="020F0502020204030204" pitchFamily="34" charset="0"/>
                          <a:cs typeface="Calibri" panose="020F0502020204030204" pitchFamily="34" charset="0"/>
                        </a:rPr>
                        <a:t>. </a:t>
                      </a:r>
                    </a:p>
                    <a:p>
                      <a:pPr algn="l"/>
                      <a:r>
                        <a:rPr lang="en-GB" sz="800" b="1" dirty="0">
                          <a:solidFill>
                            <a:schemeClr val="tx1"/>
                          </a:solidFill>
                          <a:latin typeface="Calibri" panose="020F0502020204030204" pitchFamily="34" charset="0"/>
                          <a:cs typeface="Calibri" panose="020F0502020204030204" pitchFamily="34" charset="0"/>
                        </a:rPr>
                        <a:t>Growing links </a:t>
                      </a:r>
                      <a:r>
                        <a:rPr lang="en-GB" sz="800" b="0" dirty="0">
                          <a:solidFill>
                            <a:schemeClr val="tx1"/>
                          </a:solidFill>
                          <a:latin typeface="Calibri" panose="020F0502020204030204" pitchFamily="34" charset="0"/>
                          <a:cs typeface="Calibri" panose="020F0502020204030204" pitchFamily="34" charset="0"/>
                        </a:rPr>
                        <a:t>with </a:t>
                      </a:r>
                      <a:r>
                        <a:rPr lang="en-GB" sz="800" b="1" dirty="0">
                          <a:solidFill>
                            <a:schemeClr val="tx1"/>
                          </a:solidFill>
                          <a:latin typeface="Calibri" panose="020F0502020204030204" pitchFamily="34" charset="0"/>
                          <a:cs typeface="Calibri" panose="020F0502020204030204" pitchFamily="34" charset="0"/>
                        </a:rPr>
                        <a:t>China</a:t>
                      </a:r>
                      <a:r>
                        <a:rPr lang="en-GB" sz="800" b="0" dirty="0">
                          <a:solidFill>
                            <a:schemeClr val="tx1"/>
                          </a:solidFill>
                          <a:latin typeface="Calibri" panose="020F0502020204030204" pitchFamily="34" charset="0"/>
                          <a:cs typeface="Calibri" panose="020F0502020204030204" pitchFamily="34" charset="0"/>
                        </a:rPr>
                        <a:t> with huge </a:t>
                      </a:r>
                      <a:r>
                        <a:rPr lang="en-GB" sz="800" b="1" dirty="0">
                          <a:solidFill>
                            <a:schemeClr val="tx1"/>
                          </a:solidFill>
                          <a:latin typeface="Calibri" panose="020F0502020204030204" pitchFamily="34" charset="0"/>
                          <a:cs typeface="Calibri" panose="020F0502020204030204" pitchFamily="34" charset="0"/>
                        </a:rPr>
                        <a:t>investment in infrastructure</a:t>
                      </a:r>
                      <a:r>
                        <a:rPr lang="en-GB" sz="800" b="0" dirty="0">
                          <a:solidFill>
                            <a:schemeClr val="tx1"/>
                          </a:solidFill>
                          <a:latin typeface="Calibri" panose="020F0502020204030204" pitchFamily="34" charset="0"/>
                          <a:cs typeface="Calibri" panose="020F0502020204030204" pitchFamily="34" charset="0"/>
                        </a:rPr>
                        <a:t>. </a:t>
                      </a:r>
                    </a:p>
                    <a:p>
                      <a:pPr algn="l"/>
                      <a:r>
                        <a:rPr lang="en-GB" sz="800" b="0" dirty="0">
                          <a:solidFill>
                            <a:schemeClr val="tx1"/>
                          </a:solidFill>
                          <a:latin typeface="Calibri" panose="020F0502020204030204" pitchFamily="34" charset="0"/>
                          <a:cs typeface="Calibri" panose="020F0502020204030204" pitchFamily="34" charset="0"/>
                        </a:rPr>
                        <a:t>Main import includes petrol from the EU, cars from Brazil and phones from China. </a:t>
                      </a:r>
                    </a:p>
                  </a:txBody>
                  <a:tcPr>
                    <a:solidFill>
                      <a:schemeClr val="accent6">
                        <a:lumMod val="20000"/>
                        <a:lumOff val="80000"/>
                      </a:schemeClr>
                    </a:solidFill>
                  </a:tcPr>
                </a:tc>
                <a:extLst>
                  <a:ext uri="{0D108BD9-81ED-4DB2-BD59-A6C34878D82A}">
                    <a16:rowId xmlns:a16="http://schemas.microsoft.com/office/drawing/2014/main" val="2509332472"/>
                  </a:ext>
                </a:extLst>
              </a:tr>
              <a:tr h="214430">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Environmental Impacts</a:t>
                      </a:r>
                    </a:p>
                  </a:txBody>
                  <a:tcPr>
                    <a:solidFill>
                      <a:schemeClr val="accent6"/>
                    </a:solidFill>
                  </a:tcPr>
                </a:tc>
                <a:tc>
                  <a:txBody>
                    <a:bodyPr/>
                    <a:lstStyle/>
                    <a:p>
                      <a:pPr algn="ctr"/>
                      <a:r>
                        <a:rPr lang="en-GB" sz="800" b="1" dirty="0">
                          <a:latin typeface="Calibri" panose="020F0502020204030204" pitchFamily="34" charset="0"/>
                          <a:cs typeface="Calibri" panose="020F0502020204030204" pitchFamily="34" charset="0"/>
                        </a:rPr>
                        <a:t>Aid &amp; Debt relief</a:t>
                      </a:r>
                    </a:p>
                  </a:txBody>
                  <a:tcPr>
                    <a:solidFill>
                      <a:schemeClr val="accent6"/>
                    </a:solidFill>
                  </a:tcPr>
                </a:tc>
                <a:extLst>
                  <a:ext uri="{0D108BD9-81ED-4DB2-BD59-A6C34878D82A}">
                    <a16:rowId xmlns:a16="http://schemas.microsoft.com/office/drawing/2014/main" val="333601120"/>
                  </a:ext>
                </a:extLst>
              </a:tr>
              <a:tr h="949617">
                <a:tc>
                  <a:txBody>
                    <a:bodyPr/>
                    <a:lstStyle/>
                    <a:p>
                      <a:pPr marL="0" indent="0">
                        <a:buFont typeface="Arial" panose="020B0604020202020204" pitchFamily="34" charset="0"/>
                        <a:buNone/>
                      </a:pPr>
                      <a:r>
                        <a:rPr lang="en-GB" sz="800" b="0" dirty="0">
                          <a:latin typeface="Calibri" panose="020F0502020204030204" pitchFamily="34" charset="0"/>
                          <a:cs typeface="Calibri" panose="020F0502020204030204" pitchFamily="34" charset="0"/>
                        </a:rPr>
                        <a:t>The 2008/09 </a:t>
                      </a:r>
                      <a:r>
                        <a:rPr lang="en-GB" sz="800" b="1" dirty="0">
                          <a:latin typeface="Calibri" panose="020F0502020204030204" pitchFamily="34" charset="0"/>
                          <a:cs typeface="Calibri" panose="020F0502020204030204" pitchFamily="34" charset="0"/>
                        </a:rPr>
                        <a:t>oil spills devastated swamps </a:t>
                      </a:r>
                      <a:r>
                        <a:rPr lang="en-GB" sz="800" b="0" dirty="0">
                          <a:latin typeface="Calibri" panose="020F0502020204030204" pitchFamily="34" charset="0"/>
                          <a:cs typeface="Calibri" panose="020F0502020204030204" pitchFamily="34" charset="0"/>
                        </a:rPr>
                        <a:t>and its </a:t>
                      </a:r>
                      <a:r>
                        <a:rPr lang="en-GB" sz="800" b="1" dirty="0">
                          <a:latin typeface="Calibri" panose="020F0502020204030204" pitchFamily="34" charset="0"/>
                          <a:cs typeface="Calibri" panose="020F0502020204030204" pitchFamily="34" charset="0"/>
                        </a:rPr>
                        <a:t>ecosystems.</a:t>
                      </a:r>
                    </a:p>
                    <a:p>
                      <a:pPr marL="0" indent="0">
                        <a:buFont typeface="Arial" panose="020B0604020202020204" pitchFamily="34" charset="0"/>
                        <a:buNone/>
                      </a:pPr>
                      <a:r>
                        <a:rPr lang="en-GB" sz="800" b="0" dirty="0">
                          <a:latin typeface="Calibri" panose="020F0502020204030204" pitchFamily="34" charset="0"/>
                          <a:cs typeface="Calibri" panose="020F0502020204030204" pitchFamily="34" charset="0"/>
                        </a:rPr>
                        <a:t>Industry has caused </a:t>
                      </a:r>
                      <a:r>
                        <a:rPr lang="en-GB" sz="800" b="1" dirty="0">
                          <a:latin typeface="Calibri" panose="020F0502020204030204" pitchFamily="34" charset="0"/>
                          <a:cs typeface="Calibri" panose="020F0502020204030204" pitchFamily="34" charset="0"/>
                        </a:rPr>
                        <a:t>toxic chemicals </a:t>
                      </a:r>
                      <a:r>
                        <a:rPr lang="en-GB" sz="800" b="0" dirty="0">
                          <a:latin typeface="Calibri" panose="020F0502020204030204" pitchFamily="34" charset="0"/>
                          <a:cs typeface="Calibri" panose="020F0502020204030204" pitchFamily="34" charset="0"/>
                        </a:rPr>
                        <a:t>to be discharged in open sewers - r</a:t>
                      </a:r>
                      <a:r>
                        <a:rPr lang="en-GB" sz="800" b="1" dirty="0">
                          <a:latin typeface="Calibri" panose="020F0502020204030204" pitchFamily="34" charset="0"/>
                          <a:cs typeface="Calibri" panose="020F0502020204030204" pitchFamily="34" charset="0"/>
                        </a:rPr>
                        <a:t>isking human health</a:t>
                      </a:r>
                      <a:r>
                        <a:rPr lang="en-GB" sz="800" b="0" dirty="0">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80% of forest </a:t>
                      </a:r>
                      <a:r>
                        <a:rPr lang="en-GB" sz="800" b="0" dirty="0">
                          <a:latin typeface="Calibri" panose="020F0502020204030204" pitchFamily="34" charset="0"/>
                          <a:cs typeface="Calibri" panose="020F0502020204030204" pitchFamily="34" charset="0"/>
                        </a:rPr>
                        <a:t>have been </a:t>
                      </a:r>
                      <a:r>
                        <a:rPr lang="en-GB" sz="800" b="1" dirty="0">
                          <a:latin typeface="Calibri" panose="020F0502020204030204" pitchFamily="34" charset="0"/>
                          <a:cs typeface="Calibri" panose="020F0502020204030204" pitchFamily="34" charset="0"/>
                        </a:rPr>
                        <a:t>cut down</a:t>
                      </a:r>
                      <a:r>
                        <a:rPr lang="en-GB" sz="800" b="0" dirty="0">
                          <a:latin typeface="Calibri" panose="020F0502020204030204" pitchFamily="34" charset="0"/>
                          <a:cs typeface="Calibri" panose="020F0502020204030204" pitchFamily="34" charset="0"/>
                        </a:rPr>
                        <a:t>. This also increases </a:t>
                      </a:r>
                      <a:r>
                        <a:rPr lang="en-GB" sz="800" b="1" dirty="0">
                          <a:latin typeface="Calibri" panose="020F0502020204030204" pitchFamily="34" charset="0"/>
                          <a:cs typeface="Calibri" panose="020F0502020204030204" pitchFamily="34" charset="0"/>
                        </a:rPr>
                        <a:t>CO² emissions</a:t>
                      </a:r>
                      <a:r>
                        <a:rPr lang="en-GB" sz="800" b="0" dirty="0">
                          <a:latin typeface="Calibri" panose="020F0502020204030204" pitchFamily="34" charset="0"/>
                          <a:cs typeface="Calibri" panose="020F0502020204030204" pitchFamily="34" charset="0"/>
                        </a:rPr>
                        <a:t>.</a:t>
                      </a:r>
                      <a:endParaRPr lang="en-GB" sz="800" b="1" dirty="0">
                        <a:latin typeface="Calibri" panose="020F0502020204030204" pitchFamily="34" charset="0"/>
                        <a:cs typeface="Calibri" panose="020F0502020204030204" pitchFamily="34" charset="0"/>
                      </a:endParaRPr>
                    </a:p>
                  </a:txBody>
                  <a:tcPr>
                    <a:solidFill>
                      <a:schemeClr val="accent6">
                        <a:lumMod val="20000"/>
                        <a:lumOff val="80000"/>
                      </a:schemeClr>
                    </a:solidFill>
                  </a:tcPr>
                </a:tc>
                <a:tc>
                  <a:txBody>
                    <a:bodyPr/>
                    <a:lstStyle/>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 Receives </a:t>
                      </a:r>
                      <a:r>
                        <a:rPr lang="en-GB" sz="800" b="1" dirty="0">
                          <a:solidFill>
                            <a:srgbClr val="00B050"/>
                          </a:solidFill>
                          <a:latin typeface="Calibri" panose="020F0502020204030204" pitchFamily="34" charset="0"/>
                          <a:cs typeface="Calibri" panose="020F0502020204030204" pitchFamily="34" charset="0"/>
                        </a:rPr>
                        <a:t>$5billion </a:t>
                      </a:r>
                      <a:r>
                        <a:rPr lang="en-GB" sz="800" dirty="0">
                          <a:solidFill>
                            <a:srgbClr val="00B050"/>
                          </a:solidFill>
                          <a:latin typeface="Calibri" panose="020F0502020204030204" pitchFamily="34" charset="0"/>
                          <a:cs typeface="Calibri" panose="020F0502020204030204" pitchFamily="34" charset="0"/>
                        </a:rPr>
                        <a:t>per year in aid. </a:t>
                      </a:r>
                    </a:p>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a:t>
                      </a:r>
                      <a:r>
                        <a:rPr lang="en-GB" sz="800" b="1" dirty="0">
                          <a:solidFill>
                            <a:srgbClr val="00B050"/>
                          </a:solidFill>
                          <a:latin typeface="Calibri" panose="020F0502020204030204" pitchFamily="34" charset="0"/>
                          <a:cs typeface="Calibri" panose="020F0502020204030204" pitchFamily="34" charset="0"/>
                        </a:rPr>
                        <a:t> Aid groups </a:t>
                      </a:r>
                      <a:r>
                        <a:rPr lang="en-GB" sz="800" dirty="0">
                          <a:solidFill>
                            <a:srgbClr val="00B050"/>
                          </a:solidFill>
                          <a:latin typeface="Calibri" panose="020F0502020204030204" pitchFamily="34" charset="0"/>
                          <a:cs typeface="Calibri" panose="020F0502020204030204" pitchFamily="34" charset="0"/>
                        </a:rPr>
                        <a:t>(ActionAid) have improved health centres, provided anti-mosquito nets and helped to protect people against AIDS/HIV. </a:t>
                      </a:r>
                    </a:p>
                    <a:p>
                      <a:pPr marL="0" indent="0">
                        <a:buFont typeface="Arial" panose="020B0604020202020204" pitchFamily="34" charset="0"/>
                        <a:buNone/>
                      </a:pPr>
                      <a:r>
                        <a:rPr lang="en-GB" sz="800" dirty="0">
                          <a:solidFill>
                            <a:srgbClr val="FF0000"/>
                          </a:solidFill>
                          <a:latin typeface="Calibri" panose="020F0502020204030204" pitchFamily="34" charset="0"/>
                          <a:cs typeface="Calibri" panose="020F0502020204030204" pitchFamily="34" charset="0"/>
                        </a:rPr>
                        <a:t>- Some aid fails to reach the people who need it due to </a:t>
                      </a:r>
                      <a:r>
                        <a:rPr lang="en-GB" sz="800" b="1" dirty="0">
                          <a:solidFill>
                            <a:srgbClr val="FF0000"/>
                          </a:solidFill>
                          <a:latin typeface="Calibri" panose="020F0502020204030204" pitchFamily="34" charset="0"/>
                          <a:cs typeface="Calibri" panose="020F0502020204030204" pitchFamily="34" charset="0"/>
                        </a:rPr>
                        <a:t>corruption</a:t>
                      </a:r>
                      <a:r>
                        <a:rPr lang="en-GB" sz="800" dirty="0">
                          <a:solidFill>
                            <a:srgbClr val="FF0000"/>
                          </a:solidFill>
                          <a:latin typeface="Calibri" panose="020F0502020204030204" pitchFamily="34" charset="0"/>
                          <a:cs typeface="Calibri" panose="020F0502020204030204" pitchFamily="34" charset="0"/>
                        </a:rPr>
                        <a:t>. </a:t>
                      </a:r>
                    </a:p>
                  </a:txBody>
                  <a:tcPr>
                    <a:solidFill>
                      <a:schemeClr val="accent6">
                        <a:lumMod val="20000"/>
                        <a:lumOff val="80000"/>
                      </a:schemeClr>
                    </a:solidFill>
                  </a:tcPr>
                </a:tc>
                <a:extLst>
                  <a:ext uri="{0D108BD9-81ED-4DB2-BD59-A6C34878D82A}">
                    <a16:rowId xmlns:a16="http://schemas.microsoft.com/office/drawing/2014/main" val="2873452841"/>
                  </a:ext>
                </a:extLst>
              </a:tr>
              <a:tr h="214430">
                <a:tc gridSpan="2">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Effects of Economic Development </a:t>
                      </a:r>
                    </a:p>
                  </a:txBody>
                  <a:tcPr>
                    <a:solidFill>
                      <a:schemeClr val="accent6"/>
                    </a:solidFill>
                  </a:tcPr>
                </a:tc>
                <a:tc hMerge="1">
                  <a:txBody>
                    <a:bodyPr/>
                    <a:lstStyle/>
                    <a:p>
                      <a:pPr marL="0" indent="0">
                        <a:buFont typeface="Arial" panose="020B0604020202020204" pitchFamily="34" charset="0"/>
                        <a:buNone/>
                      </a:pPr>
                      <a:endParaRPr lang="en-GB" sz="800" dirty="0">
                        <a:latin typeface="Calibri" panose="020F0502020204030204" pitchFamily="34" charset="0"/>
                        <a:cs typeface="Calibri" panose="020F0502020204030204" pitchFamily="34" charset="0"/>
                      </a:endParaRPr>
                    </a:p>
                  </a:txBody>
                  <a:tcPr>
                    <a:solidFill>
                      <a:srgbClr val="F5E3F5"/>
                    </a:solidFill>
                  </a:tcPr>
                </a:tc>
                <a:extLst>
                  <a:ext uri="{0D108BD9-81ED-4DB2-BD59-A6C34878D82A}">
                    <a16:rowId xmlns:a16="http://schemas.microsoft.com/office/drawing/2014/main" val="3197164748"/>
                  </a:ext>
                </a:extLst>
              </a:tr>
              <a:tr h="333612">
                <a:tc gridSpan="2">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Life expectancy has increased from 46 to 53 years. 64% have access to safe water. Typical schooling years has increased from 7 to 9.</a:t>
                      </a:r>
                    </a:p>
                  </a:txBody>
                  <a:tcP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323613762"/>
                  </a:ext>
                </a:extLst>
              </a:tr>
            </a:tbl>
          </a:graphicData>
        </a:graphic>
      </p:graphicFrame>
      <p:pic>
        <p:nvPicPr>
          <p:cNvPr id="44" name="Picture 43">
            <a:extLst>
              <a:ext uri="{FF2B5EF4-FFF2-40B4-BE49-F238E27FC236}">
                <a16:creationId xmlns:a16="http://schemas.microsoft.com/office/drawing/2014/main" id="{0FDDF208-133A-4C95-BFBA-DAAE48A60A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7" t="10453" r="2299" b="2024"/>
          <a:stretch/>
        </p:blipFill>
        <p:spPr>
          <a:xfrm>
            <a:off x="4914322" y="327519"/>
            <a:ext cx="1634522" cy="1245354"/>
          </a:xfrm>
          <a:prstGeom prst="rect">
            <a:avLst/>
          </a:prstGeom>
        </p:spPr>
      </p:pic>
      <p:pic>
        <p:nvPicPr>
          <p:cNvPr id="42" name="Picture 41">
            <a:extLst>
              <a:ext uri="{FF2B5EF4-FFF2-40B4-BE49-F238E27FC236}">
                <a16:creationId xmlns:a16="http://schemas.microsoft.com/office/drawing/2014/main" id="{1605DEE7-1E86-4F6F-B44A-07F231A6FF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61810">
            <a:off x="6005411" y="118638"/>
            <a:ext cx="473984" cy="306206"/>
          </a:xfrm>
          <a:prstGeom prst="rect">
            <a:avLst/>
          </a:prstGeom>
          <a:ln>
            <a:solidFill>
              <a:schemeClr val="tx1"/>
            </a:solidFill>
          </a:ln>
        </p:spPr>
      </p:pic>
      <p:graphicFrame>
        <p:nvGraphicFramePr>
          <p:cNvPr id="45" name="Table 44">
            <a:extLst>
              <a:ext uri="{FF2B5EF4-FFF2-40B4-BE49-F238E27FC236}">
                <a16:creationId xmlns:a16="http://schemas.microsoft.com/office/drawing/2014/main" id="{B5C471D9-29AC-4E3D-A7B3-FB0989881209}"/>
              </a:ext>
            </a:extLst>
          </p:cNvPr>
          <p:cNvGraphicFramePr>
            <a:graphicFrameLocks noGrp="1"/>
          </p:cNvGraphicFramePr>
          <p:nvPr>
            <p:extLst>
              <p:ext uri="{D42A27DB-BD31-4B8C-83A1-F6EECF244321}">
                <p14:modId xmlns:p14="http://schemas.microsoft.com/office/powerpoint/2010/main" val="1405468317"/>
              </p:ext>
            </p:extLst>
          </p:nvPr>
        </p:nvGraphicFramePr>
        <p:xfrm>
          <a:off x="6594122" y="20503"/>
          <a:ext cx="3302000" cy="6837597"/>
        </p:xfrm>
        <a:graphic>
          <a:graphicData uri="http://schemas.openxmlformats.org/drawingml/2006/table">
            <a:tbl>
              <a:tblPr firstRow="1">
                <a:tableStyleId>{93296810-A885-4BE3-A3E7-6D5BEEA58F35}</a:tableStyleId>
              </a:tblPr>
              <a:tblGrid>
                <a:gridCol w="1651000">
                  <a:extLst>
                    <a:ext uri="{9D8B030D-6E8A-4147-A177-3AD203B41FA5}">
                      <a16:colId xmlns:a16="http://schemas.microsoft.com/office/drawing/2014/main" val="2191684507"/>
                    </a:ext>
                  </a:extLst>
                </a:gridCol>
                <a:gridCol w="1651000">
                  <a:extLst>
                    <a:ext uri="{9D8B030D-6E8A-4147-A177-3AD203B41FA5}">
                      <a16:colId xmlns:a16="http://schemas.microsoft.com/office/drawing/2014/main" val="56201803"/>
                    </a:ext>
                  </a:extLst>
                </a:gridCol>
              </a:tblGrid>
              <a:tr h="257390">
                <a:tc gridSpan="2">
                  <a:txBody>
                    <a:bodyPr/>
                    <a:lstStyle/>
                    <a:p>
                      <a:pPr algn="l"/>
                      <a:r>
                        <a:rPr lang="en-GB" sz="1050" b="1" dirty="0">
                          <a:latin typeface="Calibri" panose="020F0502020204030204" pitchFamily="34" charset="0"/>
                          <a:cs typeface="Calibri" panose="020F0502020204030204" pitchFamily="34" charset="0"/>
                        </a:rPr>
                        <a:t>Case Study: Economic Change in the UK</a:t>
                      </a:r>
                    </a:p>
                  </a:txBody>
                  <a:tcPr/>
                </a:tc>
                <a:tc hMerge="1">
                  <a:txBody>
                    <a:bodyPr/>
                    <a:lstStyle/>
                    <a:p>
                      <a:endParaRPr lang="en-GB"/>
                    </a:p>
                  </a:txBody>
                  <a:tcPr/>
                </a:tc>
                <a:extLst>
                  <a:ext uri="{0D108BD9-81ED-4DB2-BD59-A6C34878D82A}">
                    <a16:rowId xmlns:a16="http://schemas.microsoft.com/office/drawing/2014/main" val="1016405072"/>
                  </a:ext>
                </a:extLst>
              </a:tr>
              <a:tr h="233991">
                <a:tc>
                  <a:txBody>
                    <a:bodyPr/>
                    <a:lstStyle/>
                    <a:p>
                      <a:pPr algn="ctr"/>
                      <a:r>
                        <a:rPr lang="en-GB" sz="900" b="1" dirty="0">
                          <a:latin typeface="Calibri" panose="020F0502020204030204" pitchFamily="34" charset="0"/>
                          <a:cs typeface="Calibri" panose="020F0502020204030204" pitchFamily="34" charset="0"/>
                        </a:rPr>
                        <a:t>UK in the Wider World</a:t>
                      </a:r>
                    </a:p>
                  </a:txBody>
                  <a:tcPr>
                    <a:solidFill>
                      <a:schemeClr val="accent6"/>
                    </a:solidFill>
                  </a:tcPr>
                </a:tc>
                <a:tc>
                  <a:txBody>
                    <a:bodyPr/>
                    <a:lstStyle/>
                    <a:p>
                      <a:endParaRPr lang="en-GB" sz="900" dirty="0">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3836559478"/>
                  </a:ext>
                </a:extLst>
              </a:tr>
              <a:tr h="1091959">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has one of the largest economies in the world. </a:t>
                      </a:r>
                    </a:p>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has huge political, economic and cultural influences. </a:t>
                      </a:r>
                    </a:p>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is highly regarded for its fairness and tolerance. </a:t>
                      </a:r>
                    </a:p>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has global transport links i.e. Heathrow and the Eurostar.</a:t>
                      </a:r>
                    </a:p>
                  </a:txBody>
                  <a:tcPr>
                    <a:solidFill>
                      <a:schemeClr val="accent6">
                        <a:lumMod val="40000"/>
                        <a:lumOff val="60000"/>
                      </a:schemeClr>
                    </a:solidFill>
                  </a:tcPr>
                </a:tc>
                <a:tc>
                  <a:txBody>
                    <a:bodyPr/>
                    <a:lstStyle/>
                    <a:p>
                      <a:endParaRPr lang="en-GB" dirty="0"/>
                    </a:p>
                  </a:txBody>
                  <a:tcPr>
                    <a:solidFill>
                      <a:schemeClr val="bg1"/>
                    </a:solidFill>
                  </a:tcPr>
                </a:tc>
                <a:extLst>
                  <a:ext uri="{0D108BD9-81ED-4DB2-BD59-A6C34878D82A}">
                    <a16:rowId xmlns:a16="http://schemas.microsoft.com/office/drawing/2014/main" val="3346860489"/>
                  </a:ext>
                </a:extLst>
              </a:tr>
              <a:tr h="218392">
                <a:tc>
                  <a:txBody>
                    <a:bodyPr/>
                    <a:lstStyle/>
                    <a:p>
                      <a:pPr algn="ctr"/>
                      <a:r>
                        <a:rPr lang="en-GB" sz="800" b="1" dirty="0">
                          <a:latin typeface="Calibri" panose="020F0502020204030204" pitchFamily="34" charset="0"/>
                          <a:cs typeface="Calibri" panose="020F0502020204030204" pitchFamily="34" charset="0"/>
                        </a:rPr>
                        <a:t>Causes of Economic Change</a:t>
                      </a:r>
                    </a:p>
                  </a:txBody>
                  <a:tcP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latin typeface="Calibri" panose="020F0502020204030204" pitchFamily="34" charset="0"/>
                          <a:cs typeface="Calibri" panose="020F0502020204030204" pitchFamily="34" charset="0"/>
                        </a:rPr>
                        <a:t>Towards Post-Industrial</a:t>
                      </a:r>
                    </a:p>
                  </a:txBody>
                  <a:tcPr>
                    <a:solidFill>
                      <a:schemeClr val="accent6"/>
                    </a:solidFill>
                  </a:tcPr>
                </a:tc>
                <a:extLst>
                  <a:ext uri="{0D108BD9-81ED-4DB2-BD59-A6C34878D82A}">
                    <a16:rowId xmlns:a16="http://schemas.microsoft.com/office/drawing/2014/main" val="4065229329"/>
                  </a:ext>
                </a:extLst>
              </a:tr>
              <a:tr h="947522">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De-industrialisation and the </a:t>
                      </a:r>
                      <a:r>
                        <a:rPr lang="en-GB" sz="800" b="1" dirty="0">
                          <a:latin typeface="Calibri" panose="020F0502020204030204" pitchFamily="34" charset="0"/>
                          <a:cs typeface="Calibri" panose="020F0502020204030204" pitchFamily="34" charset="0"/>
                        </a:rPr>
                        <a:t>decline</a:t>
                      </a:r>
                      <a:r>
                        <a:rPr lang="en-GB" sz="800" dirty="0">
                          <a:latin typeface="Calibri" panose="020F0502020204030204" pitchFamily="34" charset="0"/>
                          <a:cs typeface="Calibri" panose="020F0502020204030204" pitchFamily="34" charset="0"/>
                        </a:rPr>
                        <a:t> of the UK’s industrial base. </a:t>
                      </a:r>
                    </a:p>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Globalisation </a:t>
                      </a:r>
                      <a:r>
                        <a:rPr lang="en-GB" sz="800" dirty="0">
                          <a:latin typeface="Calibri" panose="020F0502020204030204" pitchFamily="34" charset="0"/>
                          <a:cs typeface="Calibri" panose="020F0502020204030204" pitchFamily="34" charset="0"/>
                        </a:rPr>
                        <a:t>has meant many industries have moved overseas, where labour costs are lower. </a:t>
                      </a:r>
                    </a:p>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Government investing </a:t>
                      </a:r>
                      <a:r>
                        <a:rPr lang="en-GB" sz="800" dirty="0">
                          <a:latin typeface="Calibri" panose="020F0502020204030204" pitchFamily="34" charset="0"/>
                          <a:cs typeface="Calibri" panose="020F0502020204030204" pitchFamily="34" charset="0"/>
                        </a:rPr>
                        <a:t>in supporting vital businesses.  </a:t>
                      </a:r>
                    </a:p>
                  </a:txBody>
                  <a:tcPr/>
                </a:tc>
                <a:tc>
                  <a:txBody>
                    <a:bodyPr/>
                    <a:lstStyle/>
                    <a:p>
                      <a:pPr marL="0" indent="0">
                        <a:buFont typeface="Arial" panose="020B0604020202020204" pitchFamily="34" charset="0"/>
                        <a:buNone/>
                      </a:pPr>
                      <a:r>
                        <a:rPr lang="en-GB" sz="800" b="0" dirty="0">
                          <a:latin typeface="Calibri" panose="020F0502020204030204" pitchFamily="34" charset="0"/>
                          <a:cs typeface="Calibri" panose="020F0502020204030204" pitchFamily="34" charset="0"/>
                        </a:rPr>
                        <a:t>The </a:t>
                      </a:r>
                      <a:r>
                        <a:rPr lang="en-GB" sz="800" b="1" dirty="0">
                          <a:latin typeface="Calibri" panose="020F0502020204030204" pitchFamily="34" charset="0"/>
                          <a:cs typeface="Calibri" panose="020F0502020204030204" pitchFamily="34" charset="0"/>
                        </a:rPr>
                        <a:t>quaternary industry </a:t>
                      </a:r>
                      <a:r>
                        <a:rPr lang="en-GB" sz="800" dirty="0">
                          <a:latin typeface="Calibri" panose="020F0502020204030204" pitchFamily="34" charset="0"/>
                          <a:cs typeface="Calibri" panose="020F0502020204030204" pitchFamily="34" charset="0"/>
                        </a:rPr>
                        <a:t>has </a:t>
                      </a:r>
                      <a:r>
                        <a:rPr lang="en-GB" sz="800" b="1" dirty="0">
                          <a:latin typeface="Calibri" panose="020F0502020204030204" pitchFamily="34" charset="0"/>
                          <a:cs typeface="Calibri" panose="020F0502020204030204" pitchFamily="34" charset="0"/>
                        </a:rPr>
                        <a:t>increased</a:t>
                      </a:r>
                      <a:r>
                        <a:rPr lang="en-GB" sz="800" dirty="0">
                          <a:latin typeface="Calibri" panose="020F0502020204030204" pitchFamily="34" charset="0"/>
                          <a:cs typeface="Calibri" panose="020F0502020204030204" pitchFamily="34" charset="0"/>
                        </a:rPr>
                        <a:t>, whilst </a:t>
                      </a:r>
                      <a:r>
                        <a:rPr lang="en-GB" sz="800" b="1" dirty="0">
                          <a:latin typeface="Calibri" panose="020F0502020204030204" pitchFamily="34" charset="0"/>
                          <a:cs typeface="Calibri" panose="020F0502020204030204" pitchFamily="34" charset="0"/>
                        </a:rPr>
                        <a:t>secondary</a:t>
                      </a:r>
                      <a:r>
                        <a:rPr lang="en-GB" sz="800" dirty="0">
                          <a:latin typeface="Calibri" panose="020F0502020204030204" pitchFamily="34" charset="0"/>
                          <a:cs typeface="Calibri" panose="020F0502020204030204" pitchFamily="34" charset="0"/>
                        </a:rPr>
                        <a:t> has </a:t>
                      </a:r>
                      <a:r>
                        <a:rPr lang="en-GB" sz="800" b="1" dirty="0">
                          <a:latin typeface="Calibri" panose="020F0502020204030204" pitchFamily="34" charset="0"/>
                          <a:cs typeface="Calibri" panose="020F0502020204030204" pitchFamily="34" charset="0"/>
                        </a:rPr>
                        <a:t>decreased</a:t>
                      </a:r>
                      <a:r>
                        <a:rPr lang="en-GB" sz="8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Numbers in </a:t>
                      </a:r>
                      <a:r>
                        <a:rPr lang="en-GB" sz="800" b="1" dirty="0">
                          <a:latin typeface="Calibri" panose="020F0502020204030204" pitchFamily="34" charset="0"/>
                          <a:cs typeface="Calibri" panose="020F0502020204030204" pitchFamily="34" charset="0"/>
                        </a:rPr>
                        <a:t>primary</a:t>
                      </a:r>
                      <a:r>
                        <a:rPr lang="en-GB" sz="800" dirty="0">
                          <a:latin typeface="Calibri" panose="020F0502020204030204" pitchFamily="34" charset="0"/>
                          <a:cs typeface="Calibri" panose="020F0502020204030204" pitchFamily="34" charset="0"/>
                        </a:rPr>
                        <a:t> and </a:t>
                      </a:r>
                      <a:r>
                        <a:rPr lang="en-GB" sz="800" b="1" dirty="0">
                          <a:latin typeface="Calibri" panose="020F0502020204030204" pitchFamily="34" charset="0"/>
                          <a:cs typeface="Calibri" panose="020F0502020204030204" pitchFamily="34" charset="0"/>
                        </a:rPr>
                        <a:t>tertiary industry </a:t>
                      </a:r>
                      <a:r>
                        <a:rPr lang="en-GB" sz="800" dirty="0">
                          <a:latin typeface="Calibri" panose="020F0502020204030204" pitchFamily="34" charset="0"/>
                          <a:cs typeface="Calibri" panose="020F0502020204030204" pitchFamily="34" charset="0"/>
                        </a:rPr>
                        <a:t>has </a:t>
                      </a:r>
                      <a:r>
                        <a:rPr lang="en-GB" sz="800" b="1" dirty="0">
                          <a:latin typeface="Calibri" panose="020F0502020204030204" pitchFamily="34" charset="0"/>
                          <a:cs typeface="Calibri" panose="020F0502020204030204" pitchFamily="34" charset="0"/>
                        </a:rPr>
                        <a:t>stayed the steady</a:t>
                      </a:r>
                      <a:r>
                        <a:rPr lang="en-GB" sz="8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Big increase in </a:t>
                      </a:r>
                      <a:r>
                        <a:rPr lang="en-GB" sz="800" b="1" dirty="0">
                          <a:latin typeface="Calibri" panose="020F0502020204030204" pitchFamily="34" charset="0"/>
                          <a:cs typeface="Calibri" panose="020F0502020204030204" pitchFamily="34" charset="0"/>
                        </a:rPr>
                        <a:t>professional </a:t>
                      </a:r>
                      <a:r>
                        <a:rPr lang="en-GB" sz="800" b="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technical jobs</a:t>
                      </a:r>
                      <a:r>
                        <a:rPr lang="en-GB" sz="8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590174892"/>
                  </a:ext>
                </a:extLst>
              </a:tr>
              <a:tr h="218392">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Developments of Science Parks</a:t>
                      </a:r>
                    </a:p>
                  </a:txBody>
                  <a:tcP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CS: UK Car Industry</a:t>
                      </a:r>
                    </a:p>
                  </a:txBody>
                  <a:tcPr>
                    <a:solidFill>
                      <a:schemeClr val="accent6"/>
                    </a:solidFill>
                  </a:tcPr>
                </a:tc>
                <a:extLst>
                  <a:ext uri="{0D108BD9-81ED-4DB2-BD59-A6C34878D82A}">
                    <a16:rowId xmlns:a16="http://schemas.microsoft.com/office/drawing/2014/main" val="1744977964"/>
                  </a:ext>
                </a:extLst>
              </a:tr>
              <a:tr h="820079">
                <a:tc>
                  <a:txBody>
                    <a:bodyPr/>
                    <a:lstStyle/>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Science Parks are groups of scientific and technical knowledge based businesses on a single site. </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Access to </a:t>
                      </a:r>
                      <a:r>
                        <a:rPr lang="en-GB" sz="800" b="1" dirty="0">
                          <a:latin typeface="Calibri" panose="020F0502020204030204" pitchFamily="34" charset="0"/>
                          <a:cs typeface="Calibri" panose="020F0502020204030204" pitchFamily="34" charset="0"/>
                        </a:rPr>
                        <a:t>transport routes</a:t>
                      </a:r>
                      <a:r>
                        <a:rPr lang="en-GB" sz="8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800" b="1" dirty="0">
                          <a:latin typeface="Calibri" panose="020F0502020204030204" pitchFamily="34" charset="0"/>
                          <a:cs typeface="Calibri" panose="020F0502020204030204" pitchFamily="34" charset="0"/>
                        </a:rPr>
                        <a:t>Highly educated workers</a:t>
                      </a:r>
                      <a:r>
                        <a:rPr lang="en-GB" sz="8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Staff benefit from </a:t>
                      </a:r>
                      <a:r>
                        <a:rPr lang="en-GB" sz="800" b="1" dirty="0">
                          <a:latin typeface="Calibri" panose="020F0502020204030204" pitchFamily="34" charset="0"/>
                          <a:cs typeface="Calibri" panose="020F0502020204030204" pitchFamily="34" charset="0"/>
                        </a:rPr>
                        <a:t>attractive working conditions</a:t>
                      </a:r>
                      <a:r>
                        <a:rPr lang="en-GB" sz="8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Attracts </a:t>
                      </a:r>
                      <a:r>
                        <a:rPr lang="en-GB" sz="800" b="1" dirty="0">
                          <a:latin typeface="Calibri" panose="020F0502020204030204" pitchFamily="34" charset="0"/>
                          <a:cs typeface="Calibri" panose="020F0502020204030204" pitchFamily="34" charset="0"/>
                        </a:rPr>
                        <a:t>clusters </a:t>
                      </a:r>
                      <a:r>
                        <a:rPr lang="en-GB" sz="800" dirty="0">
                          <a:latin typeface="Calibri" panose="020F0502020204030204" pitchFamily="34" charset="0"/>
                          <a:cs typeface="Calibri" panose="020F0502020204030204" pitchFamily="34" charset="0"/>
                        </a:rPr>
                        <a:t>of related </a:t>
                      </a:r>
                      <a:r>
                        <a:rPr lang="en-GB" sz="800" b="1" dirty="0">
                          <a:latin typeface="Calibri" panose="020F0502020204030204" pitchFamily="34" charset="0"/>
                          <a:cs typeface="Calibri" panose="020F0502020204030204" pitchFamily="34" charset="0"/>
                        </a:rPr>
                        <a:t>high-tech businesses</a:t>
                      </a:r>
                      <a:r>
                        <a:rPr lang="en-GB" sz="800" dirty="0">
                          <a:latin typeface="Calibri" panose="020F0502020204030204" pitchFamily="34" charset="0"/>
                          <a:cs typeface="Calibri" panose="020F0502020204030204" pitchFamily="34" charset="0"/>
                        </a:rPr>
                        <a:t>. </a:t>
                      </a:r>
                    </a:p>
                  </a:txBody>
                  <a:tcPr>
                    <a:solidFill>
                      <a:srgbClr val="F5E3F5"/>
                    </a:solidFill>
                  </a:tcPr>
                </a:tc>
                <a:tc>
                  <a:txBody>
                    <a:bodyPr/>
                    <a:lstStyle/>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Every year the UK makes 1.5 million cars. These factories are owned by </a:t>
                      </a:r>
                      <a:r>
                        <a:rPr lang="en-GB" sz="800" b="1">
                          <a:latin typeface="Calibri" panose="020F0502020204030204" pitchFamily="34" charset="0"/>
                          <a:cs typeface="Calibri" panose="020F0502020204030204" pitchFamily="34" charset="0"/>
                        </a:rPr>
                        <a:t>large TNCs. </a:t>
                      </a:r>
                      <a:r>
                        <a:rPr lang="en-GB" sz="800" b="1" dirty="0">
                          <a:latin typeface="Calibri" panose="020F0502020204030204" pitchFamily="34" charset="0"/>
                          <a:cs typeface="Calibri" panose="020F0502020204030204" pitchFamily="34" charset="0"/>
                        </a:rPr>
                        <a:t>i.e. Nissan.</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7% of energy used there factories is from </a:t>
                      </a:r>
                      <a:r>
                        <a:rPr lang="en-GB" sz="800" b="1" dirty="0">
                          <a:latin typeface="Calibri" panose="020F0502020204030204" pitchFamily="34" charset="0"/>
                          <a:cs typeface="Calibri" panose="020F0502020204030204" pitchFamily="34" charset="0"/>
                        </a:rPr>
                        <a:t>wind energy</a:t>
                      </a:r>
                      <a:r>
                        <a:rPr lang="en-GB" sz="8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New cars are more energy </a:t>
                      </a:r>
                      <a:r>
                        <a:rPr lang="en-GB" sz="800" b="1" dirty="0">
                          <a:latin typeface="Calibri" panose="020F0502020204030204" pitchFamily="34" charset="0"/>
                          <a:cs typeface="Calibri" panose="020F0502020204030204" pitchFamily="34" charset="0"/>
                        </a:rPr>
                        <a:t>efficient and lighter</a:t>
                      </a:r>
                      <a:r>
                        <a:rPr lang="en-GB" sz="8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Nissan produces </a:t>
                      </a:r>
                      <a:r>
                        <a:rPr lang="en-GB" sz="800" b="1" dirty="0">
                          <a:latin typeface="Calibri" panose="020F0502020204030204" pitchFamily="34" charset="0"/>
                          <a:cs typeface="Calibri" panose="020F0502020204030204" pitchFamily="34" charset="0"/>
                        </a:rPr>
                        <a:t>electric and hybrid cars</a:t>
                      </a:r>
                      <a:r>
                        <a:rPr lang="en-GB" sz="800" dirty="0">
                          <a:latin typeface="Calibri" panose="020F0502020204030204" pitchFamily="34" charset="0"/>
                          <a:cs typeface="Calibri" panose="020F0502020204030204" pitchFamily="34" charset="0"/>
                        </a:rPr>
                        <a:t>. </a:t>
                      </a:r>
                    </a:p>
                  </a:txBody>
                  <a:tcPr>
                    <a:solidFill>
                      <a:srgbClr val="F5E3F5"/>
                    </a:solidFill>
                  </a:tcPr>
                </a:tc>
                <a:extLst>
                  <a:ext uri="{0D108BD9-81ED-4DB2-BD59-A6C34878D82A}">
                    <a16:rowId xmlns:a16="http://schemas.microsoft.com/office/drawing/2014/main" val="3125077721"/>
                  </a:ext>
                </a:extLst>
              </a:tr>
              <a:tr h="212134">
                <a:tc gridSpan="2">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Change to a Rural Landscape</a:t>
                      </a:r>
                    </a:p>
                  </a:txBody>
                  <a:tcPr>
                    <a:solidFill>
                      <a:schemeClr val="accent6"/>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dirty="0">
                        <a:latin typeface="Calibri" panose="020F0502020204030204" pitchFamily="34" charset="0"/>
                        <a:cs typeface="Calibri" panose="020F0502020204030204" pitchFamily="34" charset="0"/>
                      </a:endParaRPr>
                    </a:p>
                  </a:txBody>
                  <a:tcPr>
                    <a:solidFill>
                      <a:schemeClr val="accent6"/>
                    </a:solidFill>
                  </a:tcPr>
                </a:tc>
                <a:extLst>
                  <a:ext uri="{0D108BD9-81ED-4DB2-BD59-A6C34878D82A}">
                    <a16:rowId xmlns:a16="http://schemas.microsoft.com/office/drawing/2014/main" val="759240200"/>
                  </a:ext>
                </a:extLst>
              </a:tr>
              <a:tr h="218392">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Social</a:t>
                      </a:r>
                    </a:p>
                  </a:txBody>
                  <a:tcPr>
                    <a:solidFill>
                      <a:schemeClr val="accent6">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Economic</a:t>
                      </a:r>
                    </a:p>
                  </a:txBody>
                  <a:tcPr>
                    <a:solidFill>
                      <a:schemeClr val="accent6">
                        <a:lumMod val="40000"/>
                        <a:lumOff val="60000"/>
                      </a:schemeClr>
                    </a:solidFill>
                  </a:tcPr>
                </a:tc>
                <a:extLst>
                  <a:ext uri="{0D108BD9-81ED-4DB2-BD59-A6C34878D82A}">
                    <a16:rowId xmlns:a16="http://schemas.microsoft.com/office/drawing/2014/main" val="1056664114"/>
                  </a:ext>
                </a:extLst>
              </a:tr>
              <a:tr h="842367">
                <a:tc>
                  <a:txBody>
                    <a:bodyPr/>
                    <a:lstStyle/>
                    <a:p>
                      <a:pPr marL="0" indent="0" algn="l">
                        <a:buFont typeface="Arial" panose="020B0604020202020204" pitchFamily="34" charset="0"/>
                        <a:buNone/>
                      </a:pPr>
                      <a:r>
                        <a:rPr lang="en-GB" sz="800" b="1" dirty="0">
                          <a:solidFill>
                            <a:schemeClr val="tx1"/>
                          </a:solidFill>
                          <a:latin typeface="Calibri" panose="020F0502020204030204" pitchFamily="34" charset="0"/>
                          <a:cs typeface="Calibri" panose="020F0502020204030204" pitchFamily="34" charset="0"/>
                        </a:rPr>
                        <a:t>Rising house prices </a:t>
                      </a:r>
                      <a:r>
                        <a:rPr lang="en-GB" sz="800" b="0" dirty="0">
                          <a:solidFill>
                            <a:schemeClr val="tx1"/>
                          </a:solidFill>
                          <a:latin typeface="Calibri" panose="020F0502020204030204" pitchFamily="34" charset="0"/>
                          <a:cs typeface="Calibri" panose="020F0502020204030204" pitchFamily="34" charset="0"/>
                        </a:rPr>
                        <a:t>have caused tensions in villages. </a:t>
                      </a:r>
                    </a:p>
                    <a:p>
                      <a:pPr marL="0" indent="0" algn="l">
                        <a:buFont typeface="Arial" panose="020B0604020202020204" pitchFamily="34" charset="0"/>
                        <a:buNone/>
                      </a:pPr>
                      <a:r>
                        <a:rPr lang="en-GB" sz="800" b="0" dirty="0">
                          <a:solidFill>
                            <a:schemeClr val="tx1"/>
                          </a:solidFill>
                          <a:latin typeface="Calibri" panose="020F0502020204030204" pitchFamily="34" charset="0"/>
                          <a:cs typeface="Calibri" panose="020F0502020204030204" pitchFamily="34" charset="0"/>
                        </a:rPr>
                        <a:t>Villages are </a:t>
                      </a:r>
                      <a:r>
                        <a:rPr lang="en-GB" sz="800" b="1" dirty="0">
                          <a:solidFill>
                            <a:schemeClr val="tx1"/>
                          </a:solidFill>
                          <a:latin typeface="Calibri" panose="020F0502020204030204" pitchFamily="34" charset="0"/>
                          <a:cs typeface="Calibri" panose="020F0502020204030204" pitchFamily="34" charset="0"/>
                        </a:rPr>
                        <a:t>unpopulated</a:t>
                      </a:r>
                      <a:r>
                        <a:rPr lang="en-GB" sz="800" b="0" dirty="0">
                          <a:solidFill>
                            <a:schemeClr val="tx1"/>
                          </a:solidFill>
                          <a:latin typeface="Calibri" panose="020F0502020204030204" pitchFamily="34" charset="0"/>
                          <a:cs typeface="Calibri" panose="020F0502020204030204" pitchFamily="34" charset="0"/>
                        </a:rPr>
                        <a:t> during the day causing </a:t>
                      </a:r>
                      <a:r>
                        <a:rPr lang="en-GB" sz="800" b="1" dirty="0">
                          <a:solidFill>
                            <a:schemeClr val="tx1"/>
                          </a:solidFill>
                          <a:latin typeface="Calibri" panose="020F0502020204030204" pitchFamily="34" charset="0"/>
                          <a:cs typeface="Calibri" panose="020F0502020204030204" pitchFamily="34" charset="0"/>
                        </a:rPr>
                        <a:t>loss of identity</a:t>
                      </a:r>
                      <a:r>
                        <a:rPr lang="en-GB" sz="800" b="0" dirty="0">
                          <a:solidFill>
                            <a:schemeClr val="tx1"/>
                          </a:solidFill>
                          <a:latin typeface="Calibri" panose="020F0502020204030204" pitchFamily="34" charset="0"/>
                          <a:cs typeface="Calibri" panose="020F0502020204030204" pitchFamily="34" charset="0"/>
                        </a:rPr>
                        <a:t>. </a:t>
                      </a:r>
                    </a:p>
                    <a:p>
                      <a:pPr marL="0" indent="0" algn="l">
                        <a:buFont typeface="Arial" panose="020B0604020202020204" pitchFamily="34" charset="0"/>
                        <a:buNone/>
                      </a:pPr>
                      <a:r>
                        <a:rPr lang="en-GB" sz="800" b="1" dirty="0">
                          <a:solidFill>
                            <a:schemeClr val="tx1"/>
                          </a:solidFill>
                          <a:latin typeface="Calibri" panose="020F0502020204030204" pitchFamily="34" charset="0"/>
                          <a:cs typeface="Calibri" panose="020F0502020204030204" pitchFamily="34" charset="0"/>
                        </a:rPr>
                        <a:t>Resentment </a:t>
                      </a:r>
                      <a:r>
                        <a:rPr lang="en-GB" sz="800" b="0" dirty="0">
                          <a:solidFill>
                            <a:schemeClr val="tx1"/>
                          </a:solidFill>
                          <a:latin typeface="Calibri" panose="020F0502020204030204" pitchFamily="34" charset="0"/>
                          <a:cs typeface="Calibri" panose="020F0502020204030204" pitchFamily="34" charset="0"/>
                        </a:rPr>
                        <a:t>towards </a:t>
                      </a:r>
                      <a:r>
                        <a:rPr lang="en-GB" sz="800" b="1" dirty="0">
                          <a:solidFill>
                            <a:schemeClr val="tx1"/>
                          </a:solidFill>
                          <a:latin typeface="Calibri" panose="020F0502020204030204" pitchFamily="34" charset="0"/>
                          <a:cs typeface="Calibri" panose="020F0502020204030204" pitchFamily="34" charset="0"/>
                        </a:rPr>
                        <a:t>poor migrant communities</a:t>
                      </a:r>
                      <a:r>
                        <a:rPr lang="en-GB" sz="800" b="0" dirty="0">
                          <a:solidFill>
                            <a:schemeClr val="tx1"/>
                          </a:solidFill>
                          <a:latin typeface="Calibri" panose="020F0502020204030204" pitchFamily="34" charset="0"/>
                          <a:cs typeface="Calibri" panose="020F0502020204030204" pitchFamily="34" charset="0"/>
                        </a:rPr>
                        <a:t>. </a:t>
                      </a:r>
                    </a:p>
                  </a:txBody>
                  <a:tcPr>
                    <a:solidFill>
                      <a:srgbClr val="F5E3F5"/>
                    </a:solidFill>
                  </a:tcPr>
                </a:tc>
                <a:tc>
                  <a:txBody>
                    <a:bodyPr/>
                    <a:lstStyle/>
                    <a:p>
                      <a:pPr algn="l"/>
                      <a:r>
                        <a:rPr lang="en-GB" sz="800" b="1" dirty="0">
                          <a:solidFill>
                            <a:schemeClr val="tx1"/>
                          </a:solidFill>
                          <a:latin typeface="Calibri" panose="020F0502020204030204" pitchFamily="34" charset="0"/>
                          <a:cs typeface="Calibri" panose="020F0502020204030204" pitchFamily="34" charset="0"/>
                        </a:rPr>
                        <a:t>Lack of affordable housing </a:t>
                      </a:r>
                      <a:r>
                        <a:rPr lang="en-GB" sz="800" b="0" dirty="0">
                          <a:solidFill>
                            <a:schemeClr val="tx1"/>
                          </a:solidFill>
                          <a:latin typeface="Calibri" panose="020F0502020204030204" pitchFamily="34" charset="0"/>
                          <a:cs typeface="Calibri" panose="020F0502020204030204" pitchFamily="34" charset="0"/>
                        </a:rPr>
                        <a:t>for local first time buyers. </a:t>
                      </a:r>
                    </a:p>
                    <a:p>
                      <a:pPr algn="l"/>
                      <a:r>
                        <a:rPr lang="en-GB" sz="800" b="0" dirty="0">
                          <a:solidFill>
                            <a:schemeClr val="tx1"/>
                          </a:solidFill>
                          <a:latin typeface="Calibri" panose="020F0502020204030204" pitchFamily="34" charset="0"/>
                          <a:cs typeface="Calibri" panose="020F0502020204030204" pitchFamily="34" charset="0"/>
                        </a:rPr>
                        <a:t>Sales of farmland </a:t>
                      </a:r>
                      <a:r>
                        <a:rPr lang="en-GB" sz="800" b="1" dirty="0">
                          <a:solidFill>
                            <a:schemeClr val="tx1"/>
                          </a:solidFill>
                          <a:latin typeface="Calibri" panose="020F0502020204030204" pitchFamily="34" charset="0"/>
                          <a:cs typeface="Calibri" panose="020F0502020204030204" pitchFamily="34" charset="0"/>
                        </a:rPr>
                        <a:t>has increased rural unemployment</a:t>
                      </a:r>
                      <a:r>
                        <a:rPr lang="en-GB" sz="800" b="0" dirty="0">
                          <a:solidFill>
                            <a:schemeClr val="tx1"/>
                          </a:solidFill>
                          <a:latin typeface="Calibri" panose="020F0502020204030204" pitchFamily="34" charset="0"/>
                          <a:cs typeface="Calibri" panose="020F0502020204030204" pitchFamily="34" charset="0"/>
                        </a:rPr>
                        <a:t>. </a:t>
                      </a:r>
                    </a:p>
                    <a:p>
                      <a:pPr algn="l"/>
                      <a:r>
                        <a:rPr lang="en-GB" sz="800" b="0" dirty="0">
                          <a:solidFill>
                            <a:schemeClr val="tx1"/>
                          </a:solidFill>
                          <a:latin typeface="Calibri" panose="020F0502020204030204" pitchFamily="34" charset="0"/>
                          <a:cs typeface="Calibri" panose="020F0502020204030204" pitchFamily="34" charset="0"/>
                        </a:rPr>
                        <a:t>Influx of poor migrants puts </a:t>
                      </a:r>
                      <a:r>
                        <a:rPr lang="en-GB" sz="800" b="1" dirty="0">
                          <a:solidFill>
                            <a:schemeClr val="tx1"/>
                          </a:solidFill>
                          <a:latin typeface="Calibri" panose="020F0502020204030204" pitchFamily="34" charset="0"/>
                          <a:cs typeface="Calibri" panose="020F0502020204030204" pitchFamily="34" charset="0"/>
                        </a:rPr>
                        <a:t>pressures</a:t>
                      </a:r>
                      <a:r>
                        <a:rPr lang="en-GB" sz="800" b="0" dirty="0">
                          <a:solidFill>
                            <a:schemeClr val="tx1"/>
                          </a:solidFill>
                          <a:latin typeface="Calibri" panose="020F0502020204030204" pitchFamily="34" charset="0"/>
                          <a:cs typeface="Calibri" panose="020F0502020204030204" pitchFamily="34" charset="0"/>
                        </a:rPr>
                        <a:t> on local services.</a:t>
                      </a:r>
                    </a:p>
                  </a:txBody>
                  <a:tcPr>
                    <a:solidFill>
                      <a:srgbClr val="F5E3F5"/>
                    </a:solidFill>
                  </a:tcPr>
                </a:tc>
                <a:extLst>
                  <a:ext uri="{0D108BD9-81ED-4DB2-BD59-A6C34878D82A}">
                    <a16:rowId xmlns:a16="http://schemas.microsoft.com/office/drawing/2014/main" val="2509332472"/>
                  </a:ext>
                </a:extLst>
              </a:tr>
              <a:tr h="218392">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Improvements to Transport</a:t>
                      </a:r>
                    </a:p>
                  </a:txBody>
                  <a:tcPr>
                    <a:solidFill>
                      <a:schemeClr val="accent6"/>
                    </a:solidFill>
                  </a:tcPr>
                </a:tc>
                <a:tc>
                  <a:txBody>
                    <a:bodyPr/>
                    <a:lstStyle/>
                    <a:p>
                      <a:pPr algn="ctr"/>
                      <a:r>
                        <a:rPr lang="en-GB" sz="800" b="1" dirty="0">
                          <a:latin typeface="Calibri" panose="020F0502020204030204" pitchFamily="34" charset="0"/>
                          <a:cs typeface="Calibri" panose="020F0502020204030204" pitchFamily="34" charset="0"/>
                        </a:rPr>
                        <a:t>UK North/South Divide</a:t>
                      </a:r>
                    </a:p>
                  </a:txBody>
                  <a:tcPr>
                    <a:solidFill>
                      <a:schemeClr val="accent6"/>
                    </a:solidFill>
                  </a:tcPr>
                </a:tc>
                <a:extLst>
                  <a:ext uri="{0D108BD9-81ED-4DB2-BD59-A6C34878D82A}">
                    <a16:rowId xmlns:a16="http://schemas.microsoft.com/office/drawing/2014/main" val="333601120"/>
                  </a:ext>
                </a:extLst>
              </a:tr>
              <a:tr h="1181889">
                <a:tc>
                  <a:txBody>
                    <a:bodyPr/>
                    <a:lstStyle/>
                    <a:p>
                      <a:pPr marL="0" indent="0">
                        <a:buFont typeface="Arial" panose="020B0604020202020204" pitchFamily="34" charset="0"/>
                        <a:buNone/>
                      </a:pPr>
                      <a:r>
                        <a:rPr lang="en-GB" sz="800" b="0" dirty="0">
                          <a:solidFill>
                            <a:srgbClr val="0070C0"/>
                          </a:solidFill>
                          <a:latin typeface="Calibri" panose="020F0502020204030204" pitchFamily="34" charset="0"/>
                          <a:cs typeface="Calibri" panose="020F0502020204030204" pitchFamily="34" charset="0"/>
                        </a:rPr>
                        <a:t>A </a:t>
                      </a:r>
                      <a:r>
                        <a:rPr lang="en-GB" sz="800" b="1" dirty="0">
                          <a:solidFill>
                            <a:srgbClr val="0070C0"/>
                          </a:solidFill>
                          <a:latin typeface="Calibri" panose="020F0502020204030204" pitchFamily="34" charset="0"/>
                          <a:cs typeface="Calibri" panose="020F0502020204030204" pitchFamily="34" charset="0"/>
                        </a:rPr>
                        <a:t>£15 billion ‘Road Improvement Strategy</a:t>
                      </a:r>
                      <a:r>
                        <a:rPr lang="en-GB" sz="800" b="0" dirty="0">
                          <a:solidFill>
                            <a:srgbClr val="0070C0"/>
                          </a:solidFill>
                          <a:latin typeface="Calibri" panose="020F0502020204030204" pitchFamily="34" charset="0"/>
                          <a:cs typeface="Calibri" panose="020F0502020204030204" pitchFamily="34" charset="0"/>
                        </a:rPr>
                        <a:t>’. This will involve 10 new roads and 1,600 extra lanes</a:t>
                      </a:r>
                      <a:r>
                        <a:rPr lang="en-GB" sz="800" b="1" dirty="0">
                          <a:solidFill>
                            <a:srgbClr val="0070C0"/>
                          </a:solidFill>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b="1" dirty="0">
                          <a:solidFill>
                            <a:schemeClr val="accent2"/>
                          </a:solidFill>
                          <a:latin typeface="Calibri" panose="020F0502020204030204" pitchFamily="34" charset="0"/>
                          <a:cs typeface="Calibri" panose="020F0502020204030204" pitchFamily="34" charset="0"/>
                        </a:rPr>
                        <a:t>£50 billion HS2 railway </a:t>
                      </a:r>
                      <a:r>
                        <a:rPr lang="en-GB" sz="800" b="0" dirty="0">
                          <a:solidFill>
                            <a:schemeClr val="accent2"/>
                          </a:solidFill>
                          <a:latin typeface="Calibri" panose="020F0502020204030204" pitchFamily="34" charset="0"/>
                          <a:cs typeface="Calibri" panose="020F0502020204030204" pitchFamily="34" charset="0"/>
                        </a:rPr>
                        <a:t>to improve connections between key UK cities.</a:t>
                      </a:r>
                    </a:p>
                    <a:p>
                      <a:pPr marL="0" indent="0">
                        <a:buFont typeface="Arial" panose="020B0604020202020204" pitchFamily="34" charset="0"/>
                        <a:buNone/>
                      </a:pPr>
                      <a:r>
                        <a:rPr lang="en-GB" sz="800" b="1" dirty="0">
                          <a:solidFill>
                            <a:schemeClr val="accent6">
                              <a:lumMod val="50000"/>
                            </a:schemeClr>
                          </a:solidFill>
                          <a:latin typeface="Calibri" panose="020F0502020204030204" pitchFamily="34" charset="0"/>
                          <a:cs typeface="Calibri" panose="020F0502020204030204" pitchFamily="34" charset="0"/>
                        </a:rPr>
                        <a:t>£18 billion </a:t>
                      </a:r>
                      <a:r>
                        <a:rPr lang="en-GB" sz="800" b="0" dirty="0">
                          <a:solidFill>
                            <a:schemeClr val="accent6">
                              <a:lumMod val="50000"/>
                            </a:schemeClr>
                          </a:solidFill>
                          <a:latin typeface="Calibri" panose="020F0502020204030204" pitchFamily="34" charset="0"/>
                          <a:cs typeface="Calibri" panose="020F0502020204030204" pitchFamily="34" charset="0"/>
                        </a:rPr>
                        <a:t>on Heathrow’s controversial </a:t>
                      </a:r>
                      <a:r>
                        <a:rPr lang="en-GB" sz="800" b="1" dirty="0">
                          <a:solidFill>
                            <a:schemeClr val="accent6">
                              <a:lumMod val="50000"/>
                            </a:schemeClr>
                          </a:solidFill>
                          <a:latin typeface="Calibri" panose="020F0502020204030204" pitchFamily="34" charset="0"/>
                          <a:cs typeface="Calibri" panose="020F0502020204030204" pitchFamily="34" charset="0"/>
                        </a:rPr>
                        <a:t>third runway</a:t>
                      </a:r>
                      <a:r>
                        <a:rPr lang="en-GB" sz="800" b="0" dirty="0">
                          <a:solidFill>
                            <a:schemeClr val="accent6">
                              <a:lumMod val="50000"/>
                            </a:schemeClr>
                          </a:solidFill>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b="0" dirty="0">
                          <a:solidFill>
                            <a:schemeClr val="accent4">
                              <a:lumMod val="75000"/>
                            </a:schemeClr>
                          </a:solidFill>
                          <a:latin typeface="Calibri" panose="020F0502020204030204" pitchFamily="34" charset="0"/>
                          <a:cs typeface="Calibri" panose="020F0502020204030204" pitchFamily="34" charset="0"/>
                        </a:rPr>
                        <a:t>UK has many </a:t>
                      </a:r>
                      <a:r>
                        <a:rPr lang="en-GB" sz="800" b="1" dirty="0">
                          <a:solidFill>
                            <a:schemeClr val="accent4">
                              <a:lumMod val="75000"/>
                            </a:schemeClr>
                          </a:solidFill>
                          <a:latin typeface="Calibri" panose="020F0502020204030204" pitchFamily="34" charset="0"/>
                          <a:cs typeface="Calibri" panose="020F0502020204030204" pitchFamily="34" charset="0"/>
                        </a:rPr>
                        <a:t>large ports </a:t>
                      </a:r>
                      <a:r>
                        <a:rPr lang="en-GB" sz="800" b="0" dirty="0">
                          <a:solidFill>
                            <a:schemeClr val="accent4">
                              <a:lumMod val="75000"/>
                            </a:schemeClr>
                          </a:solidFill>
                          <a:latin typeface="Calibri" panose="020F0502020204030204" pitchFamily="34" charset="0"/>
                          <a:cs typeface="Calibri" panose="020F0502020204030204" pitchFamily="34" charset="0"/>
                        </a:rPr>
                        <a:t>for importing and exporting goods. </a:t>
                      </a:r>
                    </a:p>
                  </a:txBody>
                  <a:tcPr>
                    <a:solidFill>
                      <a:srgbClr val="F5E3F5"/>
                    </a:solidFill>
                  </a:tcPr>
                </a:tc>
                <a:tc>
                  <a:txBody>
                    <a:bodyPr/>
                    <a:lstStyle/>
                    <a:p>
                      <a:pPr marL="0" indent="0">
                        <a:buFont typeface="Arial" panose="020B0604020202020204" pitchFamily="34" charset="0"/>
                        <a:buNone/>
                      </a:pPr>
                      <a:r>
                        <a:rPr lang="en-GB" sz="800" dirty="0">
                          <a:solidFill>
                            <a:srgbClr val="FF0000"/>
                          </a:solidFill>
                          <a:latin typeface="Calibri" panose="020F0502020204030204" pitchFamily="34" charset="0"/>
                          <a:cs typeface="Calibri" panose="020F0502020204030204" pitchFamily="34" charset="0"/>
                        </a:rPr>
                        <a:t>- Wages are </a:t>
                      </a:r>
                      <a:r>
                        <a:rPr lang="en-GB" sz="800" b="1" dirty="0">
                          <a:solidFill>
                            <a:srgbClr val="FF0000"/>
                          </a:solidFill>
                          <a:latin typeface="Calibri" panose="020F0502020204030204" pitchFamily="34" charset="0"/>
                          <a:cs typeface="Calibri" panose="020F0502020204030204" pitchFamily="34" charset="0"/>
                        </a:rPr>
                        <a:t>lower</a:t>
                      </a:r>
                      <a:r>
                        <a:rPr lang="en-GB" sz="800" dirty="0">
                          <a:solidFill>
                            <a:srgbClr val="FF0000"/>
                          </a:solidFill>
                          <a:latin typeface="Calibri" panose="020F0502020204030204" pitchFamily="34" charset="0"/>
                          <a:cs typeface="Calibri" panose="020F0502020204030204" pitchFamily="34" charset="0"/>
                        </a:rPr>
                        <a:t> in the North. </a:t>
                      </a:r>
                    </a:p>
                    <a:p>
                      <a:pPr marL="0" indent="0">
                        <a:buFont typeface="Arial" panose="020B0604020202020204" pitchFamily="34" charset="0"/>
                        <a:buNone/>
                      </a:pPr>
                      <a:r>
                        <a:rPr lang="en-GB" sz="800" dirty="0">
                          <a:solidFill>
                            <a:srgbClr val="FF0000"/>
                          </a:solidFill>
                          <a:latin typeface="Calibri" panose="020F0502020204030204" pitchFamily="34" charset="0"/>
                          <a:cs typeface="Calibri" panose="020F0502020204030204" pitchFamily="34" charset="0"/>
                        </a:rPr>
                        <a:t>- Health is </a:t>
                      </a:r>
                      <a:r>
                        <a:rPr lang="en-GB" sz="800" b="1" dirty="0">
                          <a:solidFill>
                            <a:srgbClr val="FF0000"/>
                          </a:solidFill>
                          <a:latin typeface="Calibri" panose="020F0502020204030204" pitchFamily="34" charset="0"/>
                          <a:cs typeface="Calibri" panose="020F0502020204030204" pitchFamily="34" charset="0"/>
                        </a:rPr>
                        <a:t>better</a:t>
                      </a:r>
                      <a:r>
                        <a:rPr lang="en-GB" sz="800" dirty="0">
                          <a:solidFill>
                            <a:srgbClr val="FF0000"/>
                          </a:solidFill>
                          <a:latin typeface="Calibri" panose="020F0502020204030204" pitchFamily="34" charset="0"/>
                          <a:cs typeface="Calibri" panose="020F0502020204030204" pitchFamily="34" charset="0"/>
                        </a:rPr>
                        <a:t> in the South. </a:t>
                      </a:r>
                    </a:p>
                    <a:p>
                      <a:pPr marL="0" indent="0">
                        <a:buFontTx/>
                        <a:buNone/>
                      </a:pPr>
                      <a:r>
                        <a:rPr lang="en-GB" sz="800" dirty="0">
                          <a:solidFill>
                            <a:srgbClr val="FF0000"/>
                          </a:solidFill>
                          <a:latin typeface="Calibri" panose="020F0502020204030204" pitchFamily="34" charset="0"/>
                          <a:cs typeface="Calibri" panose="020F0502020204030204" pitchFamily="34" charset="0"/>
                        </a:rPr>
                        <a:t>- Education is </a:t>
                      </a:r>
                      <a:r>
                        <a:rPr lang="en-GB" sz="800" b="1" dirty="0">
                          <a:solidFill>
                            <a:srgbClr val="FF0000"/>
                          </a:solidFill>
                          <a:latin typeface="Calibri" panose="020F0502020204030204" pitchFamily="34" charset="0"/>
                          <a:cs typeface="Calibri" panose="020F0502020204030204" pitchFamily="34" charset="0"/>
                        </a:rPr>
                        <a:t>worse</a:t>
                      </a:r>
                      <a:r>
                        <a:rPr lang="en-GB" sz="800" dirty="0">
                          <a:solidFill>
                            <a:srgbClr val="FF0000"/>
                          </a:solidFill>
                          <a:latin typeface="Calibri" panose="020F0502020204030204" pitchFamily="34" charset="0"/>
                          <a:cs typeface="Calibri" panose="020F0502020204030204" pitchFamily="34" charset="0"/>
                        </a:rPr>
                        <a:t> in the North. </a:t>
                      </a:r>
                    </a:p>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 The government is aiming to support a </a:t>
                      </a:r>
                      <a:r>
                        <a:rPr lang="en-GB" sz="800" b="1" dirty="0">
                          <a:solidFill>
                            <a:srgbClr val="00B050"/>
                          </a:solidFill>
                          <a:latin typeface="Calibri" panose="020F0502020204030204" pitchFamily="34" charset="0"/>
                          <a:cs typeface="Calibri" panose="020F0502020204030204" pitchFamily="34" charset="0"/>
                        </a:rPr>
                        <a:t>Northern Powerhouse </a:t>
                      </a:r>
                      <a:r>
                        <a:rPr lang="en-GB" sz="800" dirty="0">
                          <a:solidFill>
                            <a:srgbClr val="00B050"/>
                          </a:solidFill>
                          <a:latin typeface="Calibri" panose="020F0502020204030204" pitchFamily="34" charset="0"/>
                          <a:cs typeface="Calibri" panose="020F0502020204030204" pitchFamily="34" charset="0"/>
                        </a:rPr>
                        <a:t>project to resolve regional differences.</a:t>
                      </a:r>
                    </a:p>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 More </a:t>
                      </a:r>
                      <a:r>
                        <a:rPr lang="en-GB" sz="800" b="1" dirty="0">
                          <a:solidFill>
                            <a:srgbClr val="00B050"/>
                          </a:solidFill>
                          <a:latin typeface="Calibri" panose="020F0502020204030204" pitchFamily="34" charset="0"/>
                          <a:cs typeface="Calibri" panose="020F0502020204030204" pitchFamily="34" charset="0"/>
                        </a:rPr>
                        <a:t>devolving of powers </a:t>
                      </a:r>
                      <a:r>
                        <a:rPr lang="en-GB" sz="800" dirty="0">
                          <a:solidFill>
                            <a:srgbClr val="00B050"/>
                          </a:solidFill>
                          <a:latin typeface="Calibri" panose="020F0502020204030204" pitchFamily="34" charset="0"/>
                          <a:cs typeface="Calibri" panose="020F0502020204030204" pitchFamily="34" charset="0"/>
                        </a:rPr>
                        <a:t>to disadvantaged regions.</a:t>
                      </a:r>
                    </a:p>
                  </a:txBody>
                  <a:tcPr>
                    <a:solidFill>
                      <a:srgbClr val="F5E3F5"/>
                    </a:solidFill>
                  </a:tcPr>
                </a:tc>
                <a:extLst>
                  <a:ext uri="{0D108BD9-81ED-4DB2-BD59-A6C34878D82A}">
                    <a16:rowId xmlns:a16="http://schemas.microsoft.com/office/drawing/2014/main" val="2873452841"/>
                  </a:ext>
                </a:extLst>
              </a:tr>
            </a:tbl>
          </a:graphicData>
        </a:graphic>
      </p:graphicFrame>
      <p:pic>
        <p:nvPicPr>
          <p:cNvPr id="53" name="Picture 52">
            <a:extLst>
              <a:ext uri="{FF2B5EF4-FFF2-40B4-BE49-F238E27FC236}">
                <a16:creationId xmlns:a16="http://schemas.microsoft.com/office/drawing/2014/main" id="{7D22F6E7-5C1A-4AF5-AC82-FC1EACAB9BC1}"/>
              </a:ext>
            </a:extLst>
          </p:cNvPr>
          <p:cNvPicPr>
            <a:picLocks noChangeAspect="1"/>
          </p:cNvPicPr>
          <p:nvPr/>
        </p:nvPicPr>
        <p:blipFill rotWithShape="1">
          <a:blip r:embed="rId6">
            <a:extLst>
              <a:ext uri="{28A0092B-C50C-407E-A947-70E740481C1C}">
                <a14:useLocalDpi xmlns:a14="http://schemas.microsoft.com/office/drawing/2010/main" val="0"/>
              </a:ext>
            </a:extLst>
          </a:blip>
          <a:srcRect l="1845" t="1071" r="691" b="1349"/>
          <a:stretch/>
        </p:blipFill>
        <p:spPr>
          <a:xfrm>
            <a:off x="8287575" y="288529"/>
            <a:ext cx="1594530" cy="1284344"/>
          </a:xfrm>
          <a:prstGeom prst="rect">
            <a:avLst/>
          </a:prstGeom>
        </p:spPr>
      </p:pic>
      <p:pic>
        <p:nvPicPr>
          <p:cNvPr id="51" name="Picture 50">
            <a:extLst>
              <a:ext uri="{FF2B5EF4-FFF2-40B4-BE49-F238E27FC236}">
                <a16:creationId xmlns:a16="http://schemas.microsoft.com/office/drawing/2014/main" id="{219C7E46-82ED-410B-A7BB-62FCED944C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71894">
            <a:off x="9367030" y="102599"/>
            <a:ext cx="472109" cy="338282"/>
          </a:xfrm>
          <a:prstGeom prst="rect">
            <a:avLst/>
          </a:prstGeom>
          <a:ln>
            <a:solidFill>
              <a:schemeClr val="tx1"/>
            </a:solidFill>
          </a:ln>
        </p:spPr>
      </p:pic>
      <p:pic>
        <p:nvPicPr>
          <p:cNvPr id="56" name="Picture 55">
            <a:extLst>
              <a:ext uri="{FF2B5EF4-FFF2-40B4-BE49-F238E27FC236}">
                <a16:creationId xmlns:a16="http://schemas.microsoft.com/office/drawing/2014/main" id="{ADCC5B31-1BA5-4D04-9DCF-3E7EAC0F38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8628" y="3871000"/>
            <a:ext cx="245033" cy="281849"/>
          </a:xfrm>
          <a:prstGeom prst="rect">
            <a:avLst/>
          </a:prstGeom>
        </p:spPr>
      </p:pic>
      <p:pic>
        <p:nvPicPr>
          <p:cNvPr id="57" name="Picture 56">
            <a:extLst>
              <a:ext uri="{FF2B5EF4-FFF2-40B4-BE49-F238E27FC236}">
                <a16:creationId xmlns:a16="http://schemas.microsoft.com/office/drawing/2014/main" id="{84AE6125-FE83-465E-BD18-9701C319942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56666">
            <a:off x="1250029" y="1268858"/>
            <a:ext cx="311392" cy="311392"/>
          </a:xfrm>
          <a:prstGeom prst="rect">
            <a:avLst/>
          </a:prstGeom>
        </p:spPr>
      </p:pic>
      <p:pic>
        <p:nvPicPr>
          <p:cNvPr id="58" name="Picture 57">
            <a:extLst>
              <a:ext uri="{FF2B5EF4-FFF2-40B4-BE49-F238E27FC236}">
                <a16:creationId xmlns:a16="http://schemas.microsoft.com/office/drawing/2014/main" id="{72B2595C-0EB5-41E4-8F55-0CD89A8439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9451" y="2762163"/>
            <a:ext cx="303008" cy="348811"/>
          </a:xfrm>
          <a:prstGeom prst="rect">
            <a:avLst/>
          </a:prstGeom>
        </p:spPr>
      </p:pic>
      <p:pic>
        <p:nvPicPr>
          <p:cNvPr id="59" name="Picture 58">
            <a:extLst>
              <a:ext uri="{FF2B5EF4-FFF2-40B4-BE49-F238E27FC236}">
                <a16:creationId xmlns:a16="http://schemas.microsoft.com/office/drawing/2014/main" id="{7D13CBEC-8117-4CBA-A859-3F29E6B0E970}"/>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2963" t="2351" r="11613" b="3370"/>
          <a:stretch/>
        </p:blipFill>
        <p:spPr>
          <a:xfrm>
            <a:off x="1283973" y="4752970"/>
            <a:ext cx="489097" cy="489096"/>
          </a:xfrm>
          <a:prstGeom prst="rect">
            <a:avLst/>
          </a:prstGeom>
          <a:ln>
            <a:noFill/>
          </a:ln>
        </p:spPr>
      </p:pic>
      <p:pic>
        <p:nvPicPr>
          <p:cNvPr id="60" name="Picture 59">
            <a:extLst>
              <a:ext uri="{FF2B5EF4-FFF2-40B4-BE49-F238E27FC236}">
                <a16:creationId xmlns:a16="http://schemas.microsoft.com/office/drawing/2014/main" id="{8A16AEA3-B4D7-4800-9DAC-ED565FF5E9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453078">
            <a:off x="1294791" y="245183"/>
            <a:ext cx="327845" cy="327845"/>
          </a:xfrm>
          <a:prstGeom prst="rect">
            <a:avLst/>
          </a:prstGeom>
        </p:spPr>
      </p:pic>
      <p:pic>
        <p:nvPicPr>
          <p:cNvPr id="62" name="Picture 61">
            <a:extLst>
              <a:ext uri="{FF2B5EF4-FFF2-40B4-BE49-F238E27FC236}">
                <a16:creationId xmlns:a16="http://schemas.microsoft.com/office/drawing/2014/main" id="{CF8CD9F0-F91D-4A13-A1ED-B5797D03CD8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6685">
            <a:off x="1220534" y="2522868"/>
            <a:ext cx="375312" cy="375312"/>
          </a:xfrm>
          <a:prstGeom prst="rect">
            <a:avLst/>
          </a:prstGeom>
        </p:spPr>
      </p:pic>
      <p:pic>
        <p:nvPicPr>
          <p:cNvPr id="64" name="Picture 63">
            <a:extLst>
              <a:ext uri="{FF2B5EF4-FFF2-40B4-BE49-F238E27FC236}">
                <a16:creationId xmlns:a16="http://schemas.microsoft.com/office/drawing/2014/main" id="{5825AE8C-0828-4889-97A2-F21C8E3F90F5}"/>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3620" y="2562043"/>
            <a:ext cx="421875" cy="400240"/>
          </a:xfrm>
          <a:prstGeom prst="rect">
            <a:avLst/>
          </a:prstGeom>
        </p:spPr>
      </p:pic>
      <p:pic>
        <p:nvPicPr>
          <p:cNvPr id="65" name="Picture 64">
            <a:extLst>
              <a:ext uri="{FF2B5EF4-FFF2-40B4-BE49-F238E27FC236}">
                <a16:creationId xmlns:a16="http://schemas.microsoft.com/office/drawing/2014/main" id="{B163450B-AEF2-443D-9AF4-3F8F33AE1F9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716150">
            <a:off x="2916615" y="162340"/>
            <a:ext cx="375883" cy="375883"/>
          </a:xfrm>
          <a:prstGeom prst="rect">
            <a:avLst/>
          </a:prstGeom>
        </p:spPr>
      </p:pic>
      <p:pic>
        <p:nvPicPr>
          <p:cNvPr id="66" name="Picture 65">
            <a:extLst>
              <a:ext uri="{FF2B5EF4-FFF2-40B4-BE49-F238E27FC236}">
                <a16:creationId xmlns:a16="http://schemas.microsoft.com/office/drawing/2014/main" id="{54443306-96E9-41D1-84D1-BBE4D80DD0F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08210" y="1238358"/>
            <a:ext cx="349673" cy="372391"/>
          </a:xfrm>
          <a:prstGeom prst="rect">
            <a:avLst/>
          </a:prstGeom>
        </p:spPr>
      </p:pic>
      <p:pic>
        <p:nvPicPr>
          <p:cNvPr id="71" name="Picture 70">
            <a:extLst>
              <a:ext uri="{FF2B5EF4-FFF2-40B4-BE49-F238E27FC236}">
                <a16:creationId xmlns:a16="http://schemas.microsoft.com/office/drawing/2014/main" id="{B7D8E6C3-D265-4200-A545-0A1783BD8539}"/>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4223" y="4308846"/>
            <a:ext cx="719563" cy="719563"/>
          </a:xfrm>
          <a:prstGeom prst="rect">
            <a:avLst/>
          </a:prstGeom>
        </p:spPr>
      </p:pic>
      <p:pic>
        <p:nvPicPr>
          <p:cNvPr id="73" name="Picture 72">
            <a:extLst>
              <a:ext uri="{FF2B5EF4-FFF2-40B4-BE49-F238E27FC236}">
                <a16:creationId xmlns:a16="http://schemas.microsoft.com/office/drawing/2014/main" id="{140199AD-61A3-4F23-9922-0177DBE9D99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20293" y="5349922"/>
            <a:ext cx="325209" cy="281848"/>
          </a:xfrm>
          <a:prstGeom prst="rect">
            <a:avLst/>
          </a:prstGeom>
        </p:spPr>
      </p:pic>
      <p:pic>
        <p:nvPicPr>
          <p:cNvPr id="74" name="Picture 73">
            <a:extLst>
              <a:ext uri="{FF2B5EF4-FFF2-40B4-BE49-F238E27FC236}">
                <a16:creationId xmlns:a16="http://schemas.microsoft.com/office/drawing/2014/main" id="{6872818C-C038-4852-AFE9-6A8CAEE38683}"/>
              </a:ext>
            </a:extLst>
          </p:cNvPr>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7375" y="4133302"/>
            <a:ext cx="374535" cy="480241"/>
          </a:xfrm>
          <a:prstGeom prst="rect">
            <a:avLst/>
          </a:prstGeom>
        </p:spPr>
      </p:pic>
      <p:pic>
        <p:nvPicPr>
          <p:cNvPr id="3" name="Picture 2">
            <a:extLst>
              <a:ext uri="{FF2B5EF4-FFF2-40B4-BE49-F238E27FC236}">
                <a16:creationId xmlns:a16="http://schemas.microsoft.com/office/drawing/2014/main" id="{9AF65EA8-695E-4D26-B3A6-2F00C759AA1C}"/>
              </a:ext>
            </a:extLst>
          </p:cNvPr>
          <p:cNvPicPr>
            <a:picLocks noChangeAspect="1"/>
          </p:cNvPicPr>
          <p:nvPr/>
        </p:nvPicPr>
        <p:blipFill>
          <a:blip r:embed="rId20">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548902" y="2788349"/>
            <a:ext cx="303008" cy="242888"/>
          </a:xfrm>
          <a:prstGeom prst="rect">
            <a:avLst/>
          </a:prstGeom>
        </p:spPr>
      </p:pic>
    </p:spTree>
    <p:extLst>
      <p:ext uri="{BB962C8B-B14F-4D97-AF65-F5344CB8AC3E}">
        <p14:creationId xmlns:p14="http://schemas.microsoft.com/office/powerpoint/2010/main" val="2604570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4982</TotalTime>
  <Words>2045</Words>
  <Application>Microsoft Office PowerPoint</Application>
  <PresentationFormat>A4 Paper (210x297 mm)</PresentationFormat>
  <Paragraphs>238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Century Gothic</vt:lpstr>
      <vt:lpstr>Wingdings 3</vt:lpstr>
      <vt:lpstr>Ion Boardroom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Newbury</dc:creator>
  <cp:lastModifiedBy>Benjamin Newbury</cp:lastModifiedBy>
  <cp:revision>123</cp:revision>
  <cp:lastPrinted>2017-02-06T10:14:40Z</cp:lastPrinted>
  <dcterms:created xsi:type="dcterms:W3CDTF">2017-02-02T20:47:55Z</dcterms:created>
  <dcterms:modified xsi:type="dcterms:W3CDTF">2018-02-03T23:14:10Z</dcterms:modified>
</cp:coreProperties>
</file>