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8" r:id="rId5"/>
    <p:sldId id="259" r:id="rId6"/>
  </p:sldIdLst>
  <p:sldSz cx="9906000" cy="6858000" type="A4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180" d="100"/>
          <a:sy n="180" d="100"/>
        </p:scale>
        <p:origin x="-3318" y="-3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88E-488A-B037-73FF666428B5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88E-488A-B037-73FF666428B5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88E-488A-B037-73FF666428B5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888E-488A-B037-73FF666428B5}"/>
              </c:ext>
            </c:extLst>
          </c:dPt>
          <c:dPt>
            <c:idx val="4"/>
            <c:bubble3D val="0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88E-488A-B037-73FF666428B5}"/>
              </c:ext>
            </c:extLst>
          </c:dPt>
          <c:dPt>
            <c:idx val="5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888E-488A-B037-73FF666428B5}"/>
              </c:ext>
            </c:extLst>
          </c:dPt>
          <c:dLbls>
            <c:delete val="1"/>
          </c:dLbls>
          <c:cat>
            <c:strRef>
              <c:f>Sheet1!$A$2:$A$7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45</c:v>
                </c:pt>
                <c:pt idx="1">
                  <c:v>32</c:v>
                </c:pt>
                <c:pt idx="2">
                  <c:v>13</c:v>
                </c:pt>
                <c:pt idx="3">
                  <c:v>6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88E-488A-B037-73FF666428B5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60856572580048"/>
          <c:y val="0.15973051240584127"/>
          <c:w val="0.58628420281556004"/>
          <c:h val="0.7071607272559576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B8A-49E9-9C0B-D7A4BA63F023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B8A-49E9-9C0B-D7A4BA63F023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B8A-49E9-9C0B-D7A4BA63F023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B8A-49E9-9C0B-D7A4BA63F023}"/>
              </c:ext>
            </c:extLst>
          </c:dPt>
          <c:dPt>
            <c:idx val="4"/>
            <c:bubble3D val="0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B8A-49E9-9C0B-D7A4BA63F023}"/>
              </c:ext>
            </c:extLst>
          </c:dPt>
          <c:dPt>
            <c:idx val="5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B8A-49E9-9C0B-D7A4BA63F023}"/>
              </c:ext>
            </c:extLst>
          </c:dPt>
          <c:dLbls>
            <c:delete val="1"/>
          </c:dLbls>
          <c:cat>
            <c:strRef>
              <c:f>Sheet1!$A$2:$A$7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29</c:v>
                </c:pt>
                <c:pt idx="1">
                  <c:v>22</c:v>
                </c:pt>
                <c:pt idx="2">
                  <c:v>8</c:v>
                </c:pt>
                <c:pt idx="3">
                  <c:v>31</c:v>
                </c:pt>
                <c:pt idx="4">
                  <c:v>9</c:v>
                </c:pt>
                <c:pt idx="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EB8A-49E9-9C0B-D7A4BA63F023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B13A-37AB-47B3-B41C-AB22A0E788D8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480C-7A24-457F-8FF9-A6957C969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824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B13A-37AB-47B3-B41C-AB22A0E788D8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480C-7A24-457F-8FF9-A6957C969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42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B13A-37AB-47B3-B41C-AB22A0E788D8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480C-7A24-457F-8FF9-A6957C969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04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B13A-37AB-47B3-B41C-AB22A0E788D8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480C-7A24-457F-8FF9-A6957C969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78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B13A-37AB-47B3-B41C-AB22A0E788D8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480C-7A24-457F-8FF9-A6957C969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683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B13A-37AB-47B3-B41C-AB22A0E788D8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480C-7A24-457F-8FF9-A6957C969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921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B13A-37AB-47B3-B41C-AB22A0E788D8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480C-7A24-457F-8FF9-A6957C969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53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B13A-37AB-47B3-B41C-AB22A0E788D8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480C-7A24-457F-8FF9-A6957C969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33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B13A-37AB-47B3-B41C-AB22A0E788D8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480C-7A24-457F-8FF9-A6957C969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83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B13A-37AB-47B3-B41C-AB22A0E788D8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480C-7A24-457F-8FF9-A6957C969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205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B13A-37AB-47B3-B41C-AB22A0E788D8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480C-7A24-457F-8FF9-A6957C969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96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6B13A-37AB-47B3-B41C-AB22A0E788D8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480C-7A24-457F-8FF9-A6957C969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09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chart" Target="../charts/chart1.xml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image" Target="../media/image1.jp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5.png"/><Relationship Id="rId18" Type="http://schemas.openxmlformats.org/officeDocument/2006/relationships/image" Target="../media/image30.jpeg"/><Relationship Id="rId3" Type="http://schemas.openxmlformats.org/officeDocument/2006/relationships/image" Target="../media/image18.png"/><Relationship Id="rId21" Type="http://schemas.openxmlformats.org/officeDocument/2006/relationships/image" Target="../media/image33.png"/><Relationship Id="rId7" Type="http://schemas.openxmlformats.org/officeDocument/2006/relationships/image" Target="../media/image22.jpeg"/><Relationship Id="rId12" Type="http://schemas.openxmlformats.org/officeDocument/2006/relationships/image" Target="../media/image24.png"/><Relationship Id="rId17" Type="http://schemas.openxmlformats.org/officeDocument/2006/relationships/image" Target="../media/image29.jpeg"/><Relationship Id="rId2" Type="http://schemas.openxmlformats.org/officeDocument/2006/relationships/image" Target="../media/image17.jpeg"/><Relationship Id="rId16" Type="http://schemas.openxmlformats.org/officeDocument/2006/relationships/image" Target="../media/image28.jpe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11" Type="http://schemas.openxmlformats.org/officeDocument/2006/relationships/image" Target="../media/image7.png"/><Relationship Id="rId5" Type="http://schemas.openxmlformats.org/officeDocument/2006/relationships/image" Target="../media/image20.png"/><Relationship Id="rId15" Type="http://schemas.openxmlformats.org/officeDocument/2006/relationships/image" Target="../media/image27.jpeg"/><Relationship Id="rId10" Type="http://schemas.openxmlformats.org/officeDocument/2006/relationships/image" Target="../media/image8.png"/><Relationship Id="rId19" Type="http://schemas.openxmlformats.org/officeDocument/2006/relationships/image" Target="../media/image31.jpg"/><Relationship Id="rId4" Type="http://schemas.openxmlformats.org/officeDocument/2006/relationships/image" Target="../media/image19.jpeg"/><Relationship Id="rId9" Type="http://schemas.openxmlformats.org/officeDocument/2006/relationships/image" Target="../media/image9.png"/><Relationship Id="rId14" Type="http://schemas.openxmlformats.org/officeDocument/2006/relationships/image" Target="../media/image26.png"/><Relationship Id="rId22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5E3882DB-6B13-4537-BE0E-14FBC6FA4F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377305"/>
              </p:ext>
            </p:extLst>
          </p:nvPr>
        </p:nvGraphicFramePr>
        <p:xfrm>
          <a:off x="3283322" y="2248"/>
          <a:ext cx="3358108" cy="3413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79054">
                  <a:extLst>
                    <a:ext uri="{9D8B030D-6E8A-4147-A177-3AD203B41FA5}">
                      <a16:colId xmlns:a16="http://schemas.microsoft.com/office/drawing/2014/main" xmlns="" val="3982172875"/>
                    </a:ext>
                  </a:extLst>
                </a:gridCol>
                <a:gridCol w="1679054">
                  <a:extLst>
                    <a:ext uri="{9D8B030D-6E8A-4147-A177-3AD203B41FA5}">
                      <a16:colId xmlns:a16="http://schemas.microsoft.com/office/drawing/2014/main" xmlns="" val="1328500430"/>
                    </a:ext>
                  </a:extLst>
                </a:gridCol>
              </a:tblGrid>
              <a:tr h="226269">
                <a:tc gridSpan="2"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</a:rPr>
                        <a:t>Food in the UK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8394491"/>
                  </a:ext>
                </a:extLst>
              </a:tr>
              <a:tr h="211184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Growing Demand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Impact of Demand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8984421"/>
                  </a:ext>
                </a:extLst>
              </a:tr>
              <a:tr h="1312359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/>
                        <a:t>The UK imports about 40% of its food. This increases people’s </a:t>
                      </a:r>
                      <a:r>
                        <a:rPr lang="en-GB" sz="800" b="1" dirty="0"/>
                        <a:t>carbon footprint</a:t>
                      </a:r>
                      <a:r>
                        <a:rPr lang="en-GB" sz="800" dirty="0"/>
                        <a:t>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/>
                        <a:t>There is growing demand for greater choice of </a:t>
                      </a:r>
                      <a:r>
                        <a:rPr lang="en-GB" sz="800" b="1" dirty="0"/>
                        <a:t>exotic foods </a:t>
                      </a:r>
                      <a:r>
                        <a:rPr lang="en-GB" sz="800" b="0" dirty="0"/>
                        <a:t>needed</a:t>
                      </a:r>
                      <a:r>
                        <a:rPr lang="en-GB" sz="800" b="1" dirty="0"/>
                        <a:t> </a:t>
                      </a:r>
                      <a:r>
                        <a:rPr lang="en-GB" sz="800" dirty="0"/>
                        <a:t>all year round.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/>
                        <a:t>Foods from abroad are more affordable.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/>
                        <a:t>Many food types are unsuitable to be grown in the UK.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1" dirty="0"/>
                        <a:t>Foods can travel long distances (food miles). Importing food adds to our carbon footprint.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+ Supports workers with an income + Supports families in LICs.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+ Taxes from farmers’ incomes contribute to local services</a:t>
                      </a:r>
                      <a:r>
                        <a:rPr lang="en-GB" sz="800" dirty="0"/>
                        <a:t>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- Less land for locals to grow their own food.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- Farmers exposed to chemicals</a:t>
                      </a:r>
                      <a:r>
                        <a:rPr lang="en-GB" sz="900" dirty="0">
                          <a:solidFill>
                            <a:srgbClr val="FF0000"/>
                          </a:solidFill>
                        </a:rPr>
                        <a:t>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20899898"/>
                  </a:ext>
                </a:extLst>
              </a:tr>
              <a:tr h="211184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Agribusiness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Sustainable Foods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2208391"/>
                  </a:ext>
                </a:extLst>
              </a:tr>
              <a:tr h="1417951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b="1" dirty="0"/>
                        <a:t>Farming is being treated like a large industrial business. This is increasing food production. </a:t>
                      </a:r>
                      <a:endParaRPr lang="en-GB" sz="700" b="1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+ Intensive faming maximises the amount of food produced.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+ Using machinery which increases the farms efficiency.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- Only employs a small number of workers.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GB" sz="800" dirty="0">
                          <a:solidFill>
                            <a:srgbClr val="FF0000"/>
                          </a:solidFill>
                        </a:rPr>
                        <a:t>- Chemicals used on farms damages the habitats and wildlife.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1" dirty="0"/>
                        <a:t>Organic foods that have little impact on the environment and are healthier have been rising. </a:t>
                      </a:r>
                    </a:p>
                    <a:p>
                      <a:pPr algn="l"/>
                      <a:r>
                        <a:rPr lang="en-GB" sz="800" b="1" dirty="0"/>
                        <a:t>Local food sourcing is also rising in popularity.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dirty="0"/>
                        <a:t>Reduces emissions </a:t>
                      </a:r>
                      <a:r>
                        <a:rPr lang="en-GB" sz="800" dirty="0"/>
                        <a:t>by only eating food from the UK.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i="0" dirty="0"/>
                        <a:t>Buying locally sourced </a:t>
                      </a:r>
                      <a:r>
                        <a:rPr lang="en-GB" sz="800" dirty="0"/>
                        <a:t>food supports local shops and farms.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/>
                        <a:t>A third of people </a:t>
                      </a:r>
                      <a:r>
                        <a:rPr lang="en-GB" sz="800" b="1" dirty="0"/>
                        <a:t>grow their own food</a:t>
                      </a:r>
                      <a:r>
                        <a:rPr lang="en-GB" sz="800" dirty="0"/>
                        <a:t>. 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4088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E91A2EE4-FAA5-46D9-8DF5-5DCEC8C6CF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387195"/>
              </p:ext>
            </p:extLst>
          </p:nvPr>
        </p:nvGraphicFramePr>
        <p:xfrm>
          <a:off x="4477" y="642211"/>
          <a:ext cx="3269470" cy="1844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89823">
                  <a:extLst>
                    <a:ext uri="{9D8B030D-6E8A-4147-A177-3AD203B41FA5}">
                      <a16:colId xmlns:a16="http://schemas.microsoft.com/office/drawing/2014/main" xmlns="" val="3430427614"/>
                    </a:ext>
                  </a:extLst>
                </a:gridCol>
                <a:gridCol w="1089824">
                  <a:extLst>
                    <a:ext uri="{9D8B030D-6E8A-4147-A177-3AD203B41FA5}">
                      <a16:colId xmlns:a16="http://schemas.microsoft.com/office/drawing/2014/main" xmlns="" val="1093388592"/>
                    </a:ext>
                  </a:extLst>
                </a:gridCol>
                <a:gridCol w="1089823">
                  <a:extLst>
                    <a:ext uri="{9D8B030D-6E8A-4147-A177-3AD203B41FA5}">
                      <a16:colId xmlns:a16="http://schemas.microsoft.com/office/drawing/2014/main" xmlns="" val="1771054970"/>
                    </a:ext>
                  </a:extLst>
                </a:gridCol>
              </a:tblGrid>
              <a:tr h="208529">
                <a:tc gridSpan="3"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Significance of Water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59371593"/>
                  </a:ext>
                </a:extLst>
              </a:tr>
              <a:tr h="305843">
                <a:tc gridSpan="3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Resources such as food, energy and water are what is needed for basic human development.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760542"/>
                  </a:ext>
                </a:extLst>
              </a:tr>
              <a:tr h="194627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FOOD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WATER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ENERGY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3356679"/>
                  </a:ext>
                </a:extLst>
              </a:tr>
              <a:tr h="973136"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/>
                        <a:t>Without enough nutritious food, people can become </a:t>
                      </a:r>
                      <a:r>
                        <a:rPr lang="en-GB" sz="800" b="1" dirty="0"/>
                        <a:t>malnourished</a:t>
                      </a:r>
                      <a:r>
                        <a:rPr lang="en-GB" sz="800" b="0" dirty="0"/>
                        <a:t>. This can make them ill . This can prevent people working or receiving education.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/>
                        <a:t>People need a supply of </a:t>
                      </a:r>
                      <a:r>
                        <a:rPr lang="en-GB" sz="800" b="1" dirty="0"/>
                        <a:t>clean and safe water </a:t>
                      </a:r>
                      <a:r>
                        <a:rPr lang="en-GB" sz="800" b="0" dirty="0"/>
                        <a:t>for drinking, cooking and washing. Water is also needed for food, clothes and other products.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/>
                        <a:t>A good supply of energy is needed for a basic standard of living. People need </a:t>
                      </a:r>
                      <a:r>
                        <a:rPr lang="en-GB" sz="800" b="1" dirty="0"/>
                        <a:t>light and heat </a:t>
                      </a:r>
                      <a:r>
                        <a:rPr lang="en-GB" sz="800" b="0" dirty="0"/>
                        <a:t>for cooking or to stay warm. It is also needed for industry.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31984505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BC638B47-66D2-4D78-B8FD-6EA1A0CC39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50049"/>
              </p:ext>
            </p:extLst>
          </p:nvPr>
        </p:nvGraphicFramePr>
        <p:xfrm>
          <a:off x="7533" y="2484120"/>
          <a:ext cx="3266414" cy="4373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33207">
                  <a:extLst>
                    <a:ext uri="{9D8B030D-6E8A-4147-A177-3AD203B41FA5}">
                      <a16:colId xmlns:a16="http://schemas.microsoft.com/office/drawing/2014/main" xmlns="" val="695973030"/>
                    </a:ext>
                  </a:extLst>
                </a:gridCol>
                <a:gridCol w="1633207">
                  <a:extLst>
                    <a:ext uri="{9D8B030D-6E8A-4147-A177-3AD203B41FA5}">
                      <a16:colId xmlns:a16="http://schemas.microsoft.com/office/drawing/2014/main" xmlns="" val="3515559856"/>
                    </a:ext>
                  </a:extLst>
                </a:gridCol>
              </a:tblGrid>
              <a:tr h="225121">
                <a:tc gridSpan="2"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Demand outstripping supply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4446839"/>
                  </a:ext>
                </a:extLst>
              </a:tr>
              <a:tr h="450242"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The demand for resources like food, water and energy is rising so quickly  that supply cannot always keep up. Importantly, access to these resources vary dramatically in different locations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22180028"/>
                  </a:ext>
                </a:extLst>
              </a:tr>
              <a:tr h="210113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1. Population Growth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2. Economic Development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6467216"/>
                  </a:ext>
                </a:extLst>
              </a:tr>
              <a:tr h="1290693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/>
                        <a:t>Currently the global population</a:t>
                      </a:r>
                      <a:r>
                        <a:rPr lang="en-GB" sz="800" b="1" dirty="0"/>
                        <a:t> is 7.3 billion</a:t>
                      </a:r>
                      <a:r>
                        <a:rPr lang="en-GB" sz="800" dirty="0"/>
                        <a:t>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/>
                        <a:t>Global population has risen </a:t>
                      </a:r>
                      <a:r>
                        <a:rPr lang="en-GB" sz="800" b="1" dirty="0"/>
                        <a:t>exponentially</a:t>
                      </a:r>
                      <a:r>
                        <a:rPr lang="en-GB" sz="800" dirty="0"/>
                        <a:t> this century.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/>
                        <a:t>Global population is expected to reach </a:t>
                      </a:r>
                      <a:r>
                        <a:rPr lang="en-GB" sz="800" b="1" dirty="0"/>
                        <a:t>9 billion by 2050</a:t>
                      </a:r>
                      <a:r>
                        <a:rPr lang="en-GB" sz="800" dirty="0"/>
                        <a:t>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/>
                        <a:t>With more people, the </a:t>
                      </a:r>
                      <a:r>
                        <a:rPr lang="en-GB" sz="800" b="1" dirty="0"/>
                        <a:t>demand</a:t>
                      </a:r>
                      <a:r>
                        <a:rPr lang="en-GB" sz="800" dirty="0"/>
                        <a:t> for food, water, energy, jobs and space </a:t>
                      </a:r>
                      <a:r>
                        <a:rPr lang="en-GB" sz="800" b="1" dirty="0"/>
                        <a:t>will increase</a:t>
                      </a:r>
                      <a:r>
                        <a:rPr lang="en-GB" sz="8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/>
                        <a:t>As </a:t>
                      </a:r>
                      <a:r>
                        <a:rPr lang="en-GB" sz="800" b="1" dirty="0" smtClean="0"/>
                        <a:t>LICs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/>
                        <a:t>and </a:t>
                      </a:r>
                      <a:r>
                        <a:rPr lang="en-GB" sz="800" b="1" dirty="0"/>
                        <a:t>NEEs </a:t>
                      </a:r>
                      <a:r>
                        <a:rPr lang="en-GB" sz="800" dirty="0"/>
                        <a:t>develop further, they require </a:t>
                      </a:r>
                      <a:r>
                        <a:rPr lang="en-GB" sz="800" b="1" dirty="0"/>
                        <a:t>more energy</a:t>
                      </a:r>
                      <a:r>
                        <a:rPr lang="en-GB" sz="800" dirty="0"/>
                        <a:t> for industry.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dirty="0" smtClean="0"/>
                        <a:t>LICs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/>
                        <a:t>and </a:t>
                      </a:r>
                      <a:r>
                        <a:rPr lang="en-GB" sz="800" b="1" dirty="0"/>
                        <a:t>NEEs </a:t>
                      </a:r>
                      <a:r>
                        <a:rPr lang="en-GB" sz="800" dirty="0"/>
                        <a:t>want similar lifestyles to </a:t>
                      </a:r>
                      <a:r>
                        <a:rPr lang="en-GB" sz="800" b="1" dirty="0"/>
                        <a:t>HICs</a:t>
                      </a:r>
                      <a:r>
                        <a:rPr lang="en-GB" sz="800" dirty="0"/>
                        <a:t>, therefore they will need to </a:t>
                      </a:r>
                      <a:r>
                        <a:rPr lang="en-GB" sz="800" b="1" dirty="0"/>
                        <a:t>consume more resources</a:t>
                      </a:r>
                      <a:r>
                        <a:rPr lang="en-GB" sz="800" dirty="0"/>
                        <a:t>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/>
                        <a:t>Development means </a:t>
                      </a:r>
                      <a:r>
                        <a:rPr lang="en-GB" sz="800" b="1" dirty="0"/>
                        <a:t>more water is required</a:t>
                      </a:r>
                      <a:r>
                        <a:rPr lang="en-GB" sz="800" dirty="0"/>
                        <a:t> for food production as diets improve.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1143801"/>
                  </a:ext>
                </a:extLst>
              </a:tr>
              <a:tr h="210113">
                <a:tc rowSpan="3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8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8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8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8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8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8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8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8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800" b="1" dirty="0"/>
                        <a:t>Resource Reliance Graph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196541"/>
                  </a:ext>
                </a:extLst>
              </a:tr>
              <a:tr h="81043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dirty="0"/>
                        <a:t>Consumption</a:t>
                      </a:r>
                      <a:r>
                        <a:rPr lang="en-GB" sz="800" dirty="0"/>
                        <a:t> – The act of using up resources or purchasing goods and produce.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dirty="0"/>
                        <a:t>Carry Capacity </a:t>
                      </a:r>
                      <a:r>
                        <a:rPr lang="en-GB" sz="800" dirty="0"/>
                        <a:t>– A maximum number of species that can be supported.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8242559"/>
                  </a:ext>
                </a:extLst>
              </a:tr>
              <a:tr h="33017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800" b="1" dirty="0"/>
                        <a:t>Resource consumption exceeds Earth’s ability to provide!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96372619"/>
                  </a:ext>
                </a:extLst>
              </a:tr>
              <a:tr h="210113"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800" b="1" dirty="0"/>
                        <a:t>3. Changing Technology and Employment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92456807"/>
                  </a:ext>
                </a:extLst>
              </a:tr>
              <a:tr h="570306"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/>
                        <a:t>The demand for resources has driven </a:t>
                      </a:r>
                      <a:r>
                        <a:rPr lang="en-GB" sz="800" b="1" dirty="0"/>
                        <a:t>the need for new technology </a:t>
                      </a:r>
                      <a:r>
                        <a:rPr lang="en-GB" sz="800" dirty="0"/>
                        <a:t>to reach or gain more resources.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/>
                        <a:t>More people in the </a:t>
                      </a:r>
                      <a:r>
                        <a:rPr lang="en-GB" sz="800" b="1" dirty="0"/>
                        <a:t>secondary and tertiary industry </a:t>
                      </a:r>
                      <a:r>
                        <a:rPr lang="en-GB" sz="800" dirty="0"/>
                        <a:t>has increased the </a:t>
                      </a:r>
                      <a:r>
                        <a:rPr lang="en-GB" sz="800" b="1" dirty="0"/>
                        <a:t>demand for resources </a:t>
                      </a:r>
                      <a:r>
                        <a:rPr lang="en-GB" sz="800" dirty="0"/>
                        <a:t>required for electronics and robotics.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9289541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F13E602A-E57B-4203-A034-FC68CC8217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8" y="4671060"/>
            <a:ext cx="1622304" cy="13940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BE1C0DA0-E635-440D-967B-FD8091825A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646" y="3147742"/>
            <a:ext cx="292081" cy="29208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831A35FF-05F5-4B8A-90C8-D544FCDBEE2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500" y="3160343"/>
            <a:ext cx="335596" cy="2788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F326E9E5-82D2-44A2-80F5-BA8D77194B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311" y="5920038"/>
            <a:ext cx="320636" cy="378331"/>
          </a:xfrm>
          <a:prstGeom prst="rect">
            <a:avLst/>
          </a:prstGeom>
        </p:spPr>
      </p:pic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xmlns="" id="{1CB17817-1E61-43CA-8160-E462D0F982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035802"/>
              </p:ext>
            </p:extLst>
          </p:nvPr>
        </p:nvGraphicFramePr>
        <p:xfrm>
          <a:off x="7534" y="3300"/>
          <a:ext cx="3266413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66413">
                  <a:extLst>
                    <a:ext uri="{9D8B030D-6E8A-4147-A177-3AD203B41FA5}">
                      <a16:colId xmlns:a16="http://schemas.microsoft.com/office/drawing/2014/main" xmlns="" val="3982172875"/>
                    </a:ext>
                  </a:extLst>
                </a:gridCol>
              </a:tblGrid>
              <a:tr h="201168"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Resource Challenges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7839449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Resources are things that humans require for life or  to make our lives easier. Humans are becoming increasingly dependent on exploiting these resources, and as a result they are in high demand.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2135589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xmlns="" id="{E3812A6E-8F02-452E-95C1-AA7A292FAE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706665"/>
              </p:ext>
            </p:extLst>
          </p:nvPr>
        </p:nvGraphicFramePr>
        <p:xfrm>
          <a:off x="6650805" y="4845"/>
          <a:ext cx="3255196" cy="501286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27598">
                  <a:extLst>
                    <a:ext uri="{9D8B030D-6E8A-4147-A177-3AD203B41FA5}">
                      <a16:colId xmlns:a16="http://schemas.microsoft.com/office/drawing/2014/main" xmlns="" val="3982172875"/>
                    </a:ext>
                  </a:extLst>
                </a:gridCol>
                <a:gridCol w="1627598">
                  <a:extLst>
                    <a:ext uri="{9D8B030D-6E8A-4147-A177-3AD203B41FA5}">
                      <a16:colId xmlns:a16="http://schemas.microsoft.com/office/drawing/2014/main" xmlns="" val="1328500430"/>
                    </a:ext>
                  </a:extLst>
                </a:gridCol>
              </a:tblGrid>
              <a:tr h="225844">
                <a:tc gridSpan="2"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</a:rPr>
                        <a:t>Water in the UK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8394491"/>
                  </a:ext>
                </a:extLst>
              </a:tr>
              <a:tr h="210788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Growing Demand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Deficit and Surplus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8984421"/>
                  </a:ext>
                </a:extLst>
              </a:tr>
              <a:tr h="1329630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b="1" dirty="0"/>
                        <a:t>The average water used per household has risen by 70%. This growing demand is predicted to increase by 5% by 2020.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b="1" dirty="0"/>
                        <a:t>This is due to: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/>
                        <a:t>A growing UK population.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/>
                        <a:t>Water-intensive appliances.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/>
                        <a:t>Showers and baths taken.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/>
                        <a:t>Industrial and leisure use.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/>
                        <a:t>Watering greenhouses.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The north and west have a </a:t>
                      </a: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water surplus 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(more water than is required). </a:t>
                      </a:r>
                    </a:p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The south and east have a </a:t>
                      </a: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water deficit 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(more water needed than is actually available). </a:t>
                      </a:r>
                    </a:p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More than half of England is experiencing </a:t>
                      </a: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water stress 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(where demand exceeds supply). </a:t>
                      </a:r>
                      <a:endParaRPr lang="en-GB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20899898"/>
                  </a:ext>
                </a:extLst>
              </a:tr>
              <a:tr h="196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800" b="1" dirty="0"/>
                        <a:t>Pollution and Quality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/>
                        <a:t>Water stress in the UK</a:t>
                      </a: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43434632"/>
                  </a:ext>
                </a:extLst>
              </a:tr>
              <a:tr h="1450326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Cause and effects include: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Chemical run-off from farmland can destroy habitats and kills animals. 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Oil from boats and ships poisons wildlife.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Untreated waste from industries creates unsafe drinking water.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Sewage containing bacteria spreads infectious diseases.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31458355"/>
                  </a:ext>
                </a:extLst>
              </a:tr>
              <a:tr h="2107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/>
                        <a:t>Management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Water Transfer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2208391"/>
                  </a:ext>
                </a:extLst>
              </a:tr>
              <a:tr h="1364226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UK has </a:t>
                      </a: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strict laws 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that limits the amount of discharge from factories and farms.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Education campaigns 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inform what can be disposed of safety.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Waste water treatment plants 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remove dangerous elements to then be used for safe drinking.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Pollution traps catch and filter pollutants.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Water transfer involves moving water through pipes from areas of surplus (Wales) to areas of deficit (London).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Opposition includes: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Effects on </a:t>
                      </a: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land and wildlife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High maintenance </a:t>
                      </a: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costs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The </a:t>
                      </a: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amount of energy 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required to move water over long distances. 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40884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919A6CD-B636-4E5A-9838-445325000DBF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16"/>
          <a:stretch/>
        </p:blipFill>
        <p:spPr>
          <a:xfrm>
            <a:off x="8278403" y="1981800"/>
            <a:ext cx="1611716" cy="14472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454BD737-A7DB-4442-A02A-C257D214D4F5}"/>
              </a:ext>
            </a:extLst>
          </p:cNvPr>
          <p:cNvSpPr txBox="1"/>
          <p:nvPr/>
        </p:nvSpPr>
        <p:spPr>
          <a:xfrm>
            <a:off x="3143764" y="3624421"/>
            <a:ext cx="36372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Challenge of Resource Management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10A37160-2A5B-45BD-964E-D4A46196BCC2}"/>
              </a:ext>
            </a:extLst>
          </p:cNvPr>
          <p:cNvSpPr txBox="1"/>
          <p:nvPr/>
        </p:nvSpPr>
        <p:spPr>
          <a:xfrm>
            <a:off x="3287000" y="3359012"/>
            <a:ext cx="130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2c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xmlns="" id="{5112A665-031F-4CA2-BBD2-8BFCD855E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925363"/>
              </p:ext>
            </p:extLst>
          </p:nvPr>
        </p:nvGraphicFramePr>
        <p:xfrm>
          <a:off x="3283322" y="4555216"/>
          <a:ext cx="3358108" cy="23029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52473">
                  <a:extLst>
                    <a:ext uri="{9D8B030D-6E8A-4147-A177-3AD203B41FA5}">
                      <a16:colId xmlns:a16="http://schemas.microsoft.com/office/drawing/2014/main" xmlns="" val="3982172875"/>
                    </a:ext>
                  </a:extLst>
                </a:gridCol>
                <a:gridCol w="2005635">
                  <a:extLst>
                    <a:ext uri="{9D8B030D-6E8A-4147-A177-3AD203B41FA5}">
                      <a16:colId xmlns:a16="http://schemas.microsoft.com/office/drawing/2014/main" xmlns="" val="1096241127"/>
                    </a:ext>
                  </a:extLst>
                </a:gridCol>
              </a:tblGrid>
              <a:tr h="229497">
                <a:tc gridSpan="2"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</a:rPr>
                        <a:t>Energy in the UK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78394491"/>
                  </a:ext>
                </a:extLst>
              </a:tr>
              <a:tr h="214198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Growing Demand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/>
                        <a:t>Energy Mix </a:t>
                      </a:r>
                      <a:endParaRPr lang="en-GB" sz="800" b="1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8984421"/>
                  </a:ext>
                </a:extLst>
              </a:tr>
              <a:tr h="677207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800" b="0" dirty="0"/>
                        <a:t>The UK </a:t>
                      </a:r>
                      <a:r>
                        <a:rPr lang="en-GB" sz="800" b="1" dirty="0"/>
                        <a:t>consumes less energy </a:t>
                      </a:r>
                      <a:r>
                        <a:rPr lang="en-GB" sz="800" b="0" dirty="0"/>
                        <a:t>than compared to the 1970s despite a smaller population. This is due to the </a:t>
                      </a:r>
                      <a:r>
                        <a:rPr lang="en-GB" sz="800" b="1" dirty="0"/>
                        <a:t>decline of industry</a:t>
                      </a:r>
                      <a:r>
                        <a:rPr lang="en-GB" sz="800" b="0" dirty="0"/>
                        <a:t>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The majority of UK’s energy mix comes from </a:t>
                      </a: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fossil fuels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. By 2020, the UK aims for 15% of its energy to come from </a:t>
                      </a: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renewable sources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. These renewable sources do not contribute to </a:t>
                      </a: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climate change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. </a:t>
                      </a:r>
                      <a:endParaRPr lang="en-GB" sz="8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20899898"/>
                  </a:ext>
                </a:extLst>
              </a:tr>
              <a:tr h="210398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Changes in Energy Mix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2208391"/>
                  </a:ext>
                </a:extLst>
              </a:tr>
              <a:tr h="917991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75% of the UK’s oil and gas has been used up.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Coal consumption has declined.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UK has become too dependent on imported energy.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40884"/>
                  </a:ext>
                </a:extLst>
              </a:tr>
            </a:tbl>
          </a:graphicData>
        </a:graphic>
      </p:graphicFrame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xmlns="" id="{DDAD47A0-4317-4E94-A968-2078D30ED2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2412918"/>
              </p:ext>
            </p:extLst>
          </p:nvPr>
        </p:nvGraphicFramePr>
        <p:xfrm>
          <a:off x="4516572" y="5625679"/>
          <a:ext cx="1150819" cy="954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xmlns="" id="{6D0EC317-CA46-4CD7-AE0A-7F36F73965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9320782"/>
              </p:ext>
            </p:extLst>
          </p:nvPr>
        </p:nvGraphicFramePr>
        <p:xfrm>
          <a:off x="5512481" y="5596843"/>
          <a:ext cx="1150819" cy="954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xmlns="" id="{9C6EC38B-640B-42C7-B3D3-7AA6E2C59C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941293"/>
              </p:ext>
            </p:extLst>
          </p:nvPr>
        </p:nvGraphicFramePr>
        <p:xfrm>
          <a:off x="4702605" y="6494184"/>
          <a:ext cx="1919481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1597670195"/>
                    </a:ext>
                  </a:extLst>
                </a:gridCol>
                <a:gridCol w="429900">
                  <a:extLst>
                    <a:ext uri="{9D8B030D-6E8A-4147-A177-3AD203B41FA5}">
                      <a16:colId xmlns:a16="http://schemas.microsoft.com/office/drawing/2014/main" xmlns="" val="34238765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186991822"/>
                    </a:ext>
                  </a:extLst>
                </a:gridCol>
                <a:gridCol w="385219">
                  <a:extLst>
                    <a:ext uri="{9D8B030D-6E8A-4147-A177-3AD203B41FA5}">
                      <a16:colId xmlns:a16="http://schemas.microsoft.com/office/drawing/2014/main" xmlns="" val="18272998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586173484"/>
                    </a:ext>
                  </a:extLst>
                </a:gridCol>
                <a:gridCol w="479522">
                  <a:extLst>
                    <a:ext uri="{9D8B030D-6E8A-4147-A177-3AD203B41FA5}">
                      <a16:colId xmlns:a16="http://schemas.microsoft.com/office/drawing/2014/main" xmlns="" val="3940720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sz="5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b="1" dirty="0">
                          <a:solidFill>
                            <a:sysClr val="windowText" lastClr="000000"/>
                          </a:solidFill>
                        </a:rPr>
                        <a:t>Oil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 b="1" dirty="0">
                          <a:solidFill>
                            <a:sysClr val="windowText" lastClr="000000"/>
                          </a:solidFill>
                        </a:rPr>
                        <a:t>Gas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 b="1" dirty="0">
                          <a:solidFill>
                            <a:sysClr val="windowText" lastClr="000000"/>
                          </a:solidFill>
                        </a:rPr>
                        <a:t>Renewable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5252124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5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b="1" dirty="0">
                          <a:solidFill>
                            <a:sysClr val="windowText" lastClr="000000"/>
                          </a:solidFill>
                        </a:rPr>
                        <a:t>Nuclear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 b="1" dirty="0">
                          <a:solidFill>
                            <a:sysClr val="windowText" lastClr="000000"/>
                          </a:solidFill>
                        </a:rPr>
                        <a:t>Coal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500" b="1" dirty="0">
                          <a:solidFill>
                            <a:sysClr val="windowText" lastClr="000000"/>
                          </a:solidFill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4436958"/>
                  </a:ext>
                </a:extLst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09CF39E3-5763-45AD-9320-FA89214011F2}"/>
              </a:ext>
            </a:extLst>
          </p:cNvPr>
          <p:cNvSpPr txBox="1"/>
          <p:nvPr/>
        </p:nvSpPr>
        <p:spPr>
          <a:xfrm>
            <a:off x="5325164" y="5739777"/>
            <a:ext cx="4263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/>
              <a:t>2009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19A81666-5319-473F-B457-6EE0565A3FD8}"/>
              </a:ext>
            </a:extLst>
          </p:cNvPr>
          <p:cNvSpPr txBox="1"/>
          <p:nvPr/>
        </p:nvSpPr>
        <p:spPr>
          <a:xfrm>
            <a:off x="6264094" y="5740982"/>
            <a:ext cx="4263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/>
              <a:t>2020</a:t>
            </a: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xmlns="" id="{3EA8C6F6-B131-47B4-A5D9-1E16986A76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584096"/>
              </p:ext>
            </p:extLst>
          </p:nvPr>
        </p:nvGraphicFramePr>
        <p:xfrm>
          <a:off x="6643271" y="5006586"/>
          <a:ext cx="3255196" cy="185426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27598">
                  <a:extLst>
                    <a:ext uri="{9D8B030D-6E8A-4147-A177-3AD203B41FA5}">
                      <a16:colId xmlns:a16="http://schemas.microsoft.com/office/drawing/2014/main" xmlns="" val="10144180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822867673"/>
                    </a:ext>
                  </a:extLst>
                </a:gridCol>
                <a:gridCol w="1419318">
                  <a:extLst>
                    <a:ext uri="{9D8B030D-6E8A-4147-A177-3AD203B41FA5}">
                      <a16:colId xmlns:a16="http://schemas.microsoft.com/office/drawing/2014/main" xmlns="" val="2890840176"/>
                    </a:ext>
                  </a:extLst>
                </a:gridCol>
              </a:tblGrid>
              <a:tr h="233889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/>
                        <a:t>Energy in the UK (continued)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60313067"/>
                  </a:ext>
                </a:extLst>
              </a:tr>
              <a:tr h="2182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/>
                        <a:t>Significance of Renewables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Exploitation 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14830059"/>
                  </a:ext>
                </a:extLst>
              </a:tr>
              <a:tr h="678981">
                <a:tc rowSpan="2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b="0" dirty="0">
                          <a:solidFill>
                            <a:srgbClr val="00B050"/>
                          </a:solidFill>
                        </a:rPr>
                        <a:t>+ The UK government is investing more into low carbon alternatives.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b="0" dirty="0">
                          <a:solidFill>
                            <a:srgbClr val="00B050"/>
                          </a:solidFill>
                        </a:rPr>
                        <a:t>+ UK government aims to meet targets for reducing emissions.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b="0" dirty="0">
                          <a:solidFill>
                            <a:srgbClr val="00B050"/>
                          </a:solidFill>
                        </a:rPr>
                        <a:t>+ Renewable sources include wind, solar and tidal energy.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b="0" dirty="0">
                          <a:solidFill>
                            <a:srgbClr val="FF0000"/>
                          </a:solidFill>
                        </a:rPr>
                        <a:t>- Although infinite, renewables are still expensive to install.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b="0" dirty="0">
                          <a:solidFill>
                            <a:srgbClr val="FF0000"/>
                          </a:solidFill>
                        </a:rPr>
                        <a:t>- Shale gas deposits may be exploited in the near future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Nuclear</a:t>
                      </a:r>
                    </a:p>
                  </a:txBody>
                  <a:tcPr vert="vert27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b="0" dirty="0">
                          <a:solidFill>
                            <a:srgbClr val="00B050"/>
                          </a:solidFill>
                        </a:rPr>
                        <a:t>New plants provide job opportunities.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b="0" dirty="0">
                          <a:solidFill>
                            <a:srgbClr val="FF0000"/>
                          </a:solidFill>
                        </a:rPr>
                        <a:t>Problems with safety and possible harm to wildlife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800" b="0" dirty="0">
                          <a:solidFill>
                            <a:srgbClr val="FF0000"/>
                          </a:solidFill>
                        </a:rPr>
                        <a:t>Nuclear plants are expensive.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0500746"/>
                  </a:ext>
                </a:extLst>
              </a:tr>
              <a:tr h="6789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Wind Farm </a:t>
                      </a:r>
                    </a:p>
                  </a:txBody>
                  <a:tcPr vert="vert27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b="0" dirty="0">
                          <a:solidFill>
                            <a:srgbClr val="00B050"/>
                          </a:solidFill>
                        </a:rPr>
                        <a:t>Locals have low energy bills.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800" b="0" dirty="0">
                          <a:solidFill>
                            <a:srgbClr val="00B050"/>
                          </a:solidFill>
                        </a:rPr>
                        <a:t>Reduces carbon footprint.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b="0" dirty="0">
                          <a:solidFill>
                            <a:srgbClr val="FF0000"/>
                          </a:solidFill>
                        </a:rPr>
                        <a:t>Construction cost is high.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b="0" dirty="0">
                          <a:solidFill>
                            <a:srgbClr val="FF0000"/>
                          </a:solidFill>
                        </a:rPr>
                        <a:t>Visual impacts on landscape.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800" b="0" dirty="0">
                          <a:solidFill>
                            <a:srgbClr val="FF0000"/>
                          </a:solidFill>
                        </a:rPr>
                        <a:t>Noise from wind turbines.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0402846"/>
                  </a:ext>
                </a:extLst>
              </a:tr>
            </a:tbl>
          </a:graphicData>
        </a:graphic>
      </p:graphicFrame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640B4BBA-8DCC-4A7D-B99A-5E7017CC5D8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3466" y="3401030"/>
            <a:ext cx="768620" cy="404188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xmlns="" id="{3188CF52-6339-45AB-B4AE-68C989EAFE2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60" y="1187112"/>
            <a:ext cx="281797" cy="281797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xmlns="" id="{88B4F9D8-138F-44B4-8D3E-7C76B63AEF6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054" y="1187112"/>
            <a:ext cx="281797" cy="281797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xmlns="" id="{7183736E-3AC6-4BD7-A2EA-3053A4F951A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815" y="1187111"/>
            <a:ext cx="281797" cy="28179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xmlns="" id="{BB1F6B4F-A965-44B4-BEDB-639D628EAB3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038" y="1727660"/>
            <a:ext cx="345791" cy="353736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xmlns="" id="{32982B17-630A-4ED5-984A-D61C62FAF0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232" y="1794094"/>
            <a:ext cx="345790" cy="24443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xmlns="" id="{36D5F79E-566F-4ED8-B20D-9A45972EBDA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94510">
            <a:off x="6292687" y="4493035"/>
            <a:ext cx="341008" cy="341008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xmlns="" id="{3B7882F3-C56F-4BE4-9D3A-E22B448D3BC4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2648">
            <a:off x="9544674" y="64651"/>
            <a:ext cx="323079" cy="32307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xmlns="" id="{27A63CA0-611D-4F1F-B06C-750BE6E27B18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73328">
            <a:off x="6285662" y="34168"/>
            <a:ext cx="345371" cy="34537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xmlns="" id="{F84F3D75-1181-4574-B29E-D9932E718C06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6430" y="1684788"/>
            <a:ext cx="307286" cy="353736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xmlns="" id="{14096178-FE75-4F38-8F98-8327E827D620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34589">
            <a:off x="3371259" y="123875"/>
            <a:ext cx="258007" cy="1721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xmlns="" id="{EBB5487A-4B15-40A5-8E04-8A11AD962941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34589">
            <a:off x="6729367" y="140114"/>
            <a:ext cx="258007" cy="1721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xmlns="" id="{2333166E-93EA-4EBA-93EE-3CF2195BD9EF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34589">
            <a:off x="3363294" y="4645756"/>
            <a:ext cx="258007" cy="1721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xmlns="" id="{A3766F5A-E25F-424F-9131-ADFC53BA4588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62198">
            <a:off x="9697422" y="1761325"/>
            <a:ext cx="156471" cy="256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95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DDC8AEDB-BC22-416D-807E-A0EF47E50A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017481"/>
              </p:ext>
            </p:extLst>
          </p:nvPr>
        </p:nvGraphicFramePr>
        <p:xfrm>
          <a:off x="0" y="0"/>
          <a:ext cx="3287594" cy="243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87594">
                  <a:extLst>
                    <a:ext uri="{9D8B030D-6E8A-4147-A177-3AD203B41FA5}">
                      <a16:colId xmlns:a16="http://schemas.microsoft.com/office/drawing/2014/main" xmlns="" val="3982172875"/>
                    </a:ext>
                  </a:extLst>
                </a:gridCol>
              </a:tblGrid>
              <a:tr h="226269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Option 1: FOOD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839449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7CD22286-2000-449A-A61F-FA87A31E51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104543"/>
              </p:ext>
            </p:extLst>
          </p:nvPr>
        </p:nvGraphicFramePr>
        <p:xfrm>
          <a:off x="6618406" y="0"/>
          <a:ext cx="3287594" cy="243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87594">
                  <a:extLst>
                    <a:ext uri="{9D8B030D-6E8A-4147-A177-3AD203B41FA5}">
                      <a16:colId xmlns:a16="http://schemas.microsoft.com/office/drawing/2014/main" xmlns="" val="3982172875"/>
                    </a:ext>
                  </a:extLst>
                </a:gridCol>
              </a:tblGrid>
              <a:tr h="130735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Option 3: ENERGY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83944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9E8D71DF-8F5E-4DB7-8D11-DE0129B04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006615"/>
              </p:ext>
            </p:extLst>
          </p:nvPr>
        </p:nvGraphicFramePr>
        <p:xfrm>
          <a:off x="14846" y="237172"/>
          <a:ext cx="3272748" cy="16611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36374">
                  <a:extLst>
                    <a:ext uri="{9D8B030D-6E8A-4147-A177-3AD203B41FA5}">
                      <a16:colId xmlns:a16="http://schemas.microsoft.com/office/drawing/2014/main" xmlns="" val="2006536233"/>
                    </a:ext>
                  </a:extLst>
                </a:gridCol>
                <a:gridCol w="1636374">
                  <a:extLst>
                    <a:ext uri="{9D8B030D-6E8A-4147-A177-3AD203B41FA5}">
                      <a16:colId xmlns:a16="http://schemas.microsoft.com/office/drawing/2014/main" xmlns="" val="638404480"/>
                    </a:ext>
                  </a:extLst>
                </a:gridCol>
              </a:tblGrid>
              <a:tr h="334334">
                <a:tc gridSpan="2"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Food Security </a:t>
                      </a:r>
                      <a:r>
                        <a:rPr lang="en-GB" sz="700" dirty="0"/>
                        <a:t>is when people at all times need to have physical &amp; economic access to food to meet their dietary needs for an active &amp; healthy life. This is the opposite to </a:t>
                      </a:r>
                      <a:r>
                        <a:rPr lang="en-GB" sz="700" b="1" dirty="0"/>
                        <a:t>Food Insecurity </a:t>
                      </a:r>
                      <a:r>
                        <a:rPr lang="en-GB" sz="700" dirty="0"/>
                        <a:t>which is when someone is unsure when they might next eat.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81574810"/>
                  </a:ext>
                </a:extLst>
              </a:tr>
              <a:tr h="160976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Human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Physical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3360937"/>
                  </a:ext>
                </a:extLst>
              </a:tr>
              <a:tr h="102776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Poverty </a:t>
                      </a:r>
                      <a:r>
                        <a:rPr lang="en-GB" sz="700" dirty="0"/>
                        <a:t>prevents people affording food and buying equipment.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Conflict </a:t>
                      </a:r>
                      <a:r>
                        <a:rPr lang="en-GB" sz="700" dirty="0"/>
                        <a:t>disrupts farming and prevents supplies.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Food waste </a:t>
                      </a:r>
                      <a:r>
                        <a:rPr lang="en-GB" sz="700" dirty="0"/>
                        <a:t>due to poor transport and storage.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Climate Change </a:t>
                      </a:r>
                      <a:r>
                        <a:rPr lang="en-GB" sz="700" dirty="0"/>
                        <a:t>is affecting rainfall patterns making food production difficult.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dirty="0"/>
                        <a:t>The </a:t>
                      </a:r>
                      <a:r>
                        <a:rPr lang="en-GB" sz="700" b="1" dirty="0"/>
                        <a:t>quality of soil </a:t>
                      </a:r>
                      <a:r>
                        <a:rPr lang="en-GB" sz="700" dirty="0"/>
                        <a:t>is important to ensure crops have key nutrients.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Water supply </a:t>
                      </a:r>
                      <a:r>
                        <a:rPr lang="en-GB" sz="700" dirty="0"/>
                        <a:t>needs to be reliable to allow food to grow.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Pest, diseases and parasites </a:t>
                      </a:r>
                      <a:r>
                        <a:rPr lang="en-GB" sz="700" dirty="0"/>
                        <a:t>can destroy vast amounts of crops that are necessary to populations.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Extreme weather </a:t>
                      </a:r>
                      <a:r>
                        <a:rPr lang="en-GB" sz="700" dirty="0"/>
                        <a:t>events can damage crops (i.e. floods).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8045289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xmlns="" id="{5A52B2F2-4217-4259-AA0D-735315F093F9}"/>
              </a:ext>
            </a:extLst>
          </p:cNvPr>
          <p:cNvSpPr/>
          <p:nvPr/>
        </p:nvSpPr>
        <p:spPr>
          <a:xfrm>
            <a:off x="4563776" y="2772778"/>
            <a:ext cx="266700" cy="20955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433E4F8-A724-4D34-A002-506FAD02C3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042" y="638450"/>
            <a:ext cx="244744" cy="24474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F997F32-4AED-4DA6-9BE4-89EB56A038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493" y="624457"/>
            <a:ext cx="255101" cy="258737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7BEFA94A-77DA-41FF-A339-F4BD3E86AB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454174"/>
              </p:ext>
            </p:extLst>
          </p:nvPr>
        </p:nvGraphicFramePr>
        <p:xfrm>
          <a:off x="22491" y="1864505"/>
          <a:ext cx="1637071" cy="152307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37071">
                  <a:extLst>
                    <a:ext uri="{9D8B030D-6E8A-4147-A177-3AD203B41FA5}">
                      <a16:colId xmlns:a16="http://schemas.microsoft.com/office/drawing/2014/main" xmlns="" val="1749626306"/>
                    </a:ext>
                  </a:extLst>
                </a:gridCol>
              </a:tblGrid>
              <a:tr h="194215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solidFill>
                            <a:schemeClr val="bg1"/>
                          </a:solidFill>
                        </a:rPr>
                        <a:t>Daily Calorie Intake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1742527"/>
                  </a:ext>
                </a:extLst>
              </a:tr>
              <a:tr h="700118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5479231"/>
                  </a:ext>
                </a:extLst>
              </a:tr>
              <a:tr h="61252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700" dirty="0"/>
                        <a:t>This map shows how many </a:t>
                      </a:r>
                      <a:r>
                        <a:rPr lang="en-GB" sz="700" b="1" dirty="0"/>
                        <a:t>calories per person </a:t>
                      </a:r>
                      <a:r>
                        <a:rPr lang="en-GB" sz="700" dirty="0"/>
                        <a:t>that are consumed on average for each country.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700" dirty="0"/>
                        <a:t>This can indicate the global distribution of </a:t>
                      </a:r>
                      <a:r>
                        <a:rPr lang="en-GB" sz="700" b="1" dirty="0"/>
                        <a:t>available food </a:t>
                      </a:r>
                      <a:r>
                        <a:rPr lang="en-GB" sz="700" b="0" dirty="0"/>
                        <a:t>and </a:t>
                      </a:r>
                      <a:r>
                        <a:rPr lang="en-GB" sz="700" b="1" dirty="0"/>
                        <a:t>food inequality.</a:t>
                      </a:r>
                      <a:endParaRPr lang="en-GB" sz="7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38127766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0BED0D5-41E2-4D1D-BD3E-909BC87751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4" y="2075050"/>
            <a:ext cx="1628950" cy="682357"/>
          </a:xfrm>
          <a:prstGeom prst="rect">
            <a:avLst/>
          </a:prstGeom>
        </p:spPr>
      </p:pic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E85FDCC8-26B2-4D9C-867C-B1884EEFA6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571865"/>
              </p:ext>
            </p:extLst>
          </p:nvPr>
        </p:nvGraphicFramePr>
        <p:xfrm>
          <a:off x="1667685" y="1864505"/>
          <a:ext cx="1628950" cy="1524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8950">
                  <a:extLst>
                    <a:ext uri="{9D8B030D-6E8A-4147-A177-3AD203B41FA5}">
                      <a16:colId xmlns:a16="http://schemas.microsoft.com/office/drawing/2014/main" xmlns="" val="17496263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solidFill>
                            <a:schemeClr val="bg1"/>
                          </a:solidFill>
                        </a:rPr>
                        <a:t>Food Supply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1742527"/>
                  </a:ext>
                </a:extLst>
              </a:tr>
              <a:tr h="282094">
                <a:tc>
                  <a:txBody>
                    <a:bodyPr/>
                    <a:lstStyle/>
                    <a:p>
                      <a:endParaRPr lang="en-GB" sz="800" dirty="0"/>
                    </a:p>
                    <a:p>
                      <a:endParaRPr lang="en-GB" sz="800" dirty="0"/>
                    </a:p>
                    <a:p>
                      <a:endParaRPr lang="en-GB" sz="800" dirty="0"/>
                    </a:p>
                    <a:p>
                      <a:endParaRPr lang="en-GB" sz="800" dirty="0"/>
                    </a:p>
                    <a:p>
                      <a:endParaRPr lang="en-GB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5479231"/>
                  </a:ext>
                </a:extLst>
              </a:tr>
              <a:tr h="251431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700" dirty="0"/>
                        <a:t>This map shows the amount of </a:t>
                      </a:r>
                      <a:r>
                        <a:rPr lang="en-GB" sz="700" b="1" dirty="0"/>
                        <a:t>food produced </a:t>
                      </a:r>
                      <a:r>
                        <a:rPr lang="en-GB" sz="700" dirty="0"/>
                        <a:t>in different countries. Whilst Asia and </a:t>
                      </a:r>
                      <a:r>
                        <a:rPr lang="en-GB" sz="700" b="1" dirty="0"/>
                        <a:t>North America </a:t>
                      </a:r>
                      <a:r>
                        <a:rPr lang="en-GB" sz="700" dirty="0"/>
                        <a:t>have </a:t>
                      </a:r>
                      <a:r>
                        <a:rPr lang="en-GB" sz="700" b="1" dirty="0">
                          <a:solidFill>
                            <a:srgbClr val="00B050"/>
                          </a:solidFill>
                        </a:rPr>
                        <a:t>high</a:t>
                      </a:r>
                      <a:r>
                        <a:rPr lang="en-GB" sz="700" dirty="0"/>
                        <a:t> production outputs, </a:t>
                      </a:r>
                      <a:r>
                        <a:rPr lang="en-GB" sz="700" b="1" dirty="0"/>
                        <a:t>Africa </a:t>
                      </a:r>
                      <a:r>
                        <a:rPr lang="en-GB" sz="700" dirty="0"/>
                        <a:t>and </a:t>
                      </a:r>
                      <a:r>
                        <a:rPr lang="en-GB" sz="700" b="1" dirty="0"/>
                        <a:t>Central America </a:t>
                      </a:r>
                      <a:r>
                        <a:rPr lang="en-GB" sz="700" dirty="0"/>
                        <a:t>have </a:t>
                      </a:r>
                      <a:r>
                        <a:rPr lang="en-GB" sz="700" b="1" dirty="0">
                          <a:solidFill>
                            <a:srgbClr val="FF0000"/>
                          </a:solidFill>
                        </a:rPr>
                        <a:t>low</a:t>
                      </a:r>
                      <a:r>
                        <a:rPr lang="en-GB" sz="700" dirty="0"/>
                        <a:t> production outputs.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38127766"/>
                  </a:ext>
                </a:extLst>
              </a:tr>
            </a:tbl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E5EC6DD6-9FEA-4FCE-90E5-003C5B2EE69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969" y="2054217"/>
            <a:ext cx="1573505" cy="703368"/>
          </a:xfrm>
          <a:prstGeom prst="rect">
            <a:avLst/>
          </a:prstGeom>
        </p:spPr>
      </p:pic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xmlns="" id="{D2A48951-81F9-4309-BA54-D0DFFD740F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651803"/>
              </p:ext>
            </p:extLst>
          </p:nvPr>
        </p:nvGraphicFramePr>
        <p:xfrm>
          <a:off x="21130" y="3357813"/>
          <a:ext cx="1636374" cy="1676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36374">
                  <a:extLst>
                    <a:ext uri="{9D8B030D-6E8A-4147-A177-3AD203B41FA5}">
                      <a16:colId xmlns:a16="http://schemas.microsoft.com/office/drawing/2014/main" xmlns="" val="885413052"/>
                    </a:ext>
                  </a:extLst>
                </a:gridCol>
              </a:tblGrid>
              <a:tr h="143495">
                <a:tc>
                  <a:txBody>
                    <a:bodyPr/>
                    <a:lstStyle/>
                    <a:p>
                      <a:pPr algn="ctr"/>
                      <a:r>
                        <a:rPr lang="en-GB" sz="700" dirty="0"/>
                        <a:t>Increasing Food Supply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3541238"/>
                  </a:ext>
                </a:extLst>
              </a:tr>
              <a:tr h="1070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700" b="1" dirty="0"/>
                        <a:t>Hydroponics - </a:t>
                      </a:r>
                      <a:r>
                        <a:rPr lang="en-GB" sz="700" b="0" dirty="0">
                          <a:solidFill>
                            <a:schemeClr val="tx1"/>
                          </a:solidFill>
                        </a:rPr>
                        <a:t>A method of growing plants without soil. Instead they use nutrient solution.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700" b="1" dirty="0"/>
                        <a:t>New Green Revolution </a:t>
                      </a:r>
                      <a:r>
                        <a:rPr lang="en-GB" sz="700" b="0" dirty="0"/>
                        <a:t>- A</a:t>
                      </a:r>
                      <a:r>
                        <a:rPr lang="en-GB" sz="700" dirty="0"/>
                        <a:t>ims to </a:t>
                      </a:r>
                      <a:r>
                        <a:rPr lang="en-GB" sz="700" b="0" dirty="0">
                          <a:solidFill>
                            <a:schemeClr val="tx1"/>
                          </a:solidFill>
                        </a:rPr>
                        <a:t>improve yields in a more sustainable way. Involves using both GM varieties and traditional and organic farming.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Biotechnology - </a:t>
                      </a:r>
                      <a:r>
                        <a:rPr lang="en-GB" sz="700" b="0" dirty="0">
                          <a:solidFill>
                            <a:schemeClr val="tx1"/>
                          </a:solidFill>
                        </a:rPr>
                        <a:t>Genetically modified (GM) crops changes the DNA of foods to enhance productivity and properties.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Irrigation - </a:t>
                      </a:r>
                      <a:r>
                        <a:rPr lang="en-GB" sz="700" b="0" dirty="0">
                          <a:solidFill>
                            <a:schemeClr val="tx1"/>
                          </a:solidFill>
                        </a:rPr>
                        <a:t>Artificially watering the land so crops can grow. Useful in dry areas to make crops more productive.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3214913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xmlns="" id="{D0CA5577-D64D-4E36-BDCE-A51130699D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749815"/>
              </p:ext>
            </p:extLst>
          </p:nvPr>
        </p:nvGraphicFramePr>
        <p:xfrm>
          <a:off x="30614" y="4999676"/>
          <a:ext cx="1633451" cy="1874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33451">
                  <a:extLst>
                    <a:ext uri="{9D8B030D-6E8A-4147-A177-3AD203B41FA5}">
                      <a16:colId xmlns:a16="http://schemas.microsoft.com/office/drawing/2014/main" xmlns="" val="2553713866"/>
                    </a:ext>
                  </a:extLst>
                </a:gridCol>
              </a:tblGrid>
              <a:tr h="192758">
                <a:tc>
                  <a:txBody>
                    <a:bodyPr/>
                    <a:lstStyle/>
                    <a:p>
                      <a:pPr algn="ctr"/>
                      <a:r>
                        <a:rPr lang="en-GB" sz="700" dirty="0"/>
                        <a:t>Sustainable Food Supply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2046080"/>
                  </a:ext>
                </a:extLst>
              </a:tr>
              <a:tr h="400343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This ensures that fertile soil, water and environmental resources are available for future generations.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5330762"/>
                  </a:ext>
                </a:extLst>
              </a:tr>
              <a:tr h="12306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/>
                        <a:t>Organic Farming </a:t>
                      </a:r>
                      <a:r>
                        <a:rPr lang="en-GB" sz="700" dirty="0"/>
                        <a:t>- T</a:t>
                      </a:r>
                      <a:r>
                        <a:rPr lang="en-GB" sz="700" b="0" dirty="0"/>
                        <a:t>he banned use of chemicals and </a:t>
                      </a:r>
                      <a:r>
                        <a:rPr lang="en-GB" sz="700" b="0" dirty="0">
                          <a:solidFill>
                            <a:schemeClr val="tx1"/>
                          </a:solidFill>
                        </a:rPr>
                        <a:t>ensuring animals are raised naturally.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/>
                        <a:t>Permaculture</a:t>
                      </a:r>
                      <a:r>
                        <a:rPr lang="en-GB" sz="700" dirty="0"/>
                        <a:t> - P</a:t>
                      </a:r>
                      <a:r>
                        <a:rPr lang="en-GB" sz="700" b="0" dirty="0">
                          <a:solidFill>
                            <a:schemeClr val="tx1"/>
                          </a:solidFill>
                        </a:rPr>
                        <a:t>eople growing their own food and changing eating habits. F</a:t>
                      </a:r>
                      <a:r>
                        <a:rPr lang="en-GB" sz="700" b="0" dirty="0"/>
                        <a:t>ewer resources are required.</a:t>
                      </a:r>
                      <a:endParaRPr lang="en-GB" sz="7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/>
                        <a:t>Urban Farming </a:t>
                      </a:r>
                      <a:r>
                        <a:rPr lang="en-GB" sz="700" dirty="0"/>
                        <a:t>- Planting crops in urban areas. i.e. roundabouts.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/>
                        <a:t>Managed Fishing </a:t>
                      </a:r>
                      <a:r>
                        <a:rPr lang="en-GB" sz="700" dirty="0"/>
                        <a:t>– Includes setting catch limits, banning trawling and promoting pole and line methods.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9534648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xmlns="" id="{B48F55F2-B205-4EA9-83DC-2BC3D9324C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14784"/>
              </p:ext>
            </p:extLst>
          </p:nvPr>
        </p:nvGraphicFramePr>
        <p:xfrm>
          <a:off x="1676891" y="3353756"/>
          <a:ext cx="1619744" cy="1645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19744">
                  <a:extLst>
                    <a:ext uri="{9D8B030D-6E8A-4147-A177-3AD203B41FA5}">
                      <a16:colId xmlns:a16="http://schemas.microsoft.com/office/drawing/2014/main" xmlns="" val="2553713866"/>
                    </a:ext>
                  </a:extLst>
                </a:gridCol>
              </a:tblGrid>
              <a:tr h="168287">
                <a:tc>
                  <a:txBody>
                    <a:bodyPr/>
                    <a:lstStyle/>
                    <a:p>
                      <a:pPr algn="ctr"/>
                      <a:r>
                        <a:rPr lang="en-GB" sz="700" dirty="0"/>
                        <a:t>C.S. Thanet Earth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2046080"/>
                  </a:ext>
                </a:extLst>
              </a:tr>
              <a:tr h="304571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Located in Kent, the site involves four huge greenhouses using hydroponics.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5330762"/>
                  </a:ext>
                </a:extLst>
              </a:tr>
              <a:tr h="4401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>
                          <a:solidFill>
                            <a:srgbClr val="00B050"/>
                          </a:solidFill>
                        </a:rPr>
                        <a:t>Advantages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Supports more than 500 jobs.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Produces food all year round.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Provides UK with food security. </a:t>
                      </a:r>
                      <a:endParaRPr lang="en-GB" sz="7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9534648"/>
                  </a:ext>
                </a:extLst>
              </a:tr>
              <a:tr h="530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>
                          <a:solidFill>
                            <a:srgbClr val="FF0000"/>
                          </a:solidFill>
                        </a:rPr>
                        <a:t>Disadvantages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Money generated mostly goes to large companies not community.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Requires a lot of energy.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Causes visual &amp; light pollution.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4372890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xmlns="" id="{8E3365A8-ACC0-4278-816B-4919385C0D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774168"/>
              </p:ext>
            </p:extLst>
          </p:nvPr>
        </p:nvGraphicFramePr>
        <p:xfrm>
          <a:off x="1685864" y="5001417"/>
          <a:ext cx="1619744" cy="1874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19744">
                  <a:extLst>
                    <a:ext uri="{9D8B030D-6E8A-4147-A177-3AD203B41FA5}">
                      <a16:colId xmlns:a16="http://schemas.microsoft.com/office/drawing/2014/main" xmlns="" val="2553713866"/>
                    </a:ext>
                  </a:extLst>
                </a:gridCol>
              </a:tblGrid>
              <a:tr h="199744">
                <a:tc>
                  <a:txBody>
                    <a:bodyPr/>
                    <a:lstStyle/>
                    <a:p>
                      <a:pPr algn="l"/>
                      <a:r>
                        <a:rPr lang="en-GB" sz="700" dirty="0"/>
                        <a:t>C.S</a:t>
                      </a:r>
                      <a:r>
                        <a:rPr lang="en-GB" sz="700" dirty="0" smtClean="0"/>
                        <a:t>. NEE- </a:t>
                      </a:r>
                      <a:r>
                        <a:rPr lang="en-GB" sz="700" dirty="0"/>
                        <a:t>Indus Basin Irrigation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2046080"/>
                  </a:ext>
                </a:extLst>
              </a:tr>
              <a:tr h="522407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Largest irrigation scheme in the world. Involves large and small dams. Thousands of channels provides water to supports Pakistan’s rich farmlands.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5330762"/>
                  </a:ext>
                </a:extLst>
              </a:tr>
              <a:tr h="5224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>
                          <a:solidFill>
                            <a:srgbClr val="00B050"/>
                          </a:solidFill>
                        </a:rPr>
                        <a:t>Advantages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Improves food security by adding 40% more land for farming.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Increased yield &amp; range of foods.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9534648"/>
                  </a:ext>
                </a:extLst>
              </a:tr>
              <a:tr h="6299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>
                          <a:solidFill>
                            <a:srgbClr val="FF0000"/>
                          </a:solidFill>
                        </a:rPr>
                        <a:t>Disadvantages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Few take an unfair share of water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Water is wasted and demand is rising due to population growth.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High cost to maintain reservoirs.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4372890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xmlns="" id="{14F12964-EA52-479F-B412-E369624CA3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979053"/>
              </p:ext>
            </p:extLst>
          </p:nvPr>
        </p:nvGraphicFramePr>
        <p:xfrm>
          <a:off x="3309203" y="42"/>
          <a:ext cx="3287594" cy="243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87594">
                  <a:extLst>
                    <a:ext uri="{9D8B030D-6E8A-4147-A177-3AD203B41FA5}">
                      <a16:colId xmlns:a16="http://schemas.microsoft.com/office/drawing/2014/main" xmlns="" val="3982172875"/>
                    </a:ext>
                  </a:extLst>
                </a:gridCol>
              </a:tblGrid>
              <a:tr h="226269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Option 2: WATER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8394491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xmlns="" id="{821B0E99-4401-484F-B31F-4414F0247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435204"/>
              </p:ext>
            </p:extLst>
          </p:nvPr>
        </p:nvGraphicFramePr>
        <p:xfrm>
          <a:off x="3324049" y="237213"/>
          <a:ext cx="3272748" cy="16611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36374">
                  <a:extLst>
                    <a:ext uri="{9D8B030D-6E8A-4147-A177-3AD203B41FA5}">
                      <a16:colId xmlns:a16="http://schemas.microsoft.com/office/drawing/2014/main" xmlns="" val="2006536233"/>
                    </a:ext>
                  </a:extLst>
                </a:gridCol>
                <a:gridCol w="1636374">
                  <a:extLst>
                    <a:ext uri="{9D8B030D-6E8A-4147-A177-3AD203B41FA5}">
                      <a16:colId xmlns:a16="http://schemas.microsoft.com/office/drawing/2014/main" xmlns="" val="638404480"/>
                    </a:ext>
                  </a:extLst>
                </a:gridCol>
              </a:tblGrid>
              <a:tr h="403091">
                <a:tc gridSpan="2"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Water security is when people have good access to enough clean water to sustain well-being and good health. Water insecurity is when areas are without sufficient water supplies. Water Stress is when less than 1700m³ is available per person. </a:t>
                      </a:r>
                      <a:endParaRPr lang="en-GB" sz="7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81574810"/>
                  </a:ext>
                </a:extLst>
              </a:tr>
              <a:tr h="194081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Human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Physical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3360937"/>
                  </a:ext>
                </a:extLst>
              </a:tr>
              <a:tr h="1030121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Pollution </a:t>
                      </a:r>
                      <a:r>
                        <a:rPr lang="en-GB" sz="700" b="1" i="0" dirty="0"/>
                        <a:t>caused</a:t>
                      </a:r>
                      <a:r>
                        <a:rPr lang="en-GB" sz="700" b="1" dirty="0"/>
                        <a:t> </a:t>
                      </a:r>
                      <a:r>
                        <a:rPr lang="en-GB" sz="700" b="0" dirty="0"/>
                        <a:t>from human and industrial waste being dumped into peoples water sources.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Poverty prevents </a:t>
                      </a:r>
                      <a:r>
                        <a:rPr lang="en-GB" sz="700" b="0" dirty="0"/>
                        <a:t>low income families affording water. 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Limited infrastructure </a:t>
                      </a:r>
                      <a:r>
                        <a:rPr lang="en-GB" sz="700" b="0" dirty="0"/>
                        <a:t>such as a lack of water pipes and sewers.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Over-abstraction</a:t>
                      </a:r>
                      <a:r>
                        <a:rPr lang="en-GB" sz="700" dirty="0"/>
                        <a:t> is when more water is taken than is replaced.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Climate</a:t>
                      </a:r>
                      <a:r>
                        <a:rPr lang="en-GB" sz="700" dirty="0"/>
                        <a:t> needs to provide enough rainfall to feed lakes and rivers. Droughts affect supply if water.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Geology</a:t>
                      </a:r>
                      <a:r>
                        <a:rPr lang="en-GB" sz="700" dirty="0"/>
                        <a:t> can affect accessibility to water. Permeable rock means sourcing water from difficult aquifers, whereas impermeable allows water to run-off into easily collected basins. 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8045289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xmlns="" id="{743F86D4-C60B-488C-88ED-E31719B39D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351011"/>
              </p:ext>
            </p:extLst>
          </p:nvPr>
        </p:nvGraphicFramePr>
        <p:xfrm>
          <a:off x="3325238" y="1863583"/>
          <a:ext cx="3270048" cy="1417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35024">
                  <a:extLst>
                    <a:ext uri="{9D8B030D-6E8A-4147-A177-3AD203B41FA5}">
                      <a16:colId xmlns:a16="http://schemas.microsoft.com/office/drawing/2014/main" xmlns="" val="1749626306"/>
                    </a:ext>
                  </a:extLst>
                </a:gridCol>
                <a:gridCol w="1635024">
                  <a:extLst>
                    <a:ext uri="{9D8B030D-6E8A-4147-A177-3AD203B41FA5}">
                      <a16:colId xmlns:a16="http://schemas.microsoft.com/office/drawing/2014/main" xmlns="" val="1149600660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solidFill>
                            <a:schemeClr val="bg1"/>
                          </a:solidFill>
                        </a:rPr>
                        <a:t>Impact of Water Insecurity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7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17425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Food production 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Industrial output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5479231"/>
                  </a:ext>
                </a:extLst>
              </a:tr>
              <a:tr h="195428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700" dirty="0"/>
                        <a:t>The less water available for irrigating crops the less food that will be produced. This could lead to starvation. 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700" dirty="0"/>
                        <a:t>Manufacturing industries depend heavily on water. A severe lack of water can impact economic output.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381277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700" b="1" dirty="0"/>
                        <a:t>Disease and Water Pollution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700" b="1" dirty="0"/>
                        <a:t>Water conflict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5381348"/>
                  </a:ext>
                </a:extLst>
              </a:tr>
              <a:tr h="195428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700" dirty="0"/>
                        <a:t>Inadequate sanitation systems pollutes drinking water causing diseases such as cholera and typhoid.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700" dirty="0"/>
                        <a:t>Water sources that cross national borders can create tensions and even war between countries.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7129048"/>
                  </a:ext>
                </a:extLst>
              </a:tr>
            </a:tbl>
          </a:graphicData>
        </a:graphic>
      </p:graphicFrame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D6E927EB-FA39-4253-AACB-69DB9B837B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3356" y="638450"/>
            <a:ext cx="244744" cy="24474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32C7CB97-AE24-4D1B-8907-5528FC7E19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7407" y="624456"/>
            <a:ext cx="255101" cy="258737"/>
          </a:xfrm>
          <a:prstGeom prst="rect">
            <a:avLst/>
          </a:prstGeom>
        </p:spPr>
      </p:pic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xmlns="" id="{72F006EF-E9EB-4BF1-BA61-6C7A59B49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313213"/>
              </p:ext>
            </p:extLst>
          </p:nvPr>
        </p:nvGraphicFramePr>
        <p:xfrm>
          <a:off x="3323888" y="3280902"/>
          <a:ext cx="1636374" cy="170257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36374">
                  <a:extLst>
                    <a:ext uri="{9D8B030D-6E8A-4147-A177-3AD203B41FA5}">
                      <a16:colId xmlns:a16="http://schemas.microsoft.com/office/drawing/2014/main" xmlns="" val="885413052"/>
                    </a:ext>
                  </a:extLst>
                </a:gridCol>
              </a:tblGrid>
              <a:tr h="201214">
                <a:tc>
                  <a:txBody>
                    <a:bodyPr/>
                    <a:lstStyle/>
                    <a:p>
                      <a:pPr algn="ctr"/>
                      <a:r>
                        <a:rPr lang="en-GB" sz="700" dirty="0"/>
                        <a:t>Increasing Water Supply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3541238"/>
                  </a:ext>
                </a:extLst>
              </a:tr>
              <a:tr h="15013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Water diversion - </a:t>
                      </a:r>
                      <a:r>
                        <a:rPr lang="en-GB" sz="700" b="0" dirty="0">
                          <a:solidFill>
                            <a:schemeClr val="tx1"/>
                          </a:solidFill>
                        </a:rPr>
                        <a:t>Involves diverting water to be stored for longer periods. Often water is pumped underground to prevent evaporation.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Dams and Reservoirs - </a:t>
                      </a:r>
                      <a:r>
                        <a:rPr lang="en-GB" sz="700" b="0" dirty="0">
                          <a:solidFill>
                            <a:schemeClr val="tx1"/>
                          </a:solidFill>
                        </a:rPr>
                        <a:t>Dams control flow and storage of water. Water is released during times of water deficit.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Water transfer – </a:t>
                      </a:r>
                      <a:r>
                        <a:rPr lang="en-GB" sz="700" b="0" dirty="0">
                          <a:solidFill>
                            <a:schemeClr val="tx1"/>
                          </a:solidFill>
                        </a:rPr>
                        <a:t>includes schemes to move water from areas of surplus to areas of deficit.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Desalination – </a:t>
                      </a:r>
                      <a:r>
                        <a:rPr lang="en-GB" sz="700" b="0" dirty="0">
                          <a:solidFill>
                            <a:schemeClr val="tx1"/>
                          </a:solidFill>
                        </a:rPr>
                        <a:t>Involves the extraction of salt from sea water to produce fresh drinking water.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3214913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xmlns="" id="{20F03D7B-EA4B-4288-B60F-0C6811771E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845210"/>
              </p:ext>
            </p:extLst>
          </p:nvPr>
        </p:nvGraphicFramePr>
        <p:xfrm>
          <a:off x="4976863" y="3278870"/>
          <a:ext cx="1619744" cy="1706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19744">
                  <a:extLst>
                    <a:ext uri="{9D8B030D-6E8A-4147-A177-3AD203B41FA5}">
                      <a16:colId xmlns:a16="http://schemas.microsoft.com/office/drawing/2014/main" xmlns="" val="2553713866"/>
                    </a:ext>
                  </a:extLst>
                </a:gridCol>
              </a:tblGrid>
              <a:tr h="165097">
                <a:tc>
                  <a:txBody>
                    <a:bodyPr/>
                    <a:lstStyle/>
                    <a:p>
                      <a:pPr algn="ctr"/>
                      <a:r>
                        <a:rPr lang="en-GB" sz="700" dirty="0"/>
                        <a:t>C.S. Lesotho Highland Water Project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2046080"/>
                  </a:ext>
                </a:extLst>
              </a:tr>
              <a:tr h="342893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Lesotho is a highland country dependent on South Africa. Lesotho  has water surplus due to high rainfall.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5330762"/>
                  </a:ext>
                </a:extLst>
              </a:tr>
              <a:tr h="4317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>
                          <a:solidFill>
                            <a:srgbClr val="00B050"/>
                          </a:solidFill>
                        </a:rPr>
                        <a:t>Advantages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Provides 75% of Lesotho’s GDP.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Provides water to areas of drought in South Africa. </a:t>
                      </a:r>
                      <a:endParaRPr lang="en-GB" sz="7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9534648"/>
                  </a:ext>
                </a:extLst>
              </a:tr>
              <a:tr h="5206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>
                          <a:solidFill>
                            <a:srgbClr val="FF0000"/>
                          </a:solidFill>
                        </a:rPr>
                        <a:t>Disadvantages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Dams displaced 30,000 people.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Destruction to key ecosystems. 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40% lost through pipe leakages.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4372890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xmlns="" id="{B85F3648-4F43-4C74-9979-9CE74F89B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189352"/>
              </p:ext>
            </p:extLst>
          </p:nvPr>
        </p:nvGraphicFramePr>
        <p:xfrm>
          <a:off x="3328566" y="4999676"/>
          <a:ext cx="1633451" cy="1874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33451">
                  <a:extLst>
                    <a:ext uri="{9D8B030D-6E8A-4147-A177-3AD203B41FA5}">
                      <a16:colId xmlns:a16="http://schemas.microsoft.com/office/drawing/2014/main" xmlns="" val="2553713866"/>
                    </a:ext>
                  </a:extLst>
                </a:gridCol>
              </a:tblGrid>
              <a:tr h="160976">
                <a:tc>
                  <a:txBody>
                    <a:bodyPr/>
                    <a:lstStyle/>
                    <a:p>
                      <a:pPr algn="ctr"/>
                      <a:r>
                        <a:rPr lang="en-GB" sz="700" dirty="0"/>
                        <a:t>Sustainable Water Supply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2046080"/>
                  </a:ext>
                </a:extLst>
              </a:tr>
              <a:tr h="334334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Ensures water supplies don’t cause damage to the environment whilst also supporting the local economy.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5330762"/>
                  </a:ext>
                </a:extLst>
              </a:tr>
              <a:tr h="10277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/>
                        <a:t>Water conservation - </a:t>
                      </a:r>
                      <a:r>
                        <a:rPr lang="en-GB" sz="700" dirty="0"/>
                        <a:t>Aims to reduce the amount of water wasted.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/>
                        <a:t>Groundwater Management - </a:t>
                      </a:r>
                      <a:r>
                        <a:rPr lang="en-GB" sz="700" dirty="0"/>
                        <a:t>Involves the monitoring of extracting groundwater. Laws can be introduced.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/>
                        <a:t>Recycling and ‘Grey’ Water - </a:t>
                      </a:r>
                      <a:r>
                        <a:rPr lang="en-GB" sz="700" dirty="0"/>
                        <a:t>Means taking water that has already been used and using it again rather than returning it to a river or the sea.  This includes water taken from bathrooms and washing machines.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9534648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xmlns="" id="{4188BDE5-8885-4519-AB9B-C5DD9ECFB6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791371"/>
              </p:ext>
            </p:extLst>
          </p:nvPr>
        </p:nvGraphicFramePr>
        <p:xfrm>
          <a:off x="4985148" y="4992052"/>
          <a:ext cx="1619744" cy="187614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19744">
                  <a:extLst>
                    <a:ext uri="{9D8B030D-6E8A-4147-A177-3AD203B41FA5}">
                      <a16:colId xmlns:a16="http://schemas.microsoft.com/office/drawing/2014/main" xmlns="" val="2553713866"/>
                    </a:ext>
                  </a:extLst>
                </a:gridCol>
              </a:tblGrid>
              <a:tr h="199744">
                <a:tc>
                  <a:txBody>
                    <a:bodyPr/>
                    <a:lstStyle/>
                    <a:p>
                      <a:pPr algn="l"/>
                      <a:r>
                        <a:rPr lang="en-GB" sz="700" dirty="0"/>
                        <a:t>C.S. NEE - The </a:t>
                      </a:r>
                      <a:r>
                        <a:rPr lang="en-GB" sz="700" dirty="0" err="1"/>
                        <a:t>Wakel</a:t>
                      </a:r>
                      <a:r>
                        <a:rPr lang="en-GB" sz="700" dirty="0"/>
                        <a:t> River Basin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2046080"/>
                  </a:ext>
                </a:extLst>
              </a:tr>
              <a:tr h="380912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A project in India that aims to improve water use by encouraging greater use of rainwater harvesting techniques.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5330762"/>
                  </a:ext>
                </a:extLst>
              </a:tr>
              <a:tr h="4461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/>
                        <a:t>How does the project work?</a:t>
                      </a:r>
                      <a:endParaRPr lang="en-GB" sz="700" b="1" dirty="0">
                        <a:solidFill>
                          <a:srgbClr val="00B050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0" dirty="0"/>
                        <a:t>Provides ‘</a:t>
                      </a:r>
                      <a:r>
                        <a:rPr lang="en-GB" sz="700" b="0" dirty="0" err="1"/>
                        <a:t>taankas</a:t>
                      </a:r>
                      <a:r>
                        <a:rPr lang="en-GB" sz="700" b="0" dirty="0"/>
                        <a:t>’ that store water underground.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0" dirty="0"/>
                        <a:t>Small dams called ‘</a:t>
                      </a:r>
                      <a:r>
                        <a:rPr lang="en-GB" sz="700" b="0" dirty="0" err="1"/>
                        <a:t>johed</a:t>
                      </a:r>
                      <a:r>
                        <a:rPr lang="en-GB" sz="700" b="0" dirty="0"/>
                        <a:t>’ interrupt water flow and encourages infiltration.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0" dirty="0"/>
                        <a:t>Villages take turns to irrigate their fields so water is not overused.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0" dirty="0"/>
                        <a:t>Maintained by farmers so it is entirely sustainable.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0" dirty="0"/>
                        <a:t>Greater education for awareness.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9534648"/>
                  </a:ext>
                </a:extLst>
              </a:tr>
            </a:tbl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xmlns="" id="{7842A742-FB0C-4836-B788-04ED55601F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866003"/>
              </p:ext>
            </p:extLst>
          </p:nvPr>
        </p:nvGraphicFramePr>
        <p:xfrm>
          <a:off x="6625829" y="237173"/>
          <a:ext cx="3272748" cy="1950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36374">
                  <a:extLst>
                    <a:ext uri="{9D8B030D-6E8A-4147-A177-3AD203B41FA5}">
                      <a16:colId xmlns:a16="http://schemas.microsoft.com/office/drawing/2014/main" xmlns="" val="2006536233"/>
                    </a:ext>
                  </a:extLst>
                </a:gridCol>
                <a:gridCol w="1636374">
                  <a:extLst>
                    <a:ext uri="{9D8B030D-6E8A-4147-A177-3AD203B41FA5}">
                      <a16:colId xmlns:a16="http://schemas.microsoft.com/office/drawing/2014/main" xmlns="" val="638404480"/>
                    </a:ext>
                  </a:extLst>
                </a:gridCol>
              </a:tblGrid>
              <a:tr h="383283">
                <a:tc gridSpan="2">
                  <a:txBody>
                    <a:bodyPr/>
                    <a:lstStyle/>
                    <a:p>
                      <a:pPr algn="ctr"/>
                      <a:r>
                        <a:rPr lang="en-GB" sz="700" dirty="0"/>
                        <a:t>Energy security means having a reliable, uninterrupted and affordable supply of energy available. Energy insecurity can be experienced by countries with both a high and low energy consumption. Technology is increasing energy consumption.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81574810"/>
                  </a:ext>
                </a:extLst>
              </a:tr>
              <a:tr h="184544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Physical 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Economic 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3360937"/>
                  </a:ext>
                </a:extLst>
              </a:tr>
              <a:tr h="681392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Geology </a:t>
                      </a:r>
                      <a:r>
                        <a:rPr lang="en-GB" sz="700" b="0" dirty="0"/>
                        <a:t>determines the availability of fossil fuels.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Climate variations </a:t>
                      </a:r>
                      <a:r>
                        <a:rPr lang="en-GB" sz="700" b="0" dirty="0"/>
                        <a:t>will affect the potential use of renewable energy.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Natural disasters </a:t>
                      </a:r>
                      <a:r>
                        <a:rPr lang="en-GB" sz="700" b="0" dirty="0"/>
                        <a:t>can damage energy infrastructure.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Cost</a:t>
                      </a:r>
                      <a:r>
                        <a:rPr lang="en-GB" sz="700" dirty="0"/>
                        <a:t> of extracting fossil fuels is becoming costly and difficult.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Price of fossil fuels </a:t>
                      </a:r>
                      <a:r>
                        <a:rPr lang="en-GB" sz="700" dirty="0"/>
                        <a:t>are volatile to potential political changes.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Infrastructure</a:t>
                      </a:r>
                      <a:r>
                        <a:rPr lang="en-GB" sz="700" dirty="0"/>
                        <a:t> for energy is costly, especially for LICs.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8045289"/>
                  </a:ext>
                </a:extLst>
              </a:tr>
              <a:tr h="184544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700" b="1" dirty="0"/>
                        <a:t>Technology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700" b="1" dirty="0"/>
                        <a:t>Political 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5028657"/>
                  </a:ext>
                </a:extLst>
              </a:tr>
              <a:tr h="383283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New technology </a:t>
                      </a:r>
                      <a:r>
                        <a:rPr lang="en-GB" sz="700" b="0" dirty="0"/>
                        <a:t>is making once difficult energy sources now reachable/exploitable.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Conflict</a:t>
                      </a:r>
                      <a:r>
                        <a:rPr lang="en-GB" sz="700" dirty="0"/>
                        <a:t> and turmoil in energy rich countries can affect exports.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Stricter regulations </a:t>
                      </a:r>
                      <a:r>
                        <a:rPr lang="en-GB" sz="700" dirty="0"/>
                        <a:t>over Nuclear.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28401185"/>
                  </a:ext>
                </a:extLst>
              </a:tr>
            </a:tbl>
          </a:graphicData>
        </a:graphic>
      </p:graphicFrame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xmlns="" id="{1B24003E-D45F-49EE-B045-FC2E492C41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971694"/>
              </p:ext>
            </p:extLst>
          </p:nvPr>
        </p:nvGraphicFramePr>
        <p:xfrm>
          <a:off x="6618406" y="2194235"/>
          <a:ext cx="3270048" cy="1417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35024">
                  <a:extLst>
                    <a:ext uri="{9D8B030D-6E8A-4147-A177-3AD203B41FA5}">
                      <a16:colId xmlns:a16="http://schemas.microsoft.com/office/drawing/2014/main" xmlns="" val="1749626306"/>
                    </a:ext>
                  </a:extLst>
                </a:gridCol>
                <a:gridCol w="1635024">
                  <a:extLst>
                    <a:ext uri="{9D8B030D-6E8A-4147-A177-3AD203B41FA5}">
                      <a16:colId xmlns:a16="http://schemas.microsoft.com/office/drawing/2014/main" xmlns="" val="1149600660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solidFill>
                            <a:schemeClr val="bg1"/>
                          </a:solidFill>
                        </a:rPr>
                        <a:t>Impact of Energy Insecurity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7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17425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Sensitive environments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Food production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5479231"/>
                  </a:ext>
                </a:extLst>
              </a:tr>
              <a:tr h="195428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700" dirty="0"/>
                        <a:t>Exploration of energy resources threatens to harm sensitive areas such as the oil drilling in Alaska, USA.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700" dirty="0"/>
                        <a:t>Food production depends on the energy needed to power machinery and transport goods to different markets.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381277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700" b="1" dirty="0"/>
                        <a:t>Energy conflict 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700" b="1" dirty="0"/>
                        <a:t>Industry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5381348"/>
                  </a:ext>
                </a:extLst>
              </a:tr>
              <a:tr h="195428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700" dirty="0"/>
                        <a:t>Shortages of energy resources can lead to tensions and violence.  Conflict can be caused by fear of energy insecurity.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700" dirty="0"/>
                        <a:t>Countries can suffer from shortfalls in energy leading to a decline in manufacturing and services.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7129048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xmlns="" id="{488D17DD-EA03-4283-B38E-3E9CE3C26B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62069"/>
              </p:ext>
            </p:extLst>
          </p:nvPr>
        </p:nvGraphicFramePr>
        <p:xfrm>
          <a:off x="6611453" y="3611555"/>
          <a:ext cx="1636374" cy="1706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36374">
                  <a:extLst>
                    <a:ext uri="{9D8B030D-6E8A-4147-A177-3AD203B41FA5}">
                      <a16:colId xmlns:a16="http://schemas.microsoft.com/office/drawing/2014/main" xmlns="" val="885413052"/>
                    </a:ext>
                  </a:extLst>
                </a:gridCol>
              </a:tblGrid>
              <a:tr h="201722">
                <a:tc>
                  <a:txBody>
                    <a:bodyPr/>
                    <a:lstStyle/>
                    <a:p>
                      <a:pPr algn="ctr"/>
                      <a:r>
                        <a:rPr lang="en-GB" sz="700" dirty="0"/>
                        <a:t>Increasing Energy Supply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3541238"/>
                  </a:ext>
                </a:extLst>
              </a:tr>
              <a:tr h="15051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700" b="1" i="1" u="sng" dirty="0">
                          <a:solidFill>
                            <a:schemeClr val="tx1"/>
                          </a:solidFill>
                        </a:rPr>
                        <a:t>Non-renewables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Fossil Fuels  - </a:t>
                      </a:r>
                      <a:r>
                        <a:rPr lang="en-GB" sz="700" b="0" dirty="0">
                          <a:solidFill>
                            <a:schemeClr val="tx1"/>
                          </a:solidFill>
                        </a:rPr>
                        <a:t>Conventional power stations can be made more efficient with carbon capture overcoming the environmental impacts.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Nuclear -  </a:t>
                      </a:r>
                      <a:r>
                        <a:rPr lang="en-GB" sz="700" b="0" dirty="0">
                          <a:solidFill>
                            <a:schemeClr val="tx1"/>
                          </a:solidFill>
                        </a:rPr>
                        <a:t>Once a nuclear plant is built it can provide a cheap and long-term dependable source of energy.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700" b="1" i="1" u="sng" dirty="0">
                          <a:solidFill>
                            <a:schemeClr val="tx1"/>
                          </a:solidFill>
                        </a:rPr>
                        <a:t>Renewables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Wind, Solar, Biomass - </a:t>
                      </a:r>
                      <a:r>
                        <a:rPr lang="en-GB" sz="700" b="0" dirty="0">
                          <a:solidFill>
                            <a:schemeClr val="tx1"/>
                          </a:solidFill>
                        </a:rPr>
                        <a:t>These are examples of environmentally friendly renewable sources that can’t run out but cost a lot to install.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3214913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xmlns="" id="{579DC897-07A5-4AE5-9D44-72B4107A88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552074"/>
              </p:ext>
            </p:extLst>
          </p:nvPr>
        </p:nvGraphicFramePr>
        <p:xfrm>
          <a:off x="8269626" y="3611555"/>
          <a:ext cx="1619744" cy="1706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19744">
                  <a:extLst>
                    <a:ext uri="{9D8B030D-6E8A-4147-A177-3AD203B41FA5}">
                      <a16:colId xmlns:a16="http://schemas.microsoft.com/office/drawing/2014/main" xmlns="" val="2553713866"/>
                    </a:ext>
                  </a:extLst>
                </a:gridCol>
              </a:tblGrid>
              <a:tr h="194582">
                <a:tc>
                  <a:txBody>
                    <a:bodyPr/>
                    <a:lstStyle/>
                    <a:p>
                      <a:pPr algn="ctr"/>
                      <a:r>
                        <a:rPr lang="en-GB" sz="700" dirty="0"/>
                        <a:t>C.S. UK Fracking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2046080"/>
                  </a:ext>
                </a:extLst>
              </a:tr>
              <a:tr h="404132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Fracking is used to extract natural gas trapped in underground shale rock. It is a method considered by the UK.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5330762"/>
                  </a:ext>
                </a:extLst>
              </a:tr>
              <a:tr h="5089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>
                          <a:solidFill>
                            <a:srgbClr val="00B050"/>
                          </a:solidFill>
                        </a:rPr>
                        <a:t>Advantages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Estimated to create 64,000 jobs.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UK has large shale gas reserves.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Is far cheaper than natural gas.</a:t>
                      </a:r>
                      <a:endParaRPr lang="en-GB" sz="7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9534648"/>
                  </a:ext>
                </a:extLst>
              </a:tr>
              <a:tr h="568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>
                          <a:solidFill>
                            <a:srgbClr val="FF0000"/>
                          </a:solidFill>
                        </a:rPr>
                        <a:t>Disadvantages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May cause groundwater pollution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Is a non-renewable resource.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May trigger minor earthquakes.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4372890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xmlns="" id="{EACFE058-0EFF-459D-A1F8-848102ACC8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544158"/>
              </p:ext>
            </p:extLst>
          </p:nvPr>
        </p:nvGraphicFramePr>
        <p:xfrm>
          <a:off x="8262203" y="5318435"/>
          <a:ext cx="1619744" cy="155995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19744">
                  <a:extLst>
                    <a:ext uri="{9D8B030D-6E8A-4147-A177-3AD203B41FA5}">
                      <a16:colId xmlns:a16="http://schemas.microsoft.com/office/drawing/2014/main" xmlns="" val="2553713866"/>
                    </a:ext>
                  </a:extLst>
                </a:gridCol>
              </a:tblGrid>
              <a:tr h="192482">
                <a:tc>
                  <a:txBody>
                    <a:bodyPr/>
                    <a:lstStyle/>
                    <a:p>
                      <a:pPr algn="ctr"/>
                      <a:r>
                        <a:rPr lang="en-GB" sz="700" dirty="0"/>
                        <a:t>C.S. </a:t>
                      </a:r>
                      <a:r>
                        <a:rPr lang="en-GB" sz="700" dirty="0" smtClean="0"/>
                        <a:t>NEE </a:t>
                      </a:r>
                      <a:r>
                        <a:rPr lang="en-GB" sz="700" dirty="0"/>
                        <a:t>- </a:t>
                      </a:r>
                      <a:r>
                        <a:rPr lang="en-GB" sz="700" dirty="0" err="1"/>
                        <a:t>Chambamontera</a:t>
                      </a:r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2046080"/>
                  </a:ext>
                </a:extLst>
              </a:tr>
              <a:tr h="503414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 err="1"/>
                        <a:t>Chambamontera</a:t>
                      </a:r>
                      <a:r>
                        <a:rPr lang="en-GB" sz="700" b="1" dirty="0"/>
                        <a:t> is an isolated community in the Andes of Peru. It introduced a micro-hydro to exploit water power as an energy source. 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5330762"/>
                  </a:ext>
                </a:extLst>
              </a:tr>
              <a:tr h="843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>
                          <a:solidFill>
                            <a:srgbClr val="00B050"/>
                          </a:solidFill>
                        </a:rPr>
                        <a:t>Benefits to the community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Provides renewable energy.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Low maintenance &amp; running costs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Has little environmental impacts.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Using local labour and materials.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Businesses are developing.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b="1" dirty="0"/>
                        <a:t>Less wood is needed to be burnt.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9534648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xmlns="" id="{52C306FA-EFA4-44D4-9672-6DD2B9D477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84061"/>
              </p:ext>
            </p:extLst>
          </p:nvPr>
        </p:nvGraphicFramePr>
        <p:xfrm>
          <a:off x="6618406" y="5318435"/>
          <a:ext cx="1633451" cy="1554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33451">
                  <a:extLst>
                    <a:ext uri="{9D8B030D-6E8A-4147-A177-3AD203B41FA5}">
                      <a16:colId xmlns:a16="http://schemas.microsoft.com/office/drawing/2014/main" xmlns="" val="2553713866"/>
                    </a:ext>
                  </a:extLst>
                </a:gridCol>
              </a:tblGrid>
              <a:tr h="196219">
                <a:tc>
                  <a:txBody>
                    <a:bodyPr/>
                    <a:lstStyle/>
                    <a:p>
                      <a:pPr algn="ctr"/>
                      <a:r>
                        <a:rPr lang="en-GB" sz="700" dirty="0"/>
                        <a:t>Sustainable Energy Supply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2046080"/>
                  </a:ext>
                </a:extLst>
              </a:tr>
              <a:tr h="407532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This involves balancing supply &amp; demand. It also includes reducing waste &amp; supporting the environment.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5330762"/>
                  </a:ext>
                </a:extLst>
              </a:tr>
              <a:tr h="9358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/>
                        <a:t>Home design - </a:t>
                      </a:r>
                      <a:r>
                        <a:rPr lang="en-GB" sz="700" b="0" dirty="0"/>
                        <a:t>Building homes to conserve energy. i.e. roof insulation.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/>
                        <a:t>Reduce demand - </a:t>
                      </a:r>
                      <a:r>
                        <a:rPr lang="en-GB" sz="700" b="0" dirty="0"/>
                        <a:t>Changing attitudes towards energy used to save energy.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/>
                        <a:t>Efficient technology - </a:t>
                      </a:r>
                      <a:r>
                        <a:rPr lang="en-GB" sz="700" b="0" dirty="0"/>
                        <a:t>Making cars more efficient by improving engine design and weight. i.e. Hybrid engines.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dirty="0"/>
                        <a:t>Transport - </a:t>
                      </a:r>
                      <a:r>
                        <a:rPr lang="en-GB" sz="700" b="0" dirty="0"/>
                        <a:t>Using public buses &amp; bikes. </a:t>
                      </a:r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9534648"/>
                  </a:ext>
                </a:extLst>
              </a:tr>
            </a:tbl>
          </a:graphicData>
        </a:graphic>
      </p:graphicFrame>
      <p:pic>
        <p:nvPicPr>
          <p:cNvPr id="37" name="Picture 36">
            <a:extLst>
              <a:ext uri="{FF2B5EF4-FFF2-40B4-BE49-F238E27FC236}">
                <a16:creationId xmlns:a16="http://schemas.microsoft.com/office/drawing/2014/main" xmlns="" id="{037625E5-5391-4907-B0BF-CB15A28AF4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525" y="631453"/>
            <a:ext cx="255101" cy="25873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xmlns="" id="{D04681D7-B8ED-4A5A-A15D-6710B446269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3717" y="1536073"/>
            <a:ext cx="264110" cy="262713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xmlns="" id="{C040BE10-4B36-4A23-B28F-D87C5630B65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715" y="1536073"/>
            <a:ext cx="321894" cy="24991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xmlns="" id="{7A8978E9-8AEA-45DA-A73F-422CA7F7C50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036" y="643772"/>
            <a:ext cx="246418" cy="246418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xmlns="" id="{AFD1A608-2FB5-4B57-BB42-C5743CADE20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150" y="-2111"/>
            <a:ext cx="281797" cy="28179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xmlns="" id="{77295CC2-49D0-4B93-854D-369E566894B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423" y="-9227"/>
            <a:ext cx="281797" cy="281797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xmlns="" id="{07D58CE9-111B-4F13-BD63-A12DB2BE253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374" y="18331"/>
            <a:ext cx="281797" cy="281797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xmlns="" id="{3936D07D-7D58-46B5-A375-112D06DE64E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341" y="3291460"/>
            <a:ext cx="240656" cy="315088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xmlns="" id="{C7AEE197-45C4-40F8-A70F-09CCEDB609B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561" y="4936851"/>
            <a:ext cx="362170" cy="315088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xmlns="" id="{B33501DD-C0EC-4E5B-A010-487C139F61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75752">
            <a:off x="6233966" y="1798786"/>
            <a:ext cx="400587" cy="400587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xmlns="" id="{DC6661B0-712A-452B-BE82-95FC39782972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75752">
            <a:off x="9531370" y="2179215"/>
            <a:ext cx="400587" cy="400587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xmlns="" id="{5F090449-8D87-4B4E-AEC4-3A96F1FE46F8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593" y="3175034"/>
            <a:ext cx="431514" cy="43151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xmlns="" id="{136E5A64-D043-4971-9127-32770B9C498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1012">
            <a:off x="6435962" y="3171228"/>
            <a:ext cx="259771" cy="17313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xmlns="" id="{C9065183-E130-450E-B223-839BF404CE2E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77475">
            <a:off x="9604142" y="5245163"/>
            <a:ext cx="269869" cy="1988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xmlns="" id="{CFC0B6D7-1D05-4800-AEB3-2B1FD2C1D6FB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91927">
            <a:off x="3109344" y="4897927"/>
            <a:ext cx="256437" cy="17110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xmlns="" id="{14A27B70-839B-4B23-B71A-2114AFA6C8DB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021" y="4381500"/>
            <a:ext cx="452852" cy="936935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xmlns="" id="{A68DCD10-FD47-4375-B774-98E175290D90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72193">
            <a:off x="4711142" y="4981088"/>
            <a:ext cx="294525" cy="277088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xmlns="" id="{93128F71-388F-43AB-AE80-61C5EA89D534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71068">
            <a:off x="6327248" y="5000511"/>
            <a:ext cx="258829" cy="17251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xmlns="" id="{4755A0B6-E91B-411D-9296-0C91C18E42EF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92317">
            <a:off x="3107653" y="3375678"/>
            <a:ext cx="258007" cy="1721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xmlns="" id="{8C4E9403-6546-4EE5-A34C-320A035ED632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92317">
            <a:off x="9600841" y="3632220"/>
            <a:ext cx="258007" cy="1721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29823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60C8D8D176D04688BB15246E452557" ma:contentTypeVersion="0" ma:contentTypeDescription="Create a new document." ma:contentTypeScope="" ma:versionID="f46818f5c2c581e0931b410ad8dd334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1D4CE4-E679-4731-A7A8-256EB39F7F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E6B5509-F27F-433F-8286-D5F6ADFF9B27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CAA7006-CC42-4636-9374-CC79D56C52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3972</TotalTime>
  <Words>2593</Words>
  <Application>Microsoft Office PowerPoint</Application>
  <PresentationFormat>A4 Paper (210x297 mm)</PresentationFormat>
  <Paragraphs>278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Newbury</dc:creator>
  <cp:lastModifiedBy>Mr B Newbury</cp:lastModifiedBy>
  <cp:revision>144</cp:revision>
  <cp:lastPrinted>2018-02-04T00:06:59Z</cp:lastPrinted>
  <dcterms:created xsi:type="dcterms:W3CDTF">2017-04-16T13:47:07Z</dcterms:created>
  <dcterms:modified xsi:type="dcterms:W3CDTF">2018-02-19T14:54:49Z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0x0101003B60C8D8D176D04688BB15246E452557</vt:lpwstr>
  </property>
</Properties>
</file>