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4" r:id="rId2"/>
    <p:sldId id="256" r:id="rId3"/>
    <p:sldId id="258" r:id="rId4"/>
    <p:sldId id="259" r:id="rId5"/>
    <p:sldId id="262" r:id="rId6"/>
    <p:sldId id="260" r:id="rId7"/>
  </p:sldIdLst>
  <p:sldSz cx="9906000" cy="6858000" type="A4"/>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44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7AB71201-3AB4-4C17-B2B0-8D59B0FF24C0}" type="datetimeFigureOut">
              <a:rPr lang="en-GB" smtClean="0"/>
              <a:t>06/01/2025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E683CB-5446-4DBC-852B-70DADEF34F86}" type="slidenum">
              <a:rPr lang="en-GB" smtClean="0"/>
              <a:t>‹#›</a:t>
            </a:fld>
            <a:endParaRPr lang="en-GB"/>
          </a:p>
        </p:txBody>
      </p:sp>
    </p:spTree>
    <p:extLst>
      <p:ext uri="{BB962C8B-B14F-4D97-AF65-F5344CB8AC3E}">
        <p14:creationId xmlns:p14="http://schemas.microsoft.com/office/powerpoint/2010/main" val="475524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AB71201-3AB4-4C17-B2B0-8D59B0FF24C0}" type="datetimeFigureOut">
              <a:rPr lang="en-GB" smtClean="0"/>
              <a:t>06/01/2025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E683CB-5446-4DBC-852B-70DADEF34F86}" type="slidenum">
              <a:rPr lang="en-GB" smtClean="0"/>
              <a:t>‹#›</a:t>
            </a:fld>
            <a:endParaRPr lang="en-GB"/>
          </a:p>
        </p:txBody>
      </p:sp>
    </p:spTree>
    <p:extLst>
      <p:ext uri="{BB962C8B-B14F-4D97-AF65-F5344CB8AC3E}">
        <p14:creationId xmlns:p14="http://schemas.microsoft.com/office/powerpoint/2010/main" val="1149332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AB71201-3AB4-4C17-B2B0-8D59B0FF24C0}" type="datetimeFigureOut">
              <a:rPr lang="en-GB" smtClean="0"/>
              <a:t>06/01/2025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E683CB-5446-4DBC-852B-70DADEF34F86}" type="slidenum">
              <a:rPr lang="en-GB" smtClean="0"/>
              <a:t>‹#›</a:t>
            </a:fld>
            <a:endParaRPr lang="en-GB"/>
          </a:p>
        </p:txBody>
      </p:sp>
    </p:spTree>
    <p:extLst>
      <p:ext uri="{BB962C8B-B14F-4D97-AF65-F5344CB8AC3E}">
        <p14:creationId xmlns:p14="http://schemas.microsoft.com/office/powerpoint/2010/main" val="236354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AB71201-3AB4-4C17-B2B0-8D59B0FF24C0}" type="datetimeFigureOut">
              <a:rPr lang="en-GB" smtClean="0"/>
              <a:t>06/01/2025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E683CB-5446-4DBC-852B-70DADEF34F86}" type="slidenum">
              <a:rPr lang="en-GB" smtClean="0"/>
              <a:t>‹#›</a:t>
            </a:fld>
            <a:endParaRPr lang="en-GB"/>
          </a:p>
        </p:txBody>
      </p:sp>
    </p:spTree>
    <p:extLst>
      <p:ext uri="{BB962C8B-B14F-4D97-AF65-F5344CB8AC3E}">
        <p14:creationId xmlns:p14="http://schemas.microsoft.com/office/powerpoint/2010/main" val="304603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AB71201-3AB4-4C17-B2B0-8D59B0FF24C0}" type="datetimeFigureOut">
              <a:rPr lang="en-GB" smtClean="0"/>
              <a:t>06/01/2025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E683CB-5446-4DBC-852B-70DADEF34F86}" type="slidenum">
              <a:rPr lang="en-GB" smtClean="0"/>
              <a:t>‹#›</a:t>
            </a:fld>
            <a:endParaRPr lang="en-GB"/>
          </a:p>
        </p:txBody>
      </p:sp>
    </p:spTree>
    <p:extLst>
      <p:ext uri="{BB962C8B-B14F-4D97-AF65-F5344CB8AC3E}">
        <p14:creationId xmlns:p14="http://schemas.microsoft.com/office/powerpoint/2010/main" val="1736684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7AB71201-3AB4-4C17-B2B0-8D59B0FF24C0}" type="datetimeFigureOut">
              <a:rPr lang="en-GB" smtClean="0"/>
              <a:t>06/01/2025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E683CB-5446-4DBC-852B-70DADEF34F86}" type="slidenum">
              <a:rPr lang="en-GB" smtClean="0"/>
              <a:t>‹#›</a:t>
            </a:fld>
            <a:endParaRPr lang="en-GB"/>
          </a:p>
        </p:txBody>
      </p:sp>
    </p:spTree>
    <p:extLst>
      <p:ext uri="{BB962C8B-B14F-4D97-AF65-F5344CB8AC3E}">
        <p14:creationId xmlns:p14="http://schemas.microsoft.com/office/powerpoint/2010/main" val="207785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7AB71201-3AB4-4C17-B2B0-8D59B0FF24C0}" type="datetimeFigureOut">
              <a:rPr lang="en-GB" smtClean="0"/>
              <a:t>06/01/2025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E683CB-5446-4DBC-852B-70DADEF34F86}" type="slidenum">
              <a:rPr lang="en-GB" smtClean="0"/>
              <a:t>‹#›</a:t>
            </a:fld>
            <a:endParaRPr lang="en-GB"/>
          </a:p>
        </p:txBody>
      </p:sp>
    </p:spTree>
    <p:extLst>
      <p:ext uri="{BB962C8B-B14F-4D97-AF65-F5344CB8AC3E}">
        <p14:creationId xmlns:p14="http://schemas.microsoft.com/office/powerpoint/2010/main" val="2631784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7AB71201-3AB4-4C17-B2B0-8D59B0FF24C0}" type="datetimeFigureOut">
              <a:rPr lang="en-GB" smtClean="0"/>
              <a:t>06/01/2025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E683CB-5446-4DBC-852B-70DADEF34F86}" type="slidenum">
              <a:rPr lang="en-GB" smtClean="0"/>
              <a:t>‹#›</a:t>
            </a:fld>
            <a:endParaRPr lang="en-GB"/>
          </a:p>
        </p:txBody>
      </p:sp>
    </p:spTree>
    <p:extLst>
      <p:ext uri="{BB962C8B-B14F-4D97-AF65-F5344CB8AC3E}">
        <p14:creationId xmlns:p14="http://schemas.microsoft.com/office/powerpoint/2010/main" val="1118027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71201-3AB4-4C17-B2B0-8D59B0FF24C0}" type="datetimeFigureOut">
              <a:rPr lang="en-GB" smtClean="0"/>
              <a:t>06/01/2025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E683CB-5446-4DBC-852B-70DADEF34F86}" type="slidenum">
              <a:rPr lang="en-GB" smtClean="0"/>
              <a:t>‹#›</a:t>
            </a:fld>
            <a:endParaRPr lang="en-GB"/>
          </a:p>
        </p:txBody>
      </p:sp>
    </p:spTree>
    <p:extLst>
      <p:ext uri="{BB962C8B-B14F-4D97-AF65-F5344CB8AC3E}">
        <p14:creationId xmlns:p14="http://schemas.microsoft.com/office/powerpoint/2010/main" val="3963876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AB71201-3AB4-4C17-B2B0-8D59B0FF24C0}" type="datetimeFigureOut">
              <a:rPr lang="en-GB" smtClean="0"/>
              <a:t>06/01/2025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E683CB-5446-4DBC-852B-70DADEF34F86}" type="slidenum">
              <a:rPr lang="en-GB" smtClean="0"/>
              <a:t>‹#›</a:t>
            </a:fld>
            <a:endParaRPr lang="en-GB"/>
          </a:p>
        </p:txBody>
      </p:sp>
    </p:spTree>
    <p:extLst>
      <p:ext uri="{BB962C8B-B14F-4D97-AF65-F5344CB8AC3E}">
        <p14:creationId xmlns:p14="http://schemas.microsoft.com/office/powerpoint/2010/main" val="2762250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AB71201-3AB4-4C17-B2B0-8D59B0FF24C0}" type="datetimeFigureOut">
              <a:rPr lang="en-GB" smtClean="0"/>
              <a:t>06/01/2025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E683CB-5446-4DBC-852B-70DADEF34F86}" type="slidenum">
              <a:rPr lang="en-GB" smtClean="0"/>
              <a:t>‹#›</a:t>
            </a:fld>
            <a:endParaRPr lang="en-GB"/>
          </a:p>
        </p:txBody>
      </p:sp>
    </p:spTree>
    <p:extLst>
      <p:ext uri="{BB962C8B-B14F-4D97-AF65-F5344CB8AC3E}">
        <p14:creationId xmlns:p14="http://schemas.microsoft.com/office/powerpoint/2010/main" val="4072439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B71201-3AB4-4C17-B2B0-8D59B0FF24C0}" type="datetimeFigureOut">
              <a:rPr lang="en-GB" smtClean="0"/>
              <a:t>06/01/2025</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E683CB-5446-4DBC-852B-70DADEF34F86}" type="slidenum">
              <a:rPr lang="en-GB" smtClean="0"/>
              <a:t>‹#›</a:t>
            </a:fld>
            <a:endParaRPr lang="en-GB"/>
          </a:p>
        </p:txBody>
      </p:sp>
    </p:spTree>
    <p:extLst>
      <p:ext uri="{BB962C8B-B14F-4D97-AF65-F5344CB8AC3E}">
        <p14:creationId xmlns:p14="http://schemas.microsoft.com/office/powerpoint/2010/main" val="119296719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53A892-195F-2B4A-8C2E-2365DAB01FDB}"/>
              </a:ext>
            </a:extLst>
          </p:cNvPr>
          <p:cNvSpPr/>
          <p:nvPr/>
        </p:nvSpPr>
        <p:spPr>
          <a:xfrm>
            <a:off x="0" y="1727200"/>
            <a:ext cx="9906000" cy="1701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Year 9 – Spring Term:</a:t>
            </a:r>
          </a:p>
          <a:p>
            <a:pPr algn="ctr"/>
            <a:r>
              <a:rPr lang="en-GB" sz="3600" dirty="0"/>
              <a:t>Magazines</a:t>
            </a:r>
          </a:p>
          <a:p>
            <a:pPr algn="ctr"/>
            <a:r>
              <a:rPr lang="en-GB" sz="3600" dirty="0"/>
              <a:t>Knowledge Organiser</a:t>
            </a:r>
          </a:p>
        </p:txBody>
      </p:sp>
      <p:sp>
        <p:nvSpPr>
          <p:cNvPr id="5" name="TextBox 4">
            <a:extLst>
              <a:ext uri="{FF2B5EF4-FFF2-40B4-BE49-F238E27FC236}">
                <a16:creationId xmlns:a16="http://schemas.microsoft.com/office/drawing/2014/main" id="{A88237AB-1E36-934E-9C43-000217747DD7}"/>
              </a:ext>
            </a:extLst>
          </p:cNvPr>
          <p:cNvSpPr txBox="1"/>
          <p:nvPr/>
        </p:nvSpPr>
        <p:spPr>
          <a:xfrm>
            <a:off x="152400" y="3429000"/>
            <a:ext cx="2558714" cy="584775"/>
          </a:xfrm>
          <a:prstGeom prst="rect">
            <a:avLst/>
          </a:prstGeom>
          <a:noFill/>
        </p:spPr>
        <p:txBody>
          <a:bodyPr wrap="none" rtlCol="0">
            <a:spAutoFit/>
          </a:bodyPr>
          <a:lstStyle/>
          <a:p>
            <a:r>
              <a:rPr lang="en-GB" sz="3200"/>
              <a:t>Media Studies</a:t>
            </a:r>
          </a:p>
        </p:txBody>
      </p:sp>
      <p:sp>
        <p:nvSpPr>
          <p:cNvPr id="6" name="TextBox 5">
            <a:extLst>
              <a:ext uri="{FF2B5EF4-FFF2-40B4-BE49-F238E27FC236}">
                <a16:creationId xmlns:a16="http://schemas.microsoft.com/office/drawing/2014/main" id="{04F98BED-49E5-BD47-BB98-3FA02402D66C}"/>
              </a:ext>
            </a:extLst>
          </p:cNvPr>
          <p:cNvSpPr txBox="1"/>
          <p:nvPr/>
        </p:nvSpPr>
        <p:spPr>
          <a:xfrm>
            <a:off x="3014007" y="3429000"/>
            <a:ext cx="3877985" cy="1077218"/>
          </a:xfrm>
          <a:prstGeom prst="rect">
            <a:avLst/>
          </a:prstGeom>
          <a:noFill/>
        </p:spPr>
        <p:txBody>
          <a:bodyPr wrap="none" rtlCol="0">
            <a:spAutoFit/>
          </a:bodyPr>
          <a:lstStyle/>
          <a:p>
            <a:pPr algn="ctr"/>
            <a:r>
              <a:rPr lang="en-GB" sz="3200"/>
              <a:t>Name:</a:t>
            </a:r>
          </a:p>
          <a:p>
            <a:pPr algn="ctr"/>
            <a:r>
              <a:rPr lang="en-GB" sz="3200"/>
              <a:t>__________________</a:t>
            </a:r>
          </a:p>
        </p:txBody>
      </p:sp>
      <p:sp>
        <p:nvSpPr>
          <p:cNvPr id="7" name="TextBox 6">
            <a:extLst>
              <a:ext uri="{FF2B5EF4-FFF2-40B4-BE49-F238E27FC236}">
                <a16:creationId xmlns:a16="http://schemas.microsoft.com/office/drawing/2014/main" id="{F1BC0A0E-D4B8-FD4C-9061-2F0501BEC4DA}"/>
              </a:ext>
            </a:extLst>
          </p:cNvPr>
          <p:cNvSpPr txBox="1"/>
          <p:nvPr/>
        </p:nvSpPr>
        <p:spPr>
          <a:xfrm>
            <a:off x="8365078" y="3429000"/>
            <a:ext cx="1388522" cy="584775"/>
          </a:xfrm>
          <a:prstGeom prst="rect">
            <a:avLst/>
          </a:prstGeom>
          <a:noFill/>
        </p:spPr>
        <p:txBody>
          <a:bodyPr wrap="none" rtlCol="0">
            <a:spAutoFit/>
          </a:bodyPr>
          <a:lstStyle/>
          <a:p>
            <a:r>
              <a:rPr lang="en-GB" sz="3200"/>
              <a:t>AWE05</a:t>
            </a:r>
          </a:p>
        </p:txBody>
      </p:sp>
      <p:sp>
        <p:nvSpPr>
          <p:cNvPr id="8" name="TextBox 7">
            <a:extLst>
              <a:ext uri="{FF2B5EF4-FFF2-40B4-BE49-F238E27FC236}">
                <a16:creationId xmlns:a16="http://schemas.microsoft.com/office/drawing/2014/main" id="{98A8EF47-7E31-B44D-BC36-81F29DBB6669}"/>
              </a:ext>
            </a:extLst>
          </p:cNvPr>
          <p:cNvSpPr txBox="1"/>
          <p:nvPr/>
        </p:nvSpPr>
        <p:spPr>
          <a:xfrm>
            <a:off x="3852377" y="6208018"/>
            <a:ext cx="2201244" cy="584775"/>
          </a:xfrm>
          <a:prstGeom prst="rect">
            <a:avLst/>
          </a:prstGeom>
          <a:noFill/>
        </p:spPr>
        <p:txBody>
          <a:bodyPr wrap="none" rtlCol="0">
            <a:spAutoFit/>
          </a:bodyPr>
          <a:lstStyle/>
          <a:p>
            <a:pPr algn="ctr"/>
            <a:r>
              <a:rPr lang="en-GB" sz="3200"/>
              <a:t>Mr Williams</a:t>
            </a:r>
          </a:p>
        </p:txBody>
      </p:sp>
    </p:spTree>
    <p:extLst>
      <p:ext uri="{BB962C8B-B14F-4D97-AF65-F5344CB8AC3E}">
        <p14:creationId xmlns:p14="http://schemas.microsoft.com/office/powerpoint/2010/main" val="3113460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747F60-D2C3-417F-BA62-79E82F6DBD1B}"/>
              </a:ext>
            </a:extLst>
          </p:cNvPr>
          <p:cNvSpPr/>
          <p:nvPr/>
        </p:nvSpPr>
        <p:spPr>
          <a:xfrm>
            <a:off x="0" y="0"/>
            <a:ext cx="9906000" cy="38518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3E9D9A4-0DB9-4E19-8B56-D9DAA4BB3E3D}"/>
              </a:ext>
            </a:extLst>
          </p:cNvPr>
          <p:cNvSpPr txBox="1"/>
          <p:nvPr/>
        </p:nvSpPr>
        <p:spPr>
          <a:xfrm>
            <a:off x="175120" y="0"/>
            <a:ext cx="1398140" cy="338554"/>
          </a:xfrm>
          <a:prstGeom prst="rect">
            <a:avLst/>
          </a:prstGeom>
          <a:noFill/>
        </p:spPr>
        <p:txBody>
          <a:bodyPr wrap="none" rtlCol="0">
            <a:spAutoFit/>
          </a:bodyPr>
          <a:lstStyle/>
          <a:p>
            <a:r>
              <a:rPr lang="en-GB" sz="1600" b="1">
                <a:solidFill>
                  <a:schemeClr val="bg1"/>
                </a:solidFill>
              </a:rPr>
              <a:t>Media Studies</a:t>
            </a:r>
          </a:p>
        </p:txBody>
      </p:sp>
      <p:sp>
        <p:nvSpPr>
          <p:cNvPr id="7" name="TextBox 6">
            <a:extLst>
              <a:ext uri="{FF2B5EF4-FFF2-40B4-BE49-F238E27FC236}">
                <a16:creationId xmlns:a16="http://schemas.microsoft.com/office/drawing/2014/main" id="{9F8431E4-200D-441A-ACB3-C61997451DBD}"/>
              </a:ext>
            </a:extLst>
          </p:cNvPr>
          <p:cNvSpPr txBox="1"/>
          <p:nvPr/>
        </p:nvSpPr>
        <p:spPr>
          <a:xfrm>
            <a:off x="8512277" y="17312"/>
            <a:ext cx="1218603" cy="338554"/>
          </a:xfrm>
          <a:prstGeom prst="rect">
            <a:avLst/>
          </a:prstGeom>
          <a:noFill/>
        </p:spPr>
        <p:txBody>
          <a:bodyPr wrap="none" rtlCol="0">
            <a:spAutoFit/>
          </a:bodyPr>
          <a:lstStyle/>
          <a:p>
            <a:r>
              <a:rPr lang="en-GB" sz="1600" b="1">
                <a:solidFill>
                  <a:schemeClr val="bg1"/>
                </a:solidFill>
              </a:rPr>
              <a:t>Mr Williams</a:t>
            </a:r>
          </a:p>
        </p:txBody>
      </p:sp>
      <p:sp>
        <p:nvSpPr>
          <p:cNvPr id="8" name="TextBox 7">
            <a:extLst>
              <a:ext uri="{FF2B5EF4-FFF2-40B4-BE49-F238E27FC236}">
                <a16:creationId xmlns:a16="http://schemas.microsoft.com/office/drawing/2014/main" id="{90589599-528F-4F49-B848-FF6E52070867}"/>
              </a:ext>
            </a:extLst>
          </p:cNvPr>
          <p:cNvSpPr txBox="1"/>
          <p:nvPr/>
        </p:nvSpPr>
        <p:spPr>
          <a:xfrm>
            <a:off x="4409582" y="17312"/>
            <a:ext cx="1086836" cy="338554"/>
          </a:xfrm>
          <a:prstGeom prst="rect">
            <a:avLst/>
          </a:prstGeom>
          <a:noFill/>
        </p:spPr>
        <p:txBody>
          <a:bodyPr wrap="none" rtlCol="0">
            <a:spAutoFit/>
          </a:bodyPr>
          <a:lstStyle/>
          <a:p>
            <a:r>
              <a:rPr lang="en-GB" sz="1600" b="1">
                <a:solidFill>
                  <a:schemeClr val="bg1"/>
                </a:solidFill>
              </a:rPr>
              <a:t>Magazines</a:t>
            </a:r>
          </a:p>
        </p:txBody>
      </p:sp>
      <p:sp>
        <p:nvSpPr>
          <p:cNvPr id="9" name="Rectangle 8">
            <a:extLst>
              <a:ext uri="{FF2B5EF4-FFF2-40B4-BE49-F238E27FC236}">
                <a16:creationId xmlns:a16="http://schemas.microsoft.com/office/drawing/2014/main" id="{2DE68423-74C5-4ECD-A64E-D0DC5B7ECD11}"/>
              </a:ext>
            </a:extLst>
          </p:cNvPr>
          <p:cNvSpPr/>
          <p:nvPr/>
        </p:nvSpPr>
        <p:spPr>
          <a:xfrm>
            <a:off x="5050172" y="1141854"/>
            <a:ext cx="4736404" cy="955394"/>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a:solidFill>
                  <a:schemeClr val="tx1"/>
                </a:solidFill>
              </a:rPr>
              <a:t>  </a:t>
            </a:r>
            <a:r>
              <a:rPr lang="en-GB" sz="1400" b="1" u="sng">
                <a:solidFill>
                  <a:schemeClr val="tx1"/>
                </a:solidFill>
              </a:rPr>
              <a:t>We analyse magazine front covers by using Media Language.</a:t>
            </a:r>
            <a:endParaRPr lang="en-GB">
              <a:solidFill>
                <a:schemeClr val="tx1"/>
              </a:solidFill>
            </a:endParaRPr>
          </a:p>
          <a:p>
            <a:pPr algn="ctr"/>
            <a:r>
              <a:rPr lang="en-GB" sz="1400">
                <a:solidFill>
                  <a:schemeClr val="tx1"/>
                </a:solidFill>
              </a:rPr>
              <a:t>Mise-</a:t>
            </a:r>
            <a:r>
              <a:rPr lang="en-GB" sz="1400" err="1">
                <a:solidFill>
                  <a:schemeClr val="tx1"/>
                </a:solidFill>
              </a:rPr>
              <a:t>en</a:t>
            </a:r>
            <a:r>
              <a:rPr lang="en-GB" sz="1400">
                <a:solidFill>
                  <a:schemeClr val="tx1"/>
                </a:solidFill>
              </a:rPr>
              <a:t>-Scene = what is in the image.</a:t>
            </a:r>
          </a:p>
          <a:p>
            <a:pPr algn="ctr"/>
            <a:r>
              <a:rPr lang="en-GB" sz="1400">
                <a:solidFill>
                  <a:schemeClr val="tx1"/>
                </a:solidFill>
              </a:rPr>
              <a:t>Copy = Text/Language/Typography </a:t>
            </a:r>
          </a:p>
          <a:p>
            <a:pPr algn="ctr"/>
            <a:r>
              <a:rPr lang="en-GB" sz="1400">
                <a:solidFill>
                  <a:schemeClr val="tx1"/>
                </a:solidFill>
              </a:rPr>
              <a:t>Layout and Design = how the page is arranged. </a:t>
            </a:r>
          </a:p>
        </p:txBody>
      </p:sp>
      <p:sp>
        <p:nvSpPr>
          <p:cNvPr id="10" name="Rectangle 9">
            <a:extLst>
              <a:ext uri="{FF2B5EF4-FFF2-40B4-BE49-F238E27FC236}">
                <a16:creationId xmlns:a16="http://schemas.microsoft.com/office/drawing/2014/main" id="{18E500CC-B498-49FE-9209-A3DA050C43B8}"/>
              </a:ext>
            </a:extLst>
          </p:cNvPr>
          <p:cNvSpPr/>
          <p:nvPr/>
        </p:nvSpPr>
        <p:spPr>
          <a:xfrm>
            <a:off x="2515299" y="2176697"/>
            <a:ext cx="7291431" cy="4584830"/>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b="1" u="sng">
                <a:solidFill>
                  <a:schemeClr val="tx1"/>
                </a:solidFill>
              </a:rPr>
              <a:t>Magazine Front Cover Conventions</a:t>
            </a:r>
          </a:p>
        </p:txBody>
      </p:sp>
      <p:sp>
        <p:nvSpPr>
          <p:cNvPr id="11" name="Rectangle 10">
            <a:extLst>
              <a:ext uri="{FF2B5EF4-FFF2-40B4-BE49-F238E27FC236}">
                <a16:creationId xmlns:a16="http://schemas.microsoft.com/office/drawing/2014/main" id="{BCDD0398-29F1-4FB5-9CEB-B72834B22CA5}"/>
              </a:ext>
            </a:extLst>
          </p:cNvPr>
          <p:cNvSpPr/>
          <p:nvPr/>
        </p:nvSpPr>
        <p:spPr>
          <a:xfrm>
            <a:off x="100668" y="442757"/>
            <a:ext cx="9706062" cy="619648"/>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u="sng">
                <a:solidFill>
                  <a:schemeClr val="tx1"/>
                </a:solidFill>
              </a:rPr>
              <a:t>What is a Magazine?</a:t>
            </a:r>
          </a:p>
          <a:p>
            <a:pPr algn="ctr"/>
            <a:r>
              <a:rPr lang="en-GB" sz="1400">
                <a:solidFill>
                  <a:schemeClr val="tx1"/>
                </a:solidFill>
              </a:rPr>
              <a:t>Magazines are part of the </a:t>
            </a:r>
            <a:r>
              <a:rPr lang="en-GB" sz="1400" b="1">
                <a:solidFill>
                  <a:schemeClr val="tx1"/>
                </a:solidFill>
              </a:rPr>
              <a:t>publishing sector</a:t>
            </a:r>
            <a:r>
              <a:rPr lang="en-GB" sz="1400">
                <a:solidFill>
                  <a:schemeClr val="tx1"/>
                </a:solidFill>
              </a:rPr>
              <a:t>. They are a print based product but can be </a:t>
            </a:r>
            <a:r>
              <a:rPr lang="en-GB" sz="1400" b="1">
                <a:solidFill>
                  <a:schemeClr val="tx1"/>
                </a:solidFill>
              </a:rPr>
              <a:t>distributed</a:t>
            </a:r>
            <a:r>
              <a:rPr lang="en-GB" sz="1400">
                <a:solidFill>
                  <a:schemeClr val="tx1"/>
                </a:solidFill>
              </a:rPr>
              <a:t> online too. They often focus on a specific </a:t>
            </a:r>
            <a:r>
              <a:rPr lang="en-GB" sz="1400" b="1">
                <a:solidFill>
                  <a:schemeClr val="tx1"/>
                </a:solidFill>
              </a:rPr>
              <a:t>genre</a:t>
            </a:r>
            <a:r>
              <a:rPr lang="en-GB" sz="1400">
                <a:solidFill>
                  <a:schemeClr val="tx1"/>
                </a:solidFill>
              </a:rPr>
              <a:t> or subject aimed at a </a:t>
            </a:r>
            <a:r>
              <a:rPr lang="en-GB" sz="1400" b="1">
                <a:solidFill>
                  <a:schemeClr val="tx1"/>
                </a:solidFill>
              </a:rPr>
              <a:t>readership</a:t>
            </a:r>
            <a:r>
              <a:rPr lang="en-GB" sz="1400">
                <a:solidFill>
                  <a:schemeClr val="tx1"/>
                </a:solidFill>
              </a:rPr>
              <a:t>. For example, sports, fashion or fishing. </a:t>
            </a:r>
          </a:p>
        </p:txBody>
      </p:sp>
      <p:sp>
        <p:nvSpPr>
          <p:cNvPr id="16" name="Rectangle 15">
            <a:extLst>
              <a:ext uri="{FF2B5EF4-FFF2-40B4-BE49-F238E27FC236}">
                <a16:creationId xmlns:a16="http://schemas.microsoft.com/office/drawing/2014/main" id="{E0A53765-9AB1-4418-AA2A-234B3CB5952B}"/>
              </a:ext>
            </a:extLst>
          </p:cNvPr>
          <p:cNvSpPr/>
          <p:nvPr/>
        </p:nvSpPr>
        <p:spPr>
          <a:xfrm>
            <a:off x="99270" y="1141854"/>
            <a:ext cx="4853730" cy="955394"/>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solidFill>
                  <a:schemeClr val="tx1"/>
                </a:solidFill>
              </a:rPr>
              <a:t>Publishing Sector </a:t>
            </a:r>
            <a:r>
              <a:rPr lang="en-GB" sz="1200">
                <a:solidFill>
                  <a:schemeClr val="tx1"/>
                </a:solidFill>
              </a:rPr>
              <a:t>= print based media products e.g. magazines, film posters, adverts.</a:t>
            </a:r>
          </a:p>
          <a:p>
            <a:pPr>
              <a:buClr>
                <a:schemeClr val="accent2">
                  <a:lumMod val="20000"/>
                  <a:lumOff val="80000"/>
                </a:schemeClr>
              </a:buClr>
            </a:pPr>
            <a:r>
              <a:rPr lang="en-GB" sz="1200" b="1">
                <a:solidFill>
                  <a:schemeClr val="tx1"/>
                </a:solidFill>
              </a:rPr>
              <a:t>Readership</a:t>
            </a:r>
            <a:r>
              <a:rPr lang="en-GB" sz="1200">
                <a:solidFill>
                  <a:schemeClr val="tx1"/>
                </a:solidFill>
              </a:rPr>
              <a:t> = Readers of a magazine, newspaper or book. </a:t>
            </a:r>
          </a:p>
          <a:p>
            <a:pPr>
              <a:buClr>
                <a:schemeClr val="accent2">
                  <a:lumMod val="20000"/>
                  <a:lumOff val="80000"/>
                </a:schemeClr>
              </a:buClr>
            </a:pPr>
            <a:r>
              <a:rPr lang="en-GB" sz="1200" b="1">
                <a:solidFill>
                  <a:schemeClr val="tx1"/>
                </a:solidFill>
              </a:rPr>
              <a:t>Genre</a:t>
            </a:r>
            <a:r>
              <a:rPr lang="en-GB" sz="1200">
                <a:solidFill>
                  <a:schemeClr val="tx1"/>
                </a:solidFill>
              </a:rPr>
              <a:t> = type or category of a media product. </a:t>
            </a:r>
            <a:endParaRPr lang="en-GB" sz="1200" b="1">
              <a:solidFill>
                <a:schemeClr val="tx1"/>
              </a:solidFill>
            </a:endParaRPr>
          </a:p>
          <a:p>
            <a:pPr>
              <a:buClr>
                <a:schemeClr val="accent2">
                  <a:lumMod val="20000"/>
                  <a:lumOff val="80000"/>
                </a:schemeClr>
              </a:buClr>
            </a:pPr>
            <a:r>
              <a:rPr lang="en-GB" sz="1200" b="1">
                <a:solidFill>
                  <a:schemeClr val="tx1"/>
                </a:solidFill>
              </a:rPr>
              <a:t>Distributed</a:t>
            </a:r>
            <a:r>
              <a:rPr lang="en-GB" sz="1200">
                <a:solidFill>
                  <a:schemeClr val="tx1"/>
                </a:solidFill>
              </a:rPr>
              <a:t> = made available to readers. </a:t>
            </a:r>
          </a:p>
        </p:txBody>
      </p:sp>
      <p:pic>
        <p:nvPicPr>
          <p:cNvPr id="14" name="Picture 13">
            <a:extLst>
              <a:ext uri="{FF2B5EF4-FFF2-40B4-BE49-F238E27FC236}">
                <a16:creationId xmlns:a16="http://schemas.microsoft.com/office/drawing/2014/main" id="{249A5B9B-10F1-4616-8FC9-0E23D1BEDC03}"/>
              </a:ext>
            </a:extLst>
          </p:cNvPr>
          <p:cNvPicPr>
            <a:picLocks noChangeAspect="1"/>
          </p:cNvPicPr>
          <p:nvPr/>
        </p:nvPicPr>
        <p:blipFill>
          <a:blip r:embed="rId2"/>
          <a:stretch>
            <a:fillRect/>
          </a:stretch>
        </p:blipFill>
        <p:spPr>
          <a:xfrm>
            <a:off x="2591149" y="2542756"/>
            <a:ext cx="7148469" cy="4035425"/>
          </a:xfrm>
          <a:prstGeom prst="rect">
            <a:avLst/>
          </a:prstGeom>
        </p:spPr>
      </p:pic>
      <p:sp>
        <p:nvSpPr>
          <p:cNvPr id="21" name="Rectangle 20">
            <a:extLst>
              <a:ext uri="{FF2B5EF4-FFF2-40B4-BE49-F238E27FC236}">
                <a16:creationId xmlns:a16="http://schemas.microsoft.com/office/drawing/2014/main" id="{A6D579A1-776D-4B45-A726-806B8C8BAAD8}"/>
              </a:ext>
            </a:extLst>
          </p:cNvPr>
          <p:cNvSpPr/>
          <p:nvPr/>
        </p:nvSpPr>
        <p:spPr>
          <a:xfrm>
            <a:off x="99270" y="2176697"/>
            <a:ext cx="2306972" cy="4584830"/>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a:solidFill>
                  <a:schemeClr val="tx1"/>
                </a:solidFill>
              </a:rPr>
              <a:t>The </a:t>
            </a:r>
            <a:r>
              <a:rPr lang="en-GB" sz="1300" b="1">
                <a:solidFill>
                  <a:schemeClr val="tx1"/>
                </a:solidFill>
              </a:rPr>
              <a:t>purpose</a:t>
            </a:r>
            <a:r>
              <a:rPr lang="en-GB" sz="1300">
                <a:solidFill>
                  <a:schemeClr val="tx1"/>
                </a:solidFill>
              </a:rPr>
              <a:t> of a magazine is to </a:t>
            </a:r>
            <a:r>
              <a:rPr lang="en-GB" sz="1300" b="1">
                <a:solidFill>
                  <a:schemeClr val="tx1"/>
                </a:solidFill>
              </a:rPr>
              <a:t>inform or entertain </a:t>
            </a:r>
            <a:r>
              <a:rPr lang="en-GB" sz="1300">
                <a:solidFill>
                  <a:schemeClr val="tx1"/>
                </a:solidFill>
              </a:rPr>
              <a:t>readers. </a:t>
            </a:r>
          </a:p>
          <a:p>
            <a:endParaRPr lang="en-GB" sz="1300">
              <a:solidFill>
                <a:schemeClr val="tx1"/>
              </a:solidFill>
            </a:endParaRPr>
          </a:p>
          <a:p>
            <a:r>
              <a:rPr lang="en-GB" sz="1300">
                <a:solidFill>
                  <a:schemeClr val="tx1"/>
                </a:solidFill>
              </a:rPr>
              <a:t>They contain a wide variety of text in </a:t>
            </a:r>
            <a:r>
              <a:rPr lang="en-GB" sz="1300" b="1">
                <a:solidFill>
                  <a:schemeClr val="tx1"/>
                </a:solidFill>
              </a:rPr>
              <a:t>articles</a:t>
            </a:r>
            <a:r>
              <a:rPr lang="en-GB" sz="1300">
                <a:solidFill>
                  <a:schemeClr val="tx1"/>
                </a:solidFill>
              </a:rPr>
              <a:t>, which are commonly supported by images. </a:t>
            </a:r>
          </a:p>
          <a:p>
            <a:endParaRPr lang="en-GB" sz="1300">
              <a:solidFill>
                <a:schemeClr val="tx1"/>
              </a:solidFill>
            </a:endParaRPr>
          </a:p>
          <a:p>
            <a:r>
              <a:rPr lang="en-GB" sz="1300">
                <a:solidFill>
                  <a:schemeClr val="tx1"/>
                </a:solidFill>
              </a:rPr>
              <a:t>Magazine Genres:</a:t>
            </a:r>
          </a:p>
          <a:p>
            <a:pPr marL="285750" indent="-285750">
              <a:buFontTx/>
              <a:buChar char="-"/>
            </a:pPr>
            <a:r>
              <a:rPr lang="en-GB" sz="1300">
                <a:solidFill>
                  <a:schemeClr val="tx1"/>
                </a:solidFill>
              </a:rPr>
              <a:t>Food</a:t>
            </a:r>
          </a:p>
          <a:p>
            <a:pPr marL="285750" indent="-285750">
              <a:buFontTx/>
              <a:buChar char="-"/>
            </a:pPr>
            <a:r>
              <a:rPr lang="en-GB" sz="1300">
                <a:solidFill>
                  <a:schemeClr val="tx1"/>
                </a:solidFill>
              </a:rPr>
              <a:t>Fashion</a:t>
            </a:r>
          </a:p>
          <a:p>
            <a:pPr marL="285750" indent="-285750">
              <a:buFontTx/>
              <a:buChar char="-"/>
            </a:pPr>
            <a:r>
              <a:rPr lang="en-GB" sz="1300">
                <a:solidFill>
                  <a:schemeClr val="tx1"/>
                </a:solidFill>
              </a:rPr>
              <a:t>Music</a:t>
            </a:r>
          </a:p>
          <a:p>
            <a:pPr marL="285750" indent="-285750">
              <a:buFontTx/>
              <a:buChar char="-"/>
            </a:pPr>
            <a:r>
              <a:rPr lang="en-GB" sz="1300">
                <a:solidFill>
                  <a:schemeClr val="tx1"/>
                </a:solidFill>
              </a:rPr>
              <a:t>Tech</a:t>
            </a:r>
          </a:p>
          <a:p>
            <a:pPr marL="285750" indent="-285750">
              <a:buFontTx/>
              <a:buChar char="-"/>
            </a:pPr>
            <a:r>
              <a:rPr lang="en-GB" sz="1300">
                <a:solidFill>
                  <a:schemeClr val="tx1"/>
                </a:solidFill>
              </a:rPr>
              <a:t>Education</a:t>
            </a:r>
          </a:p>
          <a:p>
            <a:pPr marL="285750" indent="-285750">
              <a:buFontTx/>
              <a:buChar char="-"/>
            </a:pPr>
            <a:r>
              <a:rPr lang="en-GB" sz="1300">
                <a:solidFill>
                  <a:schemeClr val="tx1"/>
                </a:solidFill>
              </a:rPr>
              <a:t>Art/photography</a:t>
            </a:r>
          </a:p>
          <a:p>
            <a:pPr marL="285750" indent="-285750">
              <a:buFontTx/>
              <a:buChar char="-"/>
            </a:pPr>
            <a:r>
              <a:rPr lang="en-GB" sz="1300">
                <a:solidFill>
                  <a:schemeClr val="tx1"/>
                </a:solidFill>
              </a:rPr>
              <a:t>Film/TV</a:t>
            </a:r>
          </a:p>
          <a:p>
            <a:pPr marL="285750" indent="-285750">
              <a:buFontTx/>
              <a:buChar char="-"/>
            </a:pPr>
            <a:r>
              <a:rPr lang="en-GB" sz="1300">
                <a:solidFill>
                  <a:schemeClr val="tx1"/>
                </a:solidFill>
              </a:rPr>
              <a:t>Children’s</a:t>
            </a:r>
          </a:p>
          <a:p>
            <a:pPr marL="285750" indent="-285750">
              <a:buFontTx/>
              <a:buChar char="-"/>
            </a:pPr>
            <a:r>
              <a:rPr lang="en-GB" sz="1300">
                <a:solidFill>
                  <a:schemeClr val="tx1"/>
                </a:solidFill>
              </a:rPr>
              <a:t>Gossip/Lifestyle</a:t>
            </a:r>
          </a:p>
          <a:p>
            <a:pPr marL="285750" indent="-285750">
              <a:buFontTx/>
              <a:buChar char="-"/>
            </a:pPr>
            <a:r>
              <a:rPr lang="en-GB" sz="1300">
                <a:solidFill>
                  <a:schemeClr val="tx1"/>
                </a:solidFill>
              </a:rPr>
              <a:t>Beauty</a:t>
            </a:r>
          </a:p>
          <a:p>
            <a:pPr marL="285750" indent="-285750">
              <a:buFontTx/>
              <a:buChar char="-"/>
            </a:pPr>
            <a:r>
              <a:rPr lang="en-GB" sz="1300">
                <a:solidFill>
                  <a:schemeClr val="tx1"/>
                </a:solidFill>
              </a:rPr>
              <a:t>Health and Fitness</a:t>
            </a:r>
          </a:p>
          <a:p>
            <a:r>
              <a:rPr lang="en-GB" sz="1300">
                <a:solidFill>
                  <a:schemeClr val="tx1"/>
                </a:solidFill>
              </a:rPr>
              <a:t>Plus many more. </a:t>
            </a:r>
          </a:p>
        </p:txBody>
      </p:sp>
      <p:sp>
        <p:nvSpPr>
          <p:cNvPr id="2" name="TextBox 1">
            <a:extLst>
              <a:ext uri="{FF2B5EF4-FFF2-40B4-BE49-F238E27FC236}">
                <a16:creationId xmlns:a16="http://schemas.microsoft.com/office/drawing/2014/main" id="{F6D838C7-8424-4922-BB49-F6A671EFF82C}"/>
              </a:ext>
            </a:extLst>
          </p:cNvPr>
          <p:cNvSpPr txBox="1"/>
          <p:nvPr/>
        </p:nvSpPr>
        <p:spPr>
          <a:xfrm>
            <a:off x="5019408" y="1139114"/>
            <a:ext cx="314818" cy="307777"/>
          </a:xfrm>
          <a:prstGeom prst="rect">
            <a:avLst/>
          </a:prstGeom>
          <a:noFill/>
        </p:spPr>
        <p:txBody>
          <a:bodyPr wrap="square" rtlCol="0">
            <a:spAutoFit/>
          </a:bodyPr>
          <a:lstStyle/>
          <a:p>
            <a:r>
              <a:rPr lang="en-GB" sz="1400" b="1"/>
              <a:t>2</a:t>
            </a:r>
          </a:p>
        </p:txBody>
      </p:sp>
      <p:sp>
        <p:nvSpPr>
          <p:cNvPr id="13" name="TextBox 12">
            <a:extLst>
              <a:ext uri="{FF2B5EF4-FFF2-40B4-BE49-F238E27FC236}">
                <a16:creationId xmlns:a16="http://schemas.microsoft.com/office/drawing/2014/main" id="{8B762011-28BA-413E-AD7E-9305043C4234}"/>
              </a:ext>
            </a:extLst>
          </p:cNvPr>
          <p:cNvSpPr txBox="1"/>
          <p:nvPr/>
        </p:nvSpPr>
        <p:spPr>
          <a:xfrm>
            <a:off x="4698420" y="1104756"/>
            <a:ext cx="314818" cy="307777"/>
          </a:xfrm>
          <a:prstGeom prst="rect">
            <a:avLst/>
          </a:prstGeom>
          <a:noFill/>
        </p:spPr>
        <p:txBody>
          <a:bodyPr wrap="square" rtlCol="0">
            <a:spAutoFit/>
          </a:bodyPr>
          <a:lstStyle/>
          <a:p>
            <a:r>
              <a:rPr lang="en-GB" sz="1400" b="1"/>
              <a:t>1</a:t>
            </a:r>
          </a:p>
        </p:txBody>
      </p:sp>
      <p:sp>
        <p:nvSpPr>
          <p:cNvPr id="15" name="TextBox 14">
            <a:extLst>
              <a:ext uri="{FF2B5EF4-FFF2-40B4-BE49-F238E27FC236}">
                <a16:creationId xmlns:a16="http://schemas.microsoft.com/office/drawing/2014/main" id="{8C573103-910E-488E-94FE-BDB61A8F9009}"/>
              </a:ext>
            </a:extLst>
          </p:cNvPr>
          <p:cNvSpPr txBox="1"/>
          <p:nvPr/>
        </p:nvSpPr>
        <p:spPr>
          <a:xfrm>
            <a:off x="120735" y="2176697"/>
            <a:ext cx="314818" cy="307777"/>
          </a:xfrm>
          <a:prstGeom prst="rect">
            <a:avLst/>
          </a:prstGeom>
          <a:noFill/>
        </p:spPr>
        <p:txBody>
          <a:bodyPr wrap="square" rtlCol="0">
            <a:spAutoFit/>
          </a:bodyPr>
          <a:lstStyle/>
          <a:p>
            <a:r>
              <a:rPr lang="en-GB" sz="1400" b="1"/>
              <a:t>3</a:t>
            </a:r>
          </a:p>
        </p:txBody>
      </p:sp>
      <p:sp>
        <p:nvSpPr>
          <p:cNvPr id="17" name="TextBox 16">
            <a:extLst>
              <a:ext uri="{FF2B5EF4-FFF2-40B4-BE49-F238E27FC236}">
                <a16:creationId xmlns:a16="http://schemas.microsoft.com/office/drawing/2014/main" id="{E2E63468-22DD-4A3B-A327-2E343274CA93}"/>
              </a:ext>
            </a:extLst>
          </p:cNvPr>
          <p:cNvSpPr txBox="1"/>
          <p:nvPr/>
        </p:nvSpPr>
        <p:spPr>
          <a:xfrm>
            <a:off x="2515299" y="2195254"/>
            <a:ext cx="314818" cy="307777"/>
          </a:xfrm>
          <a:prstGeom prst="rect">
            <a:avLst/>
          </a:prstGeom>
          <a:noFill/>
        </p:spPr>
        <p:txBody>
          <a:bodyPr wrap="square" rtlCol="0">
            <a:spAutoFit/>
          </a:bodyPr>
          <a:lstStyle/>
          <a:p>
            <a:r>
              <a:rPr lang="en-GB" sz="1400" b="1"/>
              <a:t>4</a:t>
            </a:r>
          </a:p>
        </p:txBody>
      </p:sp>
    </p:spTree>
    <p:extLst>
      <p:ext uri="{BB962C8B-B14F-4D97-AF65-F5344CB8AC3E}">
        <p14:creationId xmlns:p14="http://schemas.microsoft.com/office/powerpoint/2010/main" val="3807418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747F60-D2C3-417F-BA62-79E82F6DBD1B}"/>
              </a:ext>
            </a:extLst>
          </p:cNvPr>
          <p:cNvSpPr/>
          <p:nvPr/>
        </p:nvSpPr>
        <p:spPr>
          <a:xfrm>
            <a:off x="0" y="0"/>
            <a:ext cx="9906000" cy="38518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3E9D9A4-0DB9-4E19-8B56-D9DAA4BB3E3D}"/>
              </a:ext>
            </a:extLst>
          </p:cNvPr>
          <p:cNvSpPr txBox="1"/>
          <p:nvPr/>
        </p:nvSpPr>
        <p:spPr>
          <a:xfrm>
            <a:off x="175120" y="0"/>
            <a:ext cx="1398140" cy="338554"/>
          </a:xfrm>
          <a:prstGeom prst="rect">
            <a:avLst/>
          </a:prstGeom>
          <a:noFill/>
        </p:spPr>
        <p:txBody>
          <a:bodyPr wrap="none" rtlCol="0">
            <a:spAutoFit/>
          </a:bodyPr>
          <a:lstStyle/>
          <a:p>
            <a:r>
              <a:rPr lang="en-GB" sz="1600" b="1">
                <a:solidFill>
                  <a:schemeClr val="bg1"/>
                </a:solidFill>
              </a:rPr>
              <a:t>Media Studies</a:t>
            </a:r>
          </a:p>
        </p:txBody>
      </p:sp>
      <p:sp>
        <p:nvSpPr>
          <p:cNvPr id="7" name="TextBox 6">
            <a:extLst>
              <a:ext uri="{FF2B5EF4-FFF2-40B4-BE49-F238E27FC236}">
                <a16:creationId xmlns:a16="http://schemas.microsoft.com/office/drawing/2014/main" id="{9F8431E4-200D-441A-ACB3-C61997451DBD}"/>
              </a:ext>
            </a:extLst>
          </p:cNvPr>
          <p:cNvSpPr txBox="1"/>
          <p:nvPr/>
        </p:nvSpPr>
        <p:spPr>
          <a:xfrm>
            <a:off x="8512277" y="17312"/>
            <a:ext cx="1218603" cy="338554"/>
          </a:xfrm>
          <a:prstGeom prst="rect">
            <a:avLst/>
          </a:prstGeom>
          <a:noFill/>
        </p:spPr>
        <p:txBody>
          <a:bodyPr wrap="none" rtlCol="0">
            <a:spAutoFit/>
          </a:bodyPr>
          <a:lstStyle/>
          <a:p>
            <a:r>
              <a:rPr lang="en-GB" sz="1600" b="1">
                <a:solidFill>
                  <a:schemeClr val="bg1"/>
                </a:solidFill>
              </a:rPr>
              <a:t>Mr Williams</a:t>
            </a:r>
          </a:p>
        </p:txBody>
      </p:sp>
      <p:sp>
        <p:nvSpPr>
          <p:cNvPr id="8" name="TextBox 7">
            <a:extLst>
              <a:ext uri="{FF2B5EF4-FFF2-40B4-BE49-F238E27FC236}">
                <a16:creationId xmlns:a16="http://schemas.microsoft.com/office/drawing/2014/main" id="{90589599-528F-4F49-B848-FF6E52070867}"/>
              </a:ext>
            </a:extLst>
          </p:cNvPr>
          <p:cNvSpPr txBox="1"/>
          <p:nvPr/>
        </p:nvSpPr>
        <p:spPr>
          <a:xfrm>
            <a:off x="4409582" y="17312"/>
            <a:ext cx="1086836" cy="338554"/>
          </a:xfrm>
          <a:prstGeom prst="rect">
            <a:avLst/>
          </a:prstGeom>
          <a:noFill/>
        </p:spPr>
        <p:txBody>
          <a:bodyPr wrap="none" rtlCol="0">
            <a:spAutoFit/>
          </a:bodyPr>
          <a:lstStyle/>
          <a:p>
            <a:r>
              <a:rPr lang="en-GB" sz="1600" b="1">
                <a:solidFill>
                  <a:schemeClr val="bg1"/>
                </a:solidFill>
              </a:rPr>
              <a:t>Magazines</a:t>
            </a:r>
          </a:p>
        </p:txBody>
      </p:sp>
      <p:sp>
        <p:nvSpPr>
          <p:cNvPr id="11" name="Rectangle 10">
            <a:extLst>
              <a:ext uri="{FF2B5EF4-FFF2-40B4-BE49-F238E27FC236}">
                <a16:creationId xmlns:a16="http://schemas.microsoft.com/office/drawing/2014/main" id="{BCDD0398-29F1-4FB5-9CEB-B72834B22CA5}"/>
              </a:ext>
            </a:extLst>
          </p:cNvPr>
          <p:cNvSpPr/>
          <p:nvPr/>
        </p:nvSpPr>
        <p:spPr>
          <a:xfrm>
            <a:off x="96219" y="432027"/>
            <a:ext cx="5064709" cy="6370972"/>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3" name="TextBox 2">
            <a:extLst>
              <a:ext uri="{FF2B5EF4-FFF2-40B4-BE49-F238E27FC236}">
                <a16:creationId xmlns:a16="http://schemas.microsoft.com/office/drawing/2014/main" id="{0349F851-549D-4C58-91FE-7FAD36A9088B}"/>
              </a:ext>
            </a:extLst>
          </p:cNvPr>
          <p:cNvSpPr txBox="1"/>
          <p:nvPr/>
        </p:nvSpPr>
        <p:spPr>
          <a:xfrm>
            <a:off x="154805" y="5048673"/>
            <a:ext cx="4925386" cy="1754326"/>
          </a:xfrm>
          <a:prstGeom prst="rect">
            <a:avLst/>
          </a:prstGeom>
          <a:noFill/>
        </p:spPr>
        <p:txBody>
          <a:bodyPr wrap="square" rtlCol="0" anchor="ctr">
            <a:spAutoFit/>
          </a:bodyPr>
          <a:lstStyle/>
          <a:p>
            <a:pPr algn="ctr"/>
            <a:r>
              <a:rPr lang="en-GB" sz="1200" b="1" u="sng">
                <a:solidFill>
                  <a:schemeClr val="tx1"/>
                </a:solidFill>
              </a:rPr>
              <a:t>Layout and Design</a:t>
            </a:r>
          </a:p>
          <a:p>
            <a:r>
              <a:rPr lang="en-GB" sz="1200">
                <a:solidFill>
                  <a:schemeClr val="tx1"/>
                </a:solidFill>
                <a:sym typeface="Arial"/>
              </a:rPr>
              <a:t>M</a:t>
            </a:r>
            <a:r>
              <a:rPr lang="en-GB" sz="1200">
                <a:solidFill>
                  <a:schemeClr val="tx1"/>
                </a:solidFill>
                <a:sym typeface="Calibri"/>
              </a:rPr>
              <a:t>agazine covers all tend to be designed around a </a:t>
            </a:r>
            <a:r>
              <a:rPr lang="en-GB" sz="1200" b="1">
                <a:solidFill>
                  <a:schemeClr val="tx1"/>
                </a:solidFill>
                <a:sym typeface="Calibri"/>
              </a:rPr>
              <a:t>grid of </a:t>
            </a:r>
            <a:r>
              <a:rPr lang="en-GB" sz="1200" b="1">
                <a:solidFill>
                  <a:schemeClr val="tx1"/>
                </a:solidFill>
                <a:sym typeface="Arial"/>
              </a:rPr>
              <a:t>thirds</a:t>
            </a:r>
            <a:r>
              <a:rPr lang="en-GB" sz="1200">
                <a:solidFill>
                  <a:schemeClr val="tx1"/>
                </a:solidFill>
                <a:sym typeface="Arial"/>
              </a:rPr>
              <a:t> (see green lines). This brings the reader’s eye to look into the </a:t>
            </a:r>
            <a:r>
              <a:rPr lang="en-GB" sz="1200" b="1">
                <a:solidFill>
                  <a:schemeClr val="tx1"/>
                </a:solidFill>
                <a:sym typeface="Arial"/>
              </a:rPr>
              <a:t>centre third </a:t>
            </a:r>
            <a:r>
              <a:rPr lang="en-GB" sz="1200">
                <a:solidFill>
                  <a:schemeClr val="tx1"/>
                </a:solidFill>
                <a:sym typeface="Arial"/>
              </a:rPr>
              <a:t>of the magazine cover, they can then connect with the </a:t>
            </a:r>
            <a:r>
              <a:rPr lang="en-GB" sz="1200" b="1">
                <a:solidFill>
                  <a:schemeClr val="tx1"/>
                </a:solidFill>
                <a:sym typeface="Arial"/>
              </a:rPr>
              <a:t>cover star</a:t>
            </a:r>
            <a:r>
              <a:rPr lang="en-GB" sz="1200">
                <a:solidFill>
                  <a:schemeClr val="tx1"/>
                </a:solidFill>
                <a:sym typeface="Arial"/>
              </a:rPr>
              <a:t>. The text is then placed around the outside in the </a:t>
            </a:r>
            <a:r>
              <a:rPr lang="en-GB" sz="1200" b="1">
                <a:solidFill>
                  <a:schemeClr val="tx1"/>
                </a:solidFill>
                <a:sym typeface="Arial"/>
              </a:rPr>
              <a:t>outer thirds</a:t>
            </a:r>
            <a:r>
              <a:rPr lang="en-GB" sz="1200">
                <a:solidFill>
                  <a:schemeClr val="tx1"/>
                </a:solidFill>
                <a:sym typeface="Arial"/>
              </a:rPr>
              <a:t>. </a:t>
            </a:r>
          </a:p>
          <a:p>
            <a:endParaRPr lang="en-GB" sz="1200">
              <a:solidFill>
                <a:schemeClr val="tx1"/>
              </a:solidFill>
              <a:sym typeface="Arial"/>
            </a:endParaRPr>
          </a:p>
          <a:p>
            <a:r>
              <a:rPr lang="en-GB" sz="1200">
                <a:sym typeface="Arial"/>
              </a:rPr>
              <a:t>It is common that readers will read the cover in a </a:t>
            </a:r>
            <a:r>
              <a:rPr lang="en-GB" sz="1200" b="1">
                <a:sym typeface="Arial"/>
              </a:rPr>
              <a:t>‘Z’ formation </a:t>
            </a:r>
            <a:r>
              <a:rPr lang="en-GB" sz="1200">
                <a:sym typeface="Arial"/>
              </a:rPr>
              <a:t>(see purple lines), therefore the </a:t>
            </a:r>
            <a:r>
              <a:rPr lang="en-GB" sz="1200" b="1">
                <a:sym typeface="Arial"/>
              </a:rPr>
              <a:t>masthead</a:t>
            </a:r>
            <a:r>
              <a:rPr lang="en-GB" sz="1200">
                <a:sym typeface="Arial"/>
              </a:rPr>
              <a:t>, Empire, is at the top of the page and then they are directed to the </a:t>
            </a:r>
            <a:r>
              <a:rPr lang="en-GB" sz="1200" b="1">
                <a:sym typeface="Arial"/>
              </a:rPr>
              <a:t>image</a:t>
            </a:r>
            <a:r>
              <a:rPr lang="en-GB" sz="1200">
                <a:sym typeface="Arial"/>
              </a:rPr>
              <a:t>, then to the </a:t>
            </a:r>
            <a:r>
              <a:rPr lang="en-GB" sz="1200" b="1">
                <a:sym typeface="Arial"/>
              </a:rPr>
              <a:t>coverlines</a:t>
            </a:r>
            <a:r>
              <a:rPr lang="en-GB" sz="1200">
                <a:sym typeface="Arial"/>
              </a:rPr>
              <a:t>. </a:t>
            </a:r>
            <a:endParaRPr lang="en-GB" sz="1200">
              <a:solidFill>
                <a:schemeClr val="tx1"/>
              </a:solidFill>
            </a:endParaRPr>
          </a:p>
        </p:txBody>
      </p:sp>
      <p:grpSp>
        <p:nvGrpSpPr>
          <p:cNvPr id="35" name="Group 34">
            <a:extLst>
              <a:ext uri="{FF2B5EF4-FFF2-40B4-BE49-F238E27FC236}">
                <a16:creationId xmlns:a16="http://schemas.microsoft.com/office/drawing/2014/main" id="{5FCD2DFD-EE2F-419E-9C5E-5B23C1AAF73E}"/>
              </a:ext>
            </a:extLst>
          </p:cNvPr>
          <p:cNvGrpSpPr/>
          <p:nvPr/>
        </p:nvGrpSpPr>
        <p:grpSpPr>
          <a:xfrm>
            <a:off x="904636" y="419266"/>
            <a:ext cx="3447874" cy="4700123"/>
            <a:chOff x="44305" y="432027"/>
            <a:chExt cx="2789433" cy="3363997"/>
          </a:xfrm>
        </p:grpSpPr>
        <p:grpSp>
          <p:nvGrpSpPr>
            <p:cNvPr id="2" name="Group 1">
              <a:extLst>
                <a:ext uri="{FF2B5EF4-FFF2-40B4-BE49-F238E27FC236}">
                  <a16:creationId xmlns:a16="http://schemas.microsoft.com/office/drawing/2014/main" id="{EE086726-5E05-414D-9AD2-E4C9E4A288FF}"/>
                </a:ext>
              </a:extLst>
            </p:cNvPr>
            <p:cNvGrpSpPr/>
            <p:nvPr/>
          </p:nvGrpSpPr>
          <p:grpSpPr>
            <a:xfrm>
              <a:off x="44305" y="432027"/>
              <a:ext cx="2789433" cy="3363997"/>
              <a:chOff x="1573260" y="1556076"/>
              <a:chExt cx="3635517" cy="4752528"/>
            </a:xfrm>
          </p:grpSpPr>
          <p:pic>
            <p:nvPicPr>
              <p:cNvPr id="12" name="Google Shape;179;p20" descr="\\FS1EPA\Staffdata$\SMurphy\My Documents\My Pictures\Magazine Covers for Study\empire_1.jpg">
                <a:extLst>
                  <a:ext uri="{FF2B5EF4-FFF2-40B4-BE49-F238E27FC236}">
                    <a16:creationId xmlns:a16="http://schemas.microsoft.com/office/drawing/2014/main" id="{9165F5B2-A131-4C19-97AF-0DA926ADAED1}"/>
                  </a:ext>
                </a:extLst>
              </p:cNvPr>
              <p:cNvPicPr preferRelativeResize="0"/>
              <p:nvPr/>
            </p:nvPicPr>
            <p:blipFill rotWithShape="1">
              <a:blip r:embed="rId2">
                <a:alphaModFix/>
              </a:blip>
              <a:srcRect b="3932"/>
              <a:stretch/>
            </p:blipFill>
            <p:spPr>
              <a:xfrm>
                <a:off x="1717277" y="1628084"/>
                <a:ext cx="3390988" cy="4608512"/>
              </a:xfrm>
              <a:prstGeom prst="rect">
                <a:avLst/>
              </a:prstGeom>
              <a:noFill/>
              <a:ln>
                <a:noFill/>
              </a:ln>
            </p:spPr>
          </p:pic>
          <p:grpSp>
            <p:nvGrpSpPr>
              <p:cNvPr id="13" name="Google Shape;181;p20">
                <a:extLst>
                  <a:ext uri="{FF2B5EF4-FFF2-40B4-BE49-F238E27FC236}">
                    <a16:creationId xmlns:a16="http://schemas.microsoft.com/office/drawing/2014/main" id="{D02562F8-6CB9-455A-AFAD-F964DAB89453}"/>
                  </a:ext>
                </a:extLst>
              </p:cNvPr>
              <p:cNvGrpSpPr/>
              <p:nvPr/>
            </p:nvGrpSpPr>
            <p:grpSpPr>
              <a:xfrm>
                <a:off x="1573260" y="1556076"/>
                <a:ext cx="3635517" cy="4752528"/>
                <a:chOff x="2771800" y="1124744"/>
                <a:chExt cx="3635517" cy="4752528"/>
              </a:xfrm>
            </p:grpSpPr>
            <p:cxnSp>
              <p:nvCxnSpPr>
                <p:cNvPr id="15" name="Google Shape;182;p20">
                  <a:extLst>
                    <a:ext uri="{FF2B5EF4-FFF2-40B4-BE49-F238E27FC236}">
                      <a16:creationId xmlns:a16="http://schemas.microsoft.com/office/drawing/2014/main" id="{FA81BDC4-5143-40AB-A5AB-E07C8FEF65C3}"/>
                    </a:ext>
                  </a:extLst>
                </p:cNvPr>
                <p:cNvCxnSpPr/>
                <p:nvPr/>
              </p:nvCxnSpPr>
              <p:spPr>
                <a:xfrm>
                  <a:off x="3923928" y="1124744"/>
                  <a:ext cx="0" cy="4752528"/>
                </a:xfrm>
                <a:prstGeom prst="straightConnector1">
                  <a:avLst/>
                </a:prstGeom>
                <a:noFill/>
                <a:ln w="38100" cap="flat" cmpd="sng">
                  <a:solidFill>
                    <a:srgbClr val="09D12F"/>
                  </a:solidFill>
                  <a:prstDash val="solid"/>
                  <a:round/>
                  <a:headEnd type="none" w="sm" len="sm"/>
                  <a:tailEnd type="none" w="sm" len="sm"/>
                </a:ln>
              </p:spPr>
            </p:cxnSp>
            <p:cxnSp>
              <p:nvCxnSpPr>
                <p:cNvPr id="17" name="Google Shape;183;p20">
                  <a:extLst>
                    <a:ext uri="{FF2B5EF4-FFF2-40B4-BE49-F238E27FC236}">
                      <a16:creationId xmlns:a16="http://schemas.microsoft.com/office/drawing/2014/main" id="{4296A8E6-4BC0-47B9-BAD4-8952CF25A100}"/>
                    </a:ext>
                  </a:extLst>
                </p:cNvPr>
                <p:cNvCxnSpPr/>
                <p:nvPr/>
              </p:nvCxnSpPr>
              <p:spPr>
                <a:xfrm>
                  <a:off x="5220072" y="1124744"/>
                  <a:ext cx="0" cy="4752528"/>
                </a:xfrm>
                <a:prstGeom prst="straightConnector1">
                  <a:avLst/>
                </a:prstGeom>
                <a:noFill/>
                <a:ln w="38100" cap="flat" cmpd="sng">
                  <a:solidFill>
                    <a:srgbClr val="09D12F"/>
                  </a:solidFill>
                  <a:prstDash val="solid"/>
                  <a:round/>
                  <a:headEnd type="none" w="sm" len="sm"/>
                  <a:tailEnd type="none" w="sm" len="sm"/>
                </a:ln>
              </p:spPr>
            </p:cxnSp>
            <p:cxnSp>
              <p:nvCxnSpPr>
                <p:cNvPr id="18" name="Google Shape;184;p20">
                  <a:extLst>
                    <a:ext uri="{FF2B5EF4-FFF2-40B4-BE49-F238E27FC236}">
                      <a16:creationId xmlns:a16="http://schemas.microsoft.com/office/drawing/2014/main" id="{CD8B3414-C989-4588-8D80-2097C4C67E44}"/>
                    </a:ext>
                  </a:extLst>
                </p:cNvPr>
                <p:cNvCxnSpPr/>
                <p:nvPr/>
              </p:nvCxnSpPr>
              <p:spPr>
                <a:xfrm rot="10800000">
                  <a:off x="2815301" y="4797152"/>
                  <a:ext cx="3592016" cy="0"/>
                </a:xfrm>
                <a:prstGeom prst="straightConnector1">
                  <a:avLst/>
                </a:prstGeom>
                <a:noFill/>
                <a:ln w="38100" cap="flat" cmpd="sng">
                  <a:solidFill>
                    <a:srgbClr val="09D12F"/>
                  </a:solidFill>
                  <a:prstDash val="solid"/>
                  <a:round/>
                  <a:headEnd type="none" w="sm" len="sm"/>
                  <a:tailEnd type="none" w="sm" len="sm"/>
                </a:ln>
              </p:spPr>
            </p:cxnSp>
            <p:cxnSp>
              <p:nvCxnSpPr>
                <p:cNvPr id="19" name="Google Shape;185;p20">
                  <a:extLst>
                    <a:ext uri="{FF2B5EF4-FFF2-40B4-BE49-F238E27FC236}">
                      <a16:creationId xmlns:a16="http://schemas.microsoft.com/office/drawing/2014/main" id="{52EEC2E7-4AA7-4BEE-AC36-477EF66B5B1A}"/>
                    </a:ext>
                  </a:extLst>
                </p:cNvPr>
                <p:cNvCxnSpPr/>
                <p:nvPr/>
              </p:nvCxnSpPr>
              <p:spPr>
                <a:xfrm rot="10800000">
                  <a:off x="2771800" y="2276872"/>
                  <a:ext cx="3592016" cy="0"/>
                </a:xfrm>
                <a:prstGeom prst="straightConnector1">
                  <a:avLst/>
                </a:prstGeom>
                <a:noFill/>
                <a:ln w="38100" cap="flat" cmpd="sng">
                  <a:solidFill>
                    <a:srgbClr val="09D12F"/>
                  </a:solidFill>
                  <a:prstDash val="solid"/>
                  <a:round/>
                  <a:headEnd type="none" w="sm" len="sm"/>
                  <a:tailEnd type="none" w="sm" len="sm"/>
                </a:ln>
              </p:spPr>
            </p:cxnSp>
          </p:grpSp>
        </p:grpSp>
        <p:cxnSp>
          <p:nvCxnSpPr>
            <p:cNvPr id="20" name="Straight Arrow Connector 19">
              <a:extLst>
                <a:ext uri="{FF2B5EF4-FFF2-40B4-BE49-F238E27FC236}">
                  <a16:creationId xmlns:a16="http://schemas.microsoft.com/office/drawing/2014/main" id="{0640B3EC-2560-4200-BB08-ECF220CBA977}"/>
                </a:ext>
              </a:extLst>
            </p:cNvPr>
            <p:cNvCxnSpPr>
              <a:cxnSpLocks/>
            </p:cNvCxnSpPr>
            <p:nvPr/>
          </p:nvCxnSpPr>
          <p:spPr>
            <a:xfrm>
              <a:off x="288458" y="848191"/>
              <a:ext cx="2269369"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EE205D4-4890-42DB-9051-BF251A1949E3}"/>
                </a:ext>
              </a:extLst>
            </p:cNvPr>
            <p:cNvCxnSpPr>
              <a:cxnSpLocks/>
            </p:cNvCxnSpPr>
            <p:nvPr/>
          </p:nvCxnSpPr>
          <p:spPr>
            <a:xfrm flipH="1">
              <a:off x="288458" y="910316"/>
              <a:ext cx="2269369" cy="257422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A79A412-A2F9-4BDB-B330-20A0B787C243}"/>
                </a:ext>
              </a:extLst>
            </p:cNvPr>
            <p:cNvCxnSpPr>
              <a:cxnSpLocks/>
            </p:cNvCxnSpPr>
            <p:nvPr/>
          </p:nvCxnSpPr>
          <p:spPr>
            <a:xfrm>
              <a:off x="392786" y="3484543"/>
              <a:ext cx="2165040"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093205AB-C120-4BE3-9FF5-429167FE0C70}"/>
              </a:ext>
            </a:extLst>
          </p:cNvPr>
          <p:cNvSpPr txBox="1"/>
          <p:nvPr/>
        </p:nvSpPr>
        <p:spPr>
          <a:xfrm>
            <a:off x="5236690" y="432027"/>
            <a:ext cx="4566282" cy="6370975"/>
          </a:xfrm>
          <a:prstGeom prst="rect">
            <a:avLst/>
          </a:prstGeom>
          <a:solidFill>
            <a:schemeClr val="accent2">
              <a:lumMod val="20000"/>
              <a:lumOff val="80000"/>
            </a:schemeClr>
          </a:solidFill>
          <a:ln w="28575">
            <a:solidFill>
              <a:schemeClr val="accent2"/>
            </a:solidFill>
          </a:ln>
        </p:spPr>
        <p:txBody>
          <a:bodyPr wrap="square" rtlCol="0" anchor="ctr">
            <a:spAutoFit/>
          </a:bodyPr>
          <a:lstStyle/>
          <a:p>
            <a:pPr algn="ctr"/>
            <a:r>
              <a:rPr lang="en-GB" sz="1200" b="1" u="sng"/>
              <a:t>The Four Principles of Layout and Design</a:t>
            </a:r>
          </a:p>
          <a:p>
            <a:r>
              <a:rPr lang="en-GB" sz="1200" b="1"/>
              <a:t>Balance</a:t>
            </a:r>
            <a:r>
              <a:rPr lang="en-GB" sz="1200"/>
              <a:t> creates stability and visual harmony:</a:t>
            </a:r>
          </a:p>
          <a:p>
            <a:pPr marL="742950" lvl="1" indent="-285750">
              <a:buFont typeface="Arial" panose="020B0604020202020204" pitchFamily="34" charset="0"/>
              <a:buChar char="•"/>
            </a:pPr>
            <a:r>
              <a:rPr lang="en-GB" sz="1200" b="1"/>
              <a:t>Symmetrical</a:t>
            </a:r>
            <a:r>
              <a:rPr lang="en-GB" sz="1200"/>
              <a:t> – Symmetrical balance is like a mirror image, where elements on one side of the page are evenly matched on the other side. This creates a very structured and formal look.</a:t>
            </a:r>
          </a:p>
          <a:p>
            <a:pPr marL="742950" lvl="1" indent="-285750">
              <a:buFont typeface="Arial" panose="020B0604020202020204" pitchFamily="34" charset="0"/>
              <a:buChar char="•"/>
            </a:pPr>
            <a:r>
              <a:rPr lang="en-GB" sz="1200" b="1"/>
              <a:t>Asymmetrical</a:t>
            </a:r>
            <a:r>
              <a:rPr lang="en-GB" sz="1200"/>
              <a:t> - Asymmetrical balance is when the elements on one side of the page are not identical to the other side, but they still balance each other out. It can create a dynamic and visually interesting layout.</a:t>
            </a:r>
          </a:p>
          <a:p>
            <a:endParaRPr lang="en-GB" sz="1200"/>
          </a:p>
          <a:p>
            <a:r>
              <a:rPr lang="en-GB" sz="1200" b="1"/>
              <a:t>Alignment</a:t>
            </a:r>
            <a:r>
              <a:rPr lang="en-GB" sz="1200"/>
              <a:t> is how it is position on the page:</a:t>
            </a:r>
          </a:p>
          <a:p>
            <a:pPr marL="800100" lvl="1" indent="-342900">
              <a:buFont typeface="Arial" panose="020B0604020202020204" pitchFamily="34" charset="0"/>
              <a:buChar char="•"/>
            </a:pPr>
            <a:r>
              <a:rPr lang="en-GB" sz="1200" b="1"/>
              <a:t>Left Alignment </a:t>
            </a:r>
            <a:r>
              <a:rPr lang="en-GB" sz="1200"/>
              <a:t>– common in western magazines, all the text is aligned on the left side as it is neat and easy to read. </a:t>
            </a:r>
          </a:p>
          <a:p>
            <a:pPr marL="800100" lvl="1" indent="-342900">
              <a:buFont typeface="Arial" panose="020B0604020202020204" pitchFamily="34" charset="0"/>
              <a:buChar char="•"/>
            </a:pPr>
            <a:r>
              <a:rPr lang="en-GB" sz="1200" b="1"/>
              <a:t>Centre Alignment</a:t>
            </a:r>
            <a:r>
              <a:rPr lang="en-GB" sz="1200"/>
              <a:t> – can be used for more formal or artistic look, but should only be used on occasions.</a:t>
            </a:r>
          </a:p>
          <a:p>
            <a:pPr marL="800100" lvl="1" indent="-342900">
              <a:buFont typeface="Arial" panose="020B0604020202020204" pitchFamily="34" charset="0"/>
              <a:buChar char="•"/>
            </a:pPr>
            <a:r>
              <a:rPr lang="en-GB" sz="1200" b="1"/>
              <a:t>Grid Layout </a:t>
            </a:r>
            <a:r>
              <a:rPr lang="en-GB" sz="1200"/>
              <a:t>– the use of the grid (similar to rule of thirds) helps to make the magazine look professional and cohesive. </a:t>
            </a:r>
          </a:p>
          <a:p>
            <a:pPr lvl="1"/>
            <a:endParaRPr lang="en-GB" sz="1200"/>
          </a:p>
          <a:p>
            <a:r>
              <a:rPr lang="en-GB" sz="1200" b="1"/>
              <a:t>Proximity</a:t>
            </a:r>
            <a:r>
              <a:rPr lang="en-GB" sz="1200"/>
              <a:t> is the space and grouping of elements:</a:t>
            </a:r>
          </a:p>
          <a:p>
            <a:pPr marL="800100" lvl="1" indent="-342900">
              <a:buFont typeface="Arial" panose="020B0604020202020204" pitchFamily="34" charset="0"/>
              <a:buChar char="•"/>
            </a:pPr>
            <a:r>
              <a:rPr lang="en-GB" sz="1200" b="1"/>
              <a:t>Grouping related elements </a:t>
            </a:r>
            <a:r>
              <a:rPr lang="en-GB" sz="1200"/>
              <a:t>– Placing topics, titles and images that are related helps audiences see what they may be interested in on the poster. </a:t>
            </a:r>
          </a:p>
          <a:p>
            <a:pPr marL="800100" lvl="1" indent="-342900">
              <a:buFont typeface="Arial" panose="020B0604020202020204" pitchFamily="34" charset="0"/>
              <a:buChar char="•"/>
            </a:pPr>
            <a:r>
              <a:rPr lang="en-GB" sz="1200" b="1"/>
              <a:t>Spacing between unrelated elements </a:t>
            </a:r>
            <a:r>
              <a:rPr lang="en-GB" sz="1200"/>
              <a:t>– helps reduce clutter and improves the readability of the cover. </a:t>
            </a:r>
          </a:p>
          <a:p>
            <a:endParaRPr lang="en-GB" sz="1200"/>
          </a:p>
          <a:p>
            <a:r>
              <a:rPr lang="en-GB" sz="1200" b="1"/>
              <a:t>Contrast</a:t>
            </a:r>
            <a:r>
              <a:rPr lang="en-GB" sz="1200"/>
              <a:t> - Contrast is the second principle, and it's all about making certain elements stand out and draw the reader's attention. This is done through:</a:t>
            </a:r>
          </a:p>
          <a:p>
            <a:pPr marL="628650" lvl="1" indent="-171450">
              <a:buFont typeface="Arial" panose="020B0604020202020204" pitchFamily="34" charset="0"/>
              <a:buChar char="•"/>
            </a:pPr>
            <a:r>
              <a:rPr lang="en-GB" sz="1200" b="1"/>
              <a:t>Text and Images</a:t>
            </a:r>
          </a:p>
          <a:p>
            <a:pPr marL="628650" lvl="1" indent="-171450">
              <a:buFont typeface="Arial" panose="020B0604020202020204" pitchFamily="34" charset="0"/>
              <a:buChar char="•"/>
            </a:pPr>
            <a:r>
              <a:rPr lang="en-GB" sz="1200" b="1"/>
              <a:t>Typography – style of font</a:t>
            </a:r>
          </a:p>
          <a:p>
            <a:pPr marL="628650" lvl="1" indent="-171450">
              <a:buFont typeface="Arial" panose="020B0604020202020204" pitchFamily="34" charset="0"/>
              <a:buChar char="•"/>
            </a:pPr>
            <a:r>
              <a:rPr lang="en-GB" sz="1200" b="1"/>
              <a:t>Colour</a:t>
            </a:r>
          </a:p>
        </p:txBody>
      </p:sp>
      <p:sp>
        <p:nvSpPr>
          <p:cNvPr id="21" name="TextBox 20">
            <a:extLst>
              <a:ext uri="{FF2B5EF4-FFF2-40B4-BE49-F238E27FC236}">
                <a16:creationId xmlns:a16="http://schemas.microsoft.com/office/drawing/2014/main" id="{8F1E4B9D-89F0-4DBF-8C21-98BA6D1737D4}"/>
              </a:ext>
            </a:extLst>
          </p:cNvPr>
          <p:cNvSpPr txBox="1"/>
          <p:nvPr/>
        </p:nvSpPr>
        <p:spPr>
          <a:xfrm>
            <a:off x="5267394" y="432026"/>
            <a:ext cx="314818" cy="307777"/>
          </a:xfrm>
          <a:prstGeom prst="rect">
            <a:avLst/>
          </a:prstGeom>
          <a:noFill/>
        </p:spPr>
        <p:txBody>
          <a:bodyPr wrap="square" rtlCol="0">
            <a:spAutoFit/>
          </a:bodyPr>
          <a:lstStyle/>
          <a:p>
            <a:r>
              <a:rPr lang="en-GB" sz="1400" b="1"/>
              <a:t>2</a:t>
            </a:r>
          </a:p>
        </p:txBody>
      </p:sp>
      <p:sp>
        <p:nvSpPr>
          <p:cNvPr id="22" name="TextBox 21">
            <a:extLst>
              <a:ext uri="{FF2B5EF4-FFF2-40B4-BE49-F238E27FC236}">
                <a16:creationId xmlns:a16="http://schemas.microsoft.com/office/drawing/2014/main" id="{ACD644E9-A2FA-470B-A86C-7BBD4CBA81CC}"/>
              </a:ext>
            </a:extLst>
          </p:cNvPr>
          <p:cNvSpPr txBox="1"/>
          <p:nvPr/>
        </p:nvSpPr>
        <p:spPr>
          <a:xfrm>
            <a:off x="120735" y="432027"/>
            <a:ext cx="314818" cy="307777"/>
          </a:xfrm>
          <a:prstGeom prst="rect">
            <a:avLst/>
          </a:prstGeom>
          <a:noFill/>
        </p:spPr>
        <p:txBody>
          <a:bodyPr wrap="square" rtlCol="0">
            <a:spAutoFit/>
          </a:bodyPr>
          <a:lstStyle/>
          <a:p>
            <a:r>
              <a:rPr lang="en-GB" sz="1400" b="1"/>
              <a:t>1</a:t>
            </a:r>
          </a:p>
        </p:txBody>
      </p:sp>
      <p:sp>
        <p:nvSpPr>
          <p:cNvPr id="4" name="TextBox 3">
            <a:extLst>
              <a:ext uri="{FF2B5EF4-FFF2-40B4-BE49-F238E27FC236}">
                <a16:creationId xmlns:a16="http://schemas.microsoft.com/office/drawing/2014/main" id="{3830554B-2B96-4961-9AF6-812CC487E4B9}"/>
              </a:ext>
            </a:extLst>
          </p:cNvPr>
          <p:cNvSpPr txBox="1"/>
          <p:nvPr/>
        </p:nvSpPr>
        <p:spPr>
          <a:xfrm>
            <a:off x="4299094" y="4264646"/>
            <a:ext cx="912221" cy="938719"/>
          </a:xfrm>
          <a:prstGeom prst="rect">
            <a:avLst/>
          </a:prstGeom>
          <a:noFill/>
        </p:spPr>
        <p:txBody>
          <a:bodyPr wrap="square" rtlCol="0">
            <a:spAutoFit/>
          </a:bodyPr>
          <a:lstStyle/>
          <a:p>
            <a:r>
              <a:rPr lang="en-GB" sz="1100" b="1"/>
              <a:t>Cover star = the person on the cover of the magazine. </a:t>
            </a:r>
          </a:p>
        </p:txBody>
      </p:sp>
    </p:spTree>
    <p:extLst>
      <p:ext uri="{BB962C8B-B14F-4D97-AF65-F5344CB8AC3E}">
        <p14:creationId xmlns:p14="http://schemas.microsoft.com/office/powerpoint/2010/main" val="3590577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E011617B-99F6-4B72-B83B-BEBE589C3B11}"/>
              </a:ext>
            </a:extLst>
          </p:cNvPr>
          <p:cNvSpPr/>
          <p:nvPr/>
        </p:nvSpPr>
        <p:spPr>
          <a:xfrm>
            <a:off x="5125674" y="2444773"/>
            <a:ext cx="4721604" cy="4333532"/>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B9F8708B-109D-4554-95CA-DC87FF49936B}"/>
              </a:ext>
            </a:extLst>
          </p:cNvPr>
          <p:cNvSpPr/>
          <p:nvPr/>
        </p:nvSpPr>
        <p:spPr>
          <a:xfrm>
            <a:off x="5125673" y="442037"/>
            <a:ext cx="4721604" cy="1915269"/>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5" name="Rectangle 4">
            <a:extLst>
              <a:ext uri="{FF2B5EF4-FFF2-40B4-BE49-F238E27FC236}">
                <a16:creationId xmlns:a16="http://schemas.microsoft.com/office/drawing/2014/main" id="{B1747F60-D2C3-417F-BA62-79E82F6DBD1B}"/>
              </a:ext>
            </a:extLst>
          </p:cNvPr>
          <p:cNvSpPr/>
          <p:nvPr/>
        </p:nvSpPr>
        <p:spPr>
          <a:xfrm>
            <a:off x="0" y="0"/>
            <a:ext cx="9906000" cy="38518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3E9D9A4-0DB9-4E19-8B56-D9DAA4BB3E3D}"/>
              </a:ext>
            </a:extLst>
          </p:cNvPr>
          <p:cNvSpPr txBox="1"/>
          <p:nvPr/>
        </p:nvSpPr>
        <p:spPr>
          <a:xfrm>
            <a:off x="175120" y="0"/>
            <a:ext cx="1398140" cy="338554"/>
          </a:xfrm>
          <a:prstGeom prst="rect">
            <a:avLst/>
          </a:prstGeom>
          <a:noFill/>
        </p:spPr>
        <p:txBody>
          <a:bodyPr wrap="none" rtlCol="0">
            <a:spAutoFit/>
          </a:bodyPr>
          <a:lstStyle/>
          <a:p>
            <a:r>
              <a:rPr lang="en-GB" sz="1600" b="1">
                <a:solidFill>
                  <a:schemeClr val="bg1"/>
                </a:solidFill>
              </a:rPr>
              <a:t>Media Studies</a:t>
            </a:r>
          </a:p>
        </p:txBody>
      </p:sp>
      <p:sp>
        <p:nvSpPr>
          <p:cNvPr id="7" name="TextBox 6">
            <a:extLst>
              <a:ext uri="{FF2B5EF4-FFF2-40B4-BE49-F238E27FC236}">
                <a16:creationId xmlns:a16="http://schemas.microsoft.com/office/drawing/2014/main" id="{9F8431E4-200D-441A-ACB3-C61997451DBD}"/>
              </a:ext>
            </a:extLst>
          </p:cNvPr>
          <p:cNvSpPr txBox="1"/>
          <p:nvPr/>
        </p:nvSpPr>
        <p:spPr>
          <a:xfrm>
            <a:off x="8512277" y="17312"/>
            <a:ext cx="1218603" cy="338554"/>
          </a:xfrm>
          <a:prstGeom prst="rect">
            <a:avLst/>
          </a:prstGeom>
          <a:noFill/>
        </p:spPr>
        <p:txBody>
          <a:bodyPr wrap="none" rtlCol="0">
            <a:spAutoFit/>
          </a:bodyPr>
          <a:lstStyle/>
          <a:p>
            <a:r>
              <a:rPr lang="en-GB" sz="1600" b="1">
                <a:solidFill>
                  <a:schemeClr val="bg1"/>
                </a:solidFill>
              </a:rPr>
              <a:t>Mr Williams</a:t>
            </a:r>
          </a:p>
        </p:txBody>
      </p:sp>
      <p:sp>
        <p:nvSpPr>
          <p:cNvPr id="8" name="TextBox 7">
            <a:extLst>
              <a:ext uri="{FF2B5EF4-FFF2-40B4-BE49-F238E27FC236}">
                <a16:creationId xmlns:a16="http://schemas.microsoft.com/office/drawing/2014/main" id="{90589599-528F-4F49-B848-FF6E52070867}"/>
              </a:ext>
            </a:extLst>
          </p:cNvPr>
          <p:cNvSpPr txBox="1"/>
          <p:nvPr/>
        </p:nvSpPr>
        <p:spPr>
          <a:xfrm>
            <a:off x="4409582" y="17312"/>
            <a:ext cx="1086836" cy="338554"/>
          </a:xfrm>
          <a:prstGeom prst="rect">
            <a:avLst/>
          </a:prstGeom>
          <a:noFill/>
        </p:spPr>
        <p:txBody>
          <a:bodyPr wrap="none" rtlCol="0">
            <a:spAutoFit/>
          </a:bodyPr>
          <a:lstStyle/>
          <a:p>
            <a:r>
              <a:rPr lang="en-GB" sz="1600" b="1">
                <a:solidFill>
                  <a:schemeClr val="bg1"/>
                </a:solidFill>
              </a:rPr>
              <a:t>Magazines</a:t>
            </a:r>
          </a:p>
        </p:txBody>
      </p:sp>
      <p:sp>
        <p:nvSpPr>
          <p:cNvPr id="31" name="TextBox 30">
            <a:extLst>
              <a:ext uri="{FF2B5EF4-FFF2-40B4-BE49-F238E27FC236}">
                <a16:creationId xmlns:a16="http://schemas.microsoft.com/office/drawing/2014/main" id="{093205AB-C120-4BE3-9FF5-429167FE0C70}"/>
              </a:ext>
            </a:extLst>
          </p:cNvPr>
          <p:cNvSpPr txBox="1"/>
          <p:nvPr/>
        </p:nvSpPr>
        <p:spPr>
          <a:xfrm>
            <a:off x="54452" y="457556"/>
            <a:ext cx="4981372" cy="1169551"/>
          </a:xfrm>
          <a:prstGeom prst="rect">
            <a:avLst/>
          </a:prstGeom>
          <a:solidFill>
            <a:schemeClr val="accent2">
              <a:lumMod val="20000"/>
              <a:lumOff val="80000"/>
            </a:schemeClr>
          </a:solidFill>
          <a:ln w="28575">
            <a:solidFill>
              <a:schemeClr val="accent2"/>
            </a:solidFill>
          </a:ln>
        </p:spPr>
        <p:txBody>
          <a:bodyPr wrap="square" rtlCol="0" anchor="ctr">
            <a:spAutoFit/>
          </a:bodyPr>
          <a:lstStyle/>
          <a:p>
            <a:pPr marL="0" indent="0">
              <a:buNone/>
            </a:pPr>
            <a:r>
              <a:rPr lang="en-GB" sz="1400" b="1"/>
              <a:t>Copy</a:t>
            </a:r>
            <a:r>
              <a:rPr lang="en-GB" sz="1400"/>
              <a:t> = written text on a media product</a:t>
            </a:r>
          </a:p>
          <a:p>
            <a:pPr marL="0" indent="0">
              <a:buNone/>
            </a:pPr>
            <a:r>
              <a:rPr lang="en-GB" sz="1400" b="1"/>
              <a:t>Typography</a:t>
            </a:r>
            <a:r>
              <a:rPr lang="en-GB" sz="1400"/>
              <a:t> = the way the copy is arranged to be readable to the audience. </a:t>
            </a:r>
          </a:p>
          <a:p>
            <a:pPr marL="0" indent="0">
              <a:buNone/>
            </a:pPr>
            <a:r>
              <a:rPr lang="en-GB" sz="1400"/>
              <a:t>This relates to the </a:t>
            </a:r>
            <a:r>
              <a:rPr lang="en-GB" sz="1400" b="1"/>
              <a:t>style, colour, structure and feelings</a:t>
            </a:r>
            <a:r>
              <a:rPr lang="en-GB" sz="1400"/>
              <a:t> given to the audience. </a:t>
            </a:r>
          </a:p>
        </p:txBody>
      </p:sp>
      <p:grpSp>
        <p:nvGrpSpPr>
          <p:cNvPr id="10" name="Group 9">
            <a:extLst>
              <a:ext uri="{FF2B5EF4-FFF2-40B4-BE49-F238E27FC236}">
                <a16:creationId xmlns:a16="http://schemas.microsoft.com/office/drawing/2014/main" id="{02F0A9B2-2D4E-4B03-ACF4-07D82B8A69BD}"/>
              </a:ext>
            </a:extLst>
          </p:cNvPr>
          <p:cNvGrpSpPr/>
          <p:nvPr/>
        </p:nvGrpSpPr>
        <p:grpSpPr>
          <a:xfrm>
            <a:off x="58723" y="1728707"/>
            <a:ext cx="4981372" cy="3600986"/>
            <a:chOff x="58723" y="1420735"/>
            <a:chExt cx="4350859" cy="3252710"/>
          </a:xfrm>
        </p:grpSpPr>
        <p:sp>
          <p:nvSpPr>
            <p:cNvPr id="21" name="TextBox 20">
              <a:extLst>
                <a:ext uri="{FF2B5EF4-FFF2-40B4-BE49-F238E27FC236}">
                  <a16:creationId xmlns:a16="http://schemas.microsoft.com/office/drawing/2014/main" id="{E33BCF20-935B-442F-B384-5C7D2A776E89}"/>
                </a:ext>
              </a:extLst>
            </p:cNvPr>
            <p:cNvSpPr txBox="1"/>
            <p:nvPr/>
          </p:nvSpPr>
          <p:spPr>
            <a:xfrm>
              <a:off x="58723" y="1420735"/>
              <a:ext cx="4350859" cy="3252710"/>
            </a:xfrm>
            <a:prstGeom prst="rect">
              <a:avLst/>
            </a:prstGeom>
            <a:solidFill>
              <a:schemeClr val="accent2">
                <a:lumMod val="20000"/>
                <a:lumOff val="80000"/>
              </a:schemeClr>
            </a:solidFill>
            <a:ln w="28575">
              <a:solidFill>
                <a:schemeClr val="accent2"/>
              </a:solidFill>
            </a:ln>
          </p:spPr>
          <p:txBody>
            <a:bodyPr wrap="square" rtlCol="0" anchor="ctr">
              <a:spAutoFit/>
            </a:bodyPr>
            <a:lstStyle/>
            <a:p>
              <a:pPr marL="0" indent="0" algn="ctr">
                <a:buNone/>
              </a:pPr>
              <a:r>
                <a:rPr lang="en-GB" sz="1200" b="1" u="sng"/>
                <a:t>Font Styles</a:t>
              </a:r>
            </a:p>
            <a:p>
              <a:pPr marL="0" indent="0" algn="ctr">
                <a:buNone/>
              </a:pPr>
              <a:endParaRPr lang="en-GB" sz="1200" b="1" u="sng"/>
            </a:p>
            <a:p>
              <a:pPr marL="0" indent="0" algn="ctr">
                <a:buNone/>
              </a:pPr>
              <a:endParaRPr lang="en-GB" sz="1200" b="1" u="sng"/>
            </a:p>
            <a:p>
              <a:pPr marL="0" indent="0" algn="ctr">
                <a:buNone/>
              </a:pPr>
              <a:endParaRPr lang="en-GB" sz="1200" b="1"/>
            </a:p>
            <a:p>
              <a:pPr marL="0" indent="0" algn="ctr">
                <a:buNone/>
              </a:pPr>
              <a:endParaRPr lang="en-GB" sz="1200" b="1"/>
            </a:p>
            <a:p>
              <a:pPr marL="0" indent="0" algn="ctr">
                <a:buNone/>
              </a:pPr>
              <a:endParaRPr lang="en-GB" sz="1200" b="1"/>
            </a:p>
            <a:p>
              <a:pPr marL="0" indent="0" algn="ctr">
                <a:buNone/>
              </a:pPr>
              <a:endParaRPr lang="en-GB" sz="1200" b="1"/>
            </a:p>
            <a:p>
              <a:pPr marL="0" indent="0" algn="ctr">
                <a:buNone/>
              </a:pPr>
              <a:endParaRPr lang="en-GB" sz="1200" b="1"/>
            </a:p>
            <a:p>
              <a:pPr marL="0" indent="0" algn="ctr">
                <a:buNone/>
              </a:pPr>
              <a:endParaRPr lang="en-GB" sz="1200" b="1"/>
            </a:p>
            <a:p>
              <a:pPr marL="0" indent="0" algn="ctr">
                <a:buNone/>
              </a:pPr>
              <a:endParaRPr lang="en-GB" sz="1200" b="1"/>
            </a:p>
            <a:p>
              <a:pPr marL="0" indent="0" algn="ctr">
                <a:buNone/>
              </a:pPr>
              <a:endParaRPr lang="en-GB" sz="1200" b="1"/>
            </a:p>
            <a:p>
              <a:pPr marL="0" indent="0" algn="ctr">
                <a:buNone/>
              </a:pPr>
              <a:endParaRPr lang="en-GB" sz="1200" b="1"/>
            </a:p>
            <a:p>
              <a:pPr marL="0" indent="0" algn="ctr">
                <a:buNone/>
              </a:pPr>
              <a:endParaRPr lang="en-GB" sz="1200" b="1"/>
            </a:p>
            <a:p>
              <a:pPr marL="0" indent="0" algn="ctr">
                <a:buNone/>
              </a:pPr>
              <a:endParaRPr lang="en-GB" sz="1200" b="1"/>
            </a:p>
            <a:p>
              <a:pPr marL="0" indent="0" algn="ctr">
                <a:buNone/>
              </a:pPr>
              <a:endParaRPr lang="en-GB" sz="1200" b="1"/>
            </a:p>
            <a:p>
              <a:pPr marL="0" indent="0" algn="ctr">
                <a:buNone/>
              </a:pPr>
              <a:endParaRPr lang="en-GB" sz="1200" b="1"/>
            </a:p>
            <a:p>
              <a:pPr marL="0" indent="0" algn="ctr">
                <a:buNone/>
              </a:pPr>
              <a:endParaRPr lang="en-GB" sz="1200" b="1"/>
            </a:p>
            <a:p>
              <a:pPr marL="0" indent="0" algn="ctr">
                <a:buNone/>
              </a:pPr>
              <a:endParaRPr lang="en-GB" sz="1200" b="1"/>
            </a:p>
            <a:p>
              <a:pPr marL="0" indent="0" algn="ctr">
                <a:buNone/>
              </a:pPr>
              <a:endParaRPr lang="en-GB" sz="1200"/>
            </a:p>
          </p:txBody>
        </p:sp>
        <p:pic>
          <p:nvPicPr>
            <p:cNvPr id="9" name="Picture 8">
              <a:extLst>
                <a:ext uri="{FF2B5EF4-FFF2-40B4-BE49-F238E27FC236}">
                  <a16:creationId xmlns:a16="http://schemas.microsoft.com/office/drawing/2014/main" id="{9C4A8E91-CAF2-4465-97A5-CAA744BF1AF8}"/>
                </a:ext>
              </a:extLst>
            </p:cNvPr>
            <p:cNvPicPr>
              <a:picLocks noChangeAspect="1"/>
            </p:cNvPicPr>
            <p:nvPr/>
          </p:nvPicPr>
          <p:blipFill>
            <a:blip r:embed="rId2"/>
            <a:stretch>
              <a:fillRect/>
            </a:stretch>
          </p:blipFill>
          <p:spPr>
            <a:xfrm>
              <a:off x="175120" y="1721003"/>
              <a:ext cx="4110605" cy="2854036"/>
            </a:xfrm>
            <a:prstGeom prst="rect">
              <a:avLst/>
            </a:prstGeom>
          </p:spPr>
        </p:pic>
      </p:grpSp>
      <p:pic>
        <p:nvPicPr>
          <p:cNvPr id="24" name="Picture 4" descr="Magazine Logos | Kailynn Mackey">
            <a:extLst>
              <a:ext uri="{FF2B5EF4-FFF2-40B4-BE49-F238E27FC236}">
                <a16:creationId xmlns:a16="http://schemas.microsoft.com/office/drawing/2014/main" id="{EA87A5A2-4496-48B3-B6B4-5130826FCB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6084" y="508037"/>
            <a:ext cx="2815615" cy="179073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9D7BFDD0-4E45-41BD-A5BC-B5C278385C1F}"/>
              </a:ext>
            </a:extLst>
          </p:cNvPr>
          <p:cNvSpPr txBox="1"/>
          <p:nvPr/>
        </p:nvSpPr>
        <p:spPr>
          <a:xfrm>
            <a:off x="5173360" y="588042"/>
            <a:ext cx="1687146" cy="1569660"/>
          </a:xfrm>
          <a:prstGeom prst="rect">
            <a:avLst/>
          </a:prstGeom>
          <a:noFill/>
        </p:spPr>
        <p:txBody>
          <a:bodyPr wrap="square" rtlCol="0">
            <a:spAutoFit/>
          </a:bodyPr>
          <a:lstStyle/>
          <a:p>
            <a:pPr algn="ctr"/>
            <a:r>
              <a:rPr lang="en-GB" sz="1200"/>
              <a:t>Magazines often use a specific </a:t>
            </a:r>
            <a:r>
              <a:rPr lang="en-GB" sz="1200" b="1"/>
              <a:t>typography</a:t>
            </a:r>
            <a:r>
              <a:rPr lang="en-GB" sz="1200"/>
              <a:t> that is unique to them when designing their </a:t>
            </a:r>
            <a:r>
              <a:rPr lang="en-GB" sz="1200" b="1"/>
              <a:t>mastheads</a:t>
            </a:r>
            <a:r>
              <a:rPr lang="en-GB" sz="1200"/>
              <a:t>. This then acts as a </a:t>
            </a:r>
            <a:r>
              <a:rPr lang="en-GB" sz="1200" b="1"/>
              <a:t>logo</a:t>
            </a:r>
            <a:r>
              <a:rPr lang="en-GB" sz="1200"/>
              <a:t> and helps the magazine to create a </a:t>
            </a:r>
            <a:r>
              <a:rPr lang="en-GB" sz="1200" b="1"/>
              <a:t>brand</a:t>
            </a:r>
            <a:r>
              <a:rPr lang="en-GB" sz="1200"/>
              <a:t>. </a:t>
            </a:r>
          </a:p>
        </p:txBody>
      </p:sp>
      <p:pic>
        <p:nvPicPr>
          <p:cNvPr id="26" name="Picture 25">
            <a:extLst>
              <a:ext uri="{FF2B5EF4-FFF2-40B4-BE49-F238E27FC236}">
                <a16:creationId xmlns:a16="http://schemas.microsoft.com/office/drawing/2014/main" id="{53B7D498-1000-4CAF-BAD8-54A09C9F6814}"/>
              </a:ext>
            </a:extLst>
          </p:cNvPr>
          <p:cNvPicPr>
            <a:picLocks noChangeAspect="1"/>
          </p:cNvPicPr>
          <p:nvPr/>
        </p:nvPicPr>
        <p:blipFill>
          <a:blip r:embed="rId4"/>
          <a:stretch>
            <a:fillRect/>
          </a:stretch>
        </p:blipFill>
        <p:spPr>
          <a:xfrm>
            <a:off x="5237377" y="2489250"/>
            <a:ext cx="4510191" cy="4227800"/>
          </a:xfrm>
          <a:prstGeom prst="rect">
            <a:avLst/>
          </a:prstGeom>
        </p:spPr>
      </p:pic>
      <p:sp>
        <p:nvSpPr>
          <p:cNvPr id="2" name="Rectangle 1">
            <a:extLst>
              <a:ext uri="{FF2B5EF4-FFF2-40B4-BE49-F238E27FC236}">
                <a16:creationId xmlns:a16="http://schemas.microsoft.com/office/drawing/2014/main" id="{161E3566-A92B-2B47-955C-ED74C4925D88}"/>
              </a:ext>
            </a:extLst>
          </p:cNvPr>
          <p:cNvSpPr/>
          <p:nvPr/>
        </p:nvSpPr>
        <p:spPr>
          <a:xfrm>
            <a:off x="58723" y="5422900"/>
            <a:ext cx="4981372" cy="1355405"/>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400">
                <a:solidFill>
                  <a:sysClr val="windowText" lastClr="000000"/>
                </a:solidFill>
              </a:rPr>
              <a:t>    When it comes to analysing </a:t>
            </a:r>
            <a:r>
              <a:rPr lang="en-GB" sz="1400" b="1">
                <a:solidFill>
                  <a:sysClr val="windowText" lastClr="000000"/>
                </a:solidFill>
              </a:rPr>
              <a:t>copy</a:t>
            </a:r>
            <a:r>
              <a:rPr lang="en-GB" sz="1400">
                <a:solidFill>
                  <a:sysClr val="windowText" lastClr="000000"/>
                </a:solidFill>
              </a:rPr>
              <a:t> and </a:t>
            </a:r>
            <a:r>
              <a:rPr lang="en-GB" sz="1400" b="1">
                <a:solidFill>
                  <a:sysClr val="windowText" lastClr="000000"/>
                </a:solidFill>
              </a:rPr>
              <a:t>typography</a:t>
            </a:r>
            <a:r>
              <a:rPr lang="en-GB" sz="1400">
                <a:solidFill>
                  <a:sysClr val="windowText" lastClr="000000"/>
                </a:solidFill>
              </a:rPr>
              <a:t> you need to make sure you look for the </a:t>
            </a:r>
            <a:r>
              <a:rPr lang="en-GB" sz="1400" b="1">
                <a:solidFill>
                  <a:sysClr val="windowText" lastClr="000000"/>
                </a:solidFill>
              </a:rPr>
              <a:t>denotations</a:t>
            </a:r>
            <a:r>
              <a:rPr lang="en-GB" sz="1400">
                <a:solidFill>
                  <a:sysClr val="windowText" lastClr="000000"/>
                </a:solidFill>
              </a:rPr>
              <a:t> (what you see) and the </a:t>
            </a:r>
            <a:r>
              <a:rPr lang="en-GB" sz="1400" b="1">
                <a:solidFill>
                  <a:sysClr val="windowText" lastClr="000000"/>
                </a:solidFill>
              </a:rPr>
              <a:t>connotations</a:t>
            </a:r>
            <a:r>
              <a:rPr lang="en-GB" sz="1400">
                <a:solidFill>
                  <a:sysClr val="windowText" lastClr="000000"/>
                </a:solidFill>
              </a:rPr>
              <a:t> (what it could suggest). Be sure to think about language techniques too. </a:t>
            </a:r>
          </a:p>
          <a:p>
            <a:endParaRPr lang="en-GB" sz="1400">
              <a:solidFill>
                <a:sysClr val="windowText" lastClr="000000"/>
              </a:solidFill>
            </a:endParaRPr>
          </a:p>
          <a:p>
            <a:r>
              <a:rPr lang="en-GB" sz="1400">
                <a:solidFill>
                  <a:sysClr val="windowText" lastClr="000000"/>
                </a:solidFill>
              </a:rPr>
              <a:t>You can see some annotations here of an example front cover.  </a:t>
            </a:r>
          </a:p>
        </p:txBody>
      </p:sp>
      <p:sp>
        <p:nvSpPr>
          <p:cNvPr id="16" name="TextBox 15">
            <a:extLst>
              <a:ext uri="{FF2B5EF4-FFF2-40B4-BE49-F238E27FC236}">
                <a16:creationId xmlns:a16="http://schemas.microsoft.com/office/drawing/2014/main" id="{6F92539A-A4FC-4BF2-B00E-C18E3B686C95}"/>
              </a:ext>
            </a:extLst>
          </p:cNvPr>
          <p:cNvSpPr txBox="1"/>
          <p:nvPr/>
        </p:nvSpPr>
        <p:spPr>
          <a:xfrm>
            <a:off x="5121402" y="442037"/>
            <a:ext cx="314818" cy="307777"/>
          </a:xfrm>
          <a:prstGeom prst="rect">
            <a:avLst/>
          </a:prstGeom>
          <a:noFill/>
        </p:spPr>
        <p:txBody>
          <a:bodyPr wrap="square" rtlCol="0">
            <a:spAutoFit/>
          </a:bodyPr>
          <a:lstStyle/>
          <a:p>
            <a:r>
              <a:rPr lang="en-GB" sz="1400" b="1"/>
              <a:t>2</a:t>
            </a:r>
          </a:p>
        </p:txBody>
      </p:sp>
      <p:sp>
        <p:nvSpPr>
          <p:cNvPr id="17" name="TextBox 16">
            <a:extLst>
              <a:ext uri="{FF2B5EF4-FFF2-40B4-BE49-F238E27FC236}">
                <a16:creationId xmlns:a16="http://schemas.microsoft.com/office/drawing/2014/main" id="{463A7A77-D700-407A-890E-E72BE5FA6EF3}"/>
              </a:ext>
            </a:extLst>
          </p:cNvPr>
          <p:cNvSpPr txBox="1"/>
          <p:nvPr/>
        </p:nvSpPr>
        <p:spPr>
          <a:xfrm>
            <a:off x="4721006" y="449073"/>
            <a:ext cx="314818" cy="307777"/>
          </a:xfrm>
          <a:prstGeom prst="rect">
            <a:avLst/>
          </a:prstGeom>
          <a:noFill/>
        </p:spPr>
        <p:txBody>
          <a:bodyPr wrap="square" rtlCol="0">
            <a:spAutoFit/>
          </a:bodyPr>
          <a:lstStyle/>
          <a:p>
            <a:r>
              <a:rPr lang="en-GB" sz="1400" b="1"/>
              <a:t>1</a:t>
            </a:r>
          </a:p>
        </p:txBody>
      </p:sp>
      <p:sp>
        <p:nvSpPr>
          <p:cNvPr id="18" name="TextBox 17">
            <a:extLst>
              <a:ext uri="{FF2B5EF4-FFF2-40B4-BE49-F238E27FC236}">
                <a16:creationId xmlns:a16="http://schemas.microsoft.com/office/drawing/2014/main" id="{15CF9EDB-72DB-4AA1-9B42-E12291829340}"/>
              </a:ext>
            </a:extLst>
          </p:cNvPr>
          <p:cNvSpPr txBox="1"/>
          <p:nvPr/>
        </p:nvSpPr>
        <p:spPr>
          <a:xfrm>
            <a:off x="34579" y="1723476"/>
            <a:ext cx="314818" cy="307777"/>
          </a:xfrm>
          <a:prstGeom prst="rect">
            <a:avLst/>
          </a:prstGeom>
          <a:noFill/>
        </p:spPr>
        <p:txBody>
          <a:bodyPr wrap="square" rtlCol="0">
            <a:spAutoFit/>
          </a:bodyPr>
          <a:lstStyle/>
          <a:p>
            <a:r>
              <a:rPr lang="en-GB" sz="1400" b="1"/>
              <a:t>3</a:t>
            </a:r>
          </a:p>
        </p:txBody>
      </p:sp>
      <p:sp>
        <p:nvSpPr>
          <p:cNvPr id="19" name="TextBox 18">
            <a:extLst>
              <a:ext uri="{FF2B5EF4-FFF2-40B4-BE49-F238E27FC236}">
                <a16:creationId xmlns:a16="http://schemas.microsoft.com/office/drawing/2014/main" id="{5B84E998-A254-4819-9FAE-D552E7E22FCE}"/>
              </a:ext>
            </a:extLst>
          </p:cNvPr>
          <p:cNvSpPr txBox="1"/>
          <p:nvPr/>
        </p:nvSpPr>
        <p:spPr>
          <a:xfrm>
            <a:off x="5151798" y="2442378"/>
            <a:ext cx="314818" cy="307777"/>
          </a:xfrm>
          <a:prstGeom prst="rect">
            <a:avLst/>
          </a:prstGeom>
          <a:noFill/>
        </p:spPr>
        <p:txBody>
          <a:bodyPr wrap="square" rtlCol="0">
            <a:spAutoFit/>
          </a:bodyPr>
          <a:lstStyle/>
          <a:p>
            <a:r>
              <a:rPr lang="en-GB" sz="1400" b="1"/>
              <a:t>4</a:t>
            </a:r>
          </a:p>
        </p:txBody>
      </p:sp>
      <p:sp>
        <p:nvSpPr>
          <p:cNvPr id="28" name="TextBox 27">
            <a:extLst>
              <a:ext uri="{FF2B5EF4-FFF2-40B4-BE49-F238E27FC236}">
                <a16:creationId xmlns:a16="http://schemas.microsoft.com/office/drawing/2014/main" id="{54A97B8A-33FD-4C65-8A17-F0A0537D209B}"/>
              </a:ext>
            </a:extLst>
          </p:cNvPr>
          <p:cNvSpPr txBox="1"/>
          <p:nvPr/>
        </p:nvSpPr>
        <p:spPr>
          <a:xfrm>
            <a:off x="33992" y="5421042"/>
            <a:ext cx="314818" cy="307777"/>
          </a:xfrm>
          <a:prstGeom prst="rect">
            <a:avLst/>
          </a:prstGeom>
          <a:noFill/>
        </p:spPr>
        <p:txBody>
          <a:bodyPr wrap="square" rtlCol="0">
            <a:spAutoFit/>
          </a:bodyPr>
          <a:lstStyle/>
          <a:p>
            <a:r>
              <a:rPr lang="en-GB" sz="1400" b="1"/>
              <a:t>5</a:t>
            </a:r>
          </a:p>
        </p:txBody>
      </p:sp>
    </p:spTree>
    <p:extLst>
      <p:ext uri="{BB962C8B-B14F-4D97-AF65-F5344CB8AC3E}">
        <p14:creationId xmlns:p14="http://schemas.microsoft.com/office/powerpoint/2010/main" val="101917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E011617B-99F6-4B72-B83B-BEBE589C3B11}"/>
              </a:ext>
            </a:extLst>
          </p:cNvPr>
          <p:cNvSpPr/>
          <p:nvPr/>
        </p:nvSpPr>
        <p:spPr>
          <a:xfrm>
            <a:off x="5248886" y="1002095"/>
            <a:ext cx="4475177" cy="2071305"/>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numCol="2" rtlCol="0" anchor="ctr"/>
          <a:lstStyle/>
          <a:p>
            <a:r>
              <a:rPr lang="en-GB" sz="1600" b="1">
                <a:solidFill>
                  <a:schemeClr val="tx1"/>
                </a:solidFill>
              </a:rPr>
              <a:t>    </a:t>
            </a:r>
            <a:r>
              <a:rPr lang="en-GB" sz="1600" b="1" u="sng">
                <a:solidFill>
                  <a:schemeClr val="tx1"/>
                </a:solidFill>
              </a:rPr>
              <a:t>Persuasive Language Devices</a:t>
            </a:r>
          </a:p>
          <a:p>
            <a:r>
              <a:rPr lang="en-GB" sz="1600">
                <a:solidFill>
                  <a:schemeClr val="tx1"/>
                </a:solidFill>
              </a:rPr>
              <a:t>Persuasive language devices are used on magazine covers. </a:t>
            </a:r>
          </a:p>
          <a:p>
            <a:r>
              <a:rPr lang="en-GB" sz="1600">
                <a:solidFill>
                  <a:schemeClr val="tx1"/>
                </a:solidFill>
              </a:rPr>
              <a:t>These can include:</a:t>
            </a:r>
          </a:p>
          <a:p>
            <a:pPr marL="285750" indent="-285750">
              <a:buFont typeface="Arial" panose="020B0604020202020204" pitchFamily="34" charset="0"/>
              <a:buChar char="•"/>
            </a:pPr>
            <a:r>
              <a:rPr lang="en-GB" sz="1600">
                <a:solidFill>
                  <a:schemeClr val="tx1"/>
                </a:solidFill>
              </a:rPr>
              <a:t>Rhetorical Questions</a:t>
            </a:r>
          </a:p>
          <a:p>
            <a:pPr marL="285750" indent="-285750">
              <a:buFont typeface="Arial" panose="020B0604020202020204" pitchFamily="34" charset="0"/>
              <a:buChar char="•"/>
            </a:pPr>
            <a:r>
              <a:rPr lang="en-GB" sz="1600">
                <a:solidFill>
                  <a:schemeClr val="tx1"/>
                </a:solidFill>
              </a:rPr>
              <a:t>Triple</a:t>
            </a:r>
          </a:p>
          <a:p>
            <a:pPr marL="285750" indent="-285750">
              <a:buFont typeface="Arial" panose="020B0604020202020204" pitchFamily="34" charset="0"/>
              <a:buChar char="•"/>
            </a:pPr>
            <a:r>
              <a:rPr lang="en-GB" sz="1600">
                <a:solidFill>
                  <a:schemeClr val="tx1"/>
                </a:solidFill>
              </a:rPr>
              <a:t>Facts</a:t>
            </a:r>
          </a:p>
          <a:p>
            <a:pPr marL="285750" indent="-285750">
              <a:buFont typeface="Arial" panose="020B0604020202020204" pitchFamily="34" charset="0"/>
              <a:buChar char="•"/>
            </a:pPr>
            <a:r>
              <a:rPr lang="en-GB" sz="1600">
                <a:solidFill>
                  <a:schemeClr val="tx1"/>
                </a:solidFill>
              </a:rPr>
              <a:t>Alliteration</a:t>
            </a:r>
          </a:p>
          <a:p>
            <a:pPr marL="285750" indent="-285750">
              <a:buFont typeface="Arial" panose="020B0604020202020204" pitchFamily="34" charset="0"/>
              <a:buChar char="•"/>
            </a:pPr>
            <a:r>
              <a:rPr lang="en-GB" sz="1600">
                <a:solidFill>
                  <a:schemeClr val="tx1"/>
                </a:solidFill>
              </a:rPr>
              <a:t>Repetition</a:t>
            </a:r>
          </a:p>
          <a:p>
            <a:pPr marL="285750" indent="-285750">
              <a:buFont typeface="Arial" panose="020B0604020202020204" pitchFamily="34" charset="0"/>
              <a:buChar char="•"/>
            </a:pPr>
            <a:r>
              <a:rPr lang="en-GB" sz="1600">
                <a:solidFill>
                  <a:schemeClr val="tx1"/>
                </a:solidFill>
              </a:rPr>
              <a:t>Emotive Language</a:t>
            </a:r>
          </a:p>
          <a:p>
            <a:pPr marL="285750" indent="-285750">
              <a:buFont typeface="Arial" panose="020B0604020202020204" pitchFamily="34" charset="0"/>
              <a:buChar char="•"/>
            </a:pPr>
            <a:r>
              <a:rPr lang="en-GB" sz="1600" b="1">
                <a:solidFill>
                  <a:schemeClr val="tx1"/>
                </a:solidFill>
              </a:rPr>
              <a:t>Lexis</a:t>
            </a:r>
          </a:p>
          <a:p>
            <a:pPr marL="285750" indent="-285750">
              <a:buFont typeface="Arial" panose="020B0604020202020204" pitchFamily="34" charset="0"/>
              <a:buChar char="•"/>
            </a:pPr>
            <a:r>
              <a:rPr lang="en-GB" sz="1600" b="1">
                <a:solidFill>
                  <a:schemeClr val="tx1"/>
                </a:solidFill>
              </a:rPr>
              <a:t>Hyperbole</a:t>
            </a:r>
          </a:p>
          <a:p>
            <a:pPr marL="285750" indent="-285750">
              <a:buFont typeface="Arial" panose="020B0604020202020204" pitchFamily="34" charset="0"/>
              <a:buChar char="•"/>
            </a:pPr>
            <a:r>
              <a:rPr lang="en-GB" sz="1600" b="1">
                <a:solidFill>
                  <a:schemeClr val="tx1"/>
                </a:solidFill>
              </a:rPr>
              <a:t>Direct Quotes</a:t>
            </a:r>
          </a:p>
          <a:p>
            <a:pPr marL="285750" indent="-285750">
              <a:buFont typeface="Arial" panose="020B0604020202020204" pitchFamily="34" charset="0"/>
              <a:buChar char="•"/>
            </a:pPr>
            <a:r>
              <a:rPr lang="en-GB" sz="1600" b="1">
                <a:solidFill>
                  <a:schemeClr val="tx1"/>
                </a:solidFill>
              </a:rPr>
              <a:t>Imperative Sentences</a:t>
            </a:r>
          </a:p>
        </p:txBody>
      </p:sp>
      <p:sp>
        <p:nvSpPr>
          <p:cNvPr id="5" name="Rectangle 4">
            <a:extLst>
              <a:ext uri="{FF2B5EF4-FFF2-40B4-BE49-F238E27FC236}">
                <a16:creationId xmlns:a16="http://schemas.microsoft.com/office/drawing/2014/main" id="{B1747F60-D2C3-417F-BA62-79E82F6DBD1B}"/>
              </a:ext>
            </a:extLst>
          </p:cNvPr>
          <p:cNvSpPr/>
          <p:nvPr/>
        </p:nvSpPr>
        <p:spPr>
          <a:xfrm>
            <a:off x="0" y="0"/>
            <a:ext cx="9906000" cy="38518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3E9D9A4-0DB9-4E19-8B56-D9DAA4BB3E3D}"/>
              </a:ext>
            </a:extLst>
          </p:cNvPr>
          <p:cNvSpPr txBox="1"/>
          <p:nvPr/>
        </p:nvSpPr>
        <p:spPr>
          <a:xfrm>
            <a:off x="175120" y="0"/>
            <a:ext cx="1398140" cy="338554"/>
          </a:xfrm>
          <a:prstGeom prst="rect">
            <a:avLst/>
          </a:prstGeom>
          <a:noFill/>
        </p:spPr>
        <p:txBody>
          <a:bodyPr wrap="none" rtlCol="0">
            <a:spAutoFit/>
          </a:bodyPr>
          <a:lstStyle/>
          <a:p>
            <a:r>
              <a:rPr lang="en-GB" sz="1600" b="1">
                <a:solidFill>
                  <a:schemeClr val="bg1"/>
                </a:solidFill>
              </a:rPr>
              <a:t>Media Studies</a:t>
            </a:r>
          </a:p>
        </p:txBody>
      </p:sp>
      <p:sp>
        <p:nvSpPr>
          <p:cNvPr id="7" name="TextBox 6">
            <a:extLst>
              <a:ext uri="{FF2B5EF4-FFF2-40B4-BE49-F238E27FC236}">
                <a16:creationId xmlns:a16="http://schemas.microsoft.com/office/drawing/2014/main" id="{9F8431E4-200D-441A-ACB3-C61997451DBD}"/>
              </a:ext>
            </a:extLst>
          </p:cNvPr>
          <p:cNvSpPr txBox="1"/>
          <p:nvPr/>
        </p:nvSpPr>
        <p:spPr>
          <a:xfrm>
            <a:off x="8512277" y="17312"/>
            <a:ext cx="1218603" cy="338554"/>
          </a:xfrm>
          <a:prstGeom prst="rect">
            <a:avLst/>
          </a:prstGeom>
          <a:noFill/>
        </p:spPr>
        <p:txBody>
          <a:bodyPr wrap="none" rtlCol="0">
            <a:spAutoFit/>
          </a:bodyPr>
          <a:lstStyle/>
          <a:p>
            <a:r>
              <a:rPr lang="en-GB" sz="1600" b="1">
                <a:solidFill>
                  <a:schemeClr val="bg1"/>
                </a:solidFill>
              </a:rPr>
              <a:t>Mr Williams</a:t>
            </a:r>
          </a:p>
        </p:txBody>
      </p:sp>
      <p:sp>
        <p:nvSpPr>
          <p:cNvPr id="8" name="TextBox 7">
            <a:extLst>
              <a:ext uri="{FF2B5EF4-FFF2-40B4-BE49-F238E27FC236}">
                <a16:creationId xmlns:a16="http://schemas.microsoft.com/office/drawing/2014/main" id="{90589599-528F-4F49-B848-FF6E52070867}"/>
              </a:ext>
            </a:extLst>
          </p:cNvPr>
          <p:cNvSpPr txBox="1"/>
          <p:nvPr/>
        </p:nvSpPr>
        <p:spPr>
          <a:xfrm>
            <a:off x="4409582" y="17312"/>
            <a:ext cx="1086836" cy="338554"/>
          </a:xfrm>
          <a:prstGeom prst="rect">
            <a:avLst/>
          </a:prstGeom>
          <a:noFill/>
        </p:spPr>
        <p:txBody>
          <a:bodyPr wrap="none" rtlCol="0">
            <a:spAutoFit/>
          </a:bodyPr>
          <a:lstStyle/>
          <a:p>
            <a:r>
              <a:rPr lang="en-GB" sz="1600" b="1">
                <a:solidFill>
                  <a:schemeClr val="bg1"/>
                </a:solidFill>
              </a:rPr>
              <a:t>Magazines</a:t>
            </a:r>
          </a:p>
        </p:txBody>
      </p:sp>
      <p:sp>
        <p:nvSpPr>
          <p:cNvPr id="31" name="TextBox 30">
            <a:extLst>
              <a:ext uri="{FF2B5EF4-FFF2-40B4-BE49-F238E27FC236}">
                <a16:creationId xmlns:a16="http://schemas.microsoft.com/office/drawing/2014/main" id="{093205AB-C120-4BE3-9FF5-429167FE0C70}"/>
              </a:ext>
            </a:extLst>
          </p:cNvPr>
          <p:cNvSpPr txBox="1"/>
          <p:nvPr/>
        </p:nvSpPr>
        <p:spPr>
          <a:xfrm>
            <a:off x="101512" y="1009510"/>
            <a:ext cx="4981372" cy="584775"/>
          </a:xfrm>
          <a:prstGeom prst="rect">
            <a:avLst/>
          </a:prstGeom>
          <a:solidFill>
            <a:schemeClr val="accent2">
              <a:lumMod val="20000"/>
              <a:lumOff val="80000"/>
            </a:schemeClr>
          </a:solidFill>
          <a:ln w="28575">
            <a:solidFill>
              <a:schemeClr val="accent2"/>
            </a:solidFill>
          </a:ln>
        </p:spPr>
        <p:txBody>
          <a:bodyPr wrap="square" rtlCol="0" anchor="ctr">
            <a:spAutoFit/>
          </a:bodyPr>
          <a:lstStyle/>
          <a:p>
            <a:pPr marL="0" indent="0" algn="ctr">
              <a:buNone/>
            </a:pPr>
            <a:r>
              <a:rPr lang="en-GB" sz="1600" b="1" u="sng"/>
              <a:t>Mode of Address</a:t>
            </a:r>
          </a:p>
          <a:p>
            <a:pPr marL="0" indent="0" algn="ctr">
              <a:buNone/>
            </a:pPr>
            <a:r>
              <a:rPr lang="en-GB" sz="1600"/>
              <a:t>The way the copy talks to the reader and involves them. </a:t>
            </a:r>
          </a:p>
        </p:txBody>
      </p:sp>
      <p:sp>
        <p:nvSpPr>
          <p:cNvPr id="2" name="Rectangle 1">
            <a:extLst>
              <a:ext uri="{FF2B5EF4-FFF2-40B4-BE49-F238E27FC236}">
                <a16:creationId xmlns:a16="http://schemas.microsoft.com/office/drawing/2014/main" id="{161E3566-A92B-2B47-955C-ED74C4925D88}"/>
              </a:ext>
            </a:extLst>
          </p:cNvPr>
          <p:cNvSpPr/>
          <p:nvPr/>
        </p:nvSpPr>
        <p:spPr>
          <a:xfrm>
            <a:off x="101512" y="1685025"/>
            <a:ext cx="4981372" cy="4283976"/>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u="sng">
                <a:solidFill>
                  <a:sysClr val="windowText" lastClr="000000"/>
                </a:solidFill>
              </a:rPr>
              <a:t>Types of Mode of Address</a:t>
            </a:r>
          </a:p>
          <a:p>
            <a:pPr algn="ctr"/>
            <a:endParaRPr lang="en-GB" sz="1600">
              <a:solidFill>
                <a:sysClr val="windowText" lastClr="000000"/>
              </a:solidFill>
            </a:endParaRPr>
          </a:p>
          <a:p>
            <a:r>
              <a:rPr lang="en-GB" sz="1600" b="1">
                <a:solidFill>
                  <a:schemeClr val="tx1"/>
                </a:solidFill>
              </a:rPr>
              <a:t>Direct</a:t>
            </a:r>
            <a:r>
              <a:rPr lang="en-GB" sz="1600">
                <a:solidFill>
                  <a:schemeClr val="tx1"/>
                </a:solidFill>
              </a:rPr>
              <a:t> – </a:t>
            </a:r>
            <a:r>
              <a:rPr lang="en-GB" sz="1600" b="0" i="0">
                <a:solidFill>
                  <a:schemeClr val="tx1"/>
                </a:solidFill>
                <a:effectLst/>
                <a:latin typeface="Source Sans Pro" panose="020B0503030403020204" pitchFamily="34" charset="0"/>
              </a:rPr>
              <a:t>The model looks directly at the audience, or the writing speaks to ‘you’.</a:t>
            </a:r>
            <a:endParaRPr lang="en-GB" sz="1600">
              <a:solidFill>
                <a:schemeClr val="tx1"/>
              </a:solidFill>
            </a:endParaRPr>
          </a:p>
          <a:p>
            <a:r>
              <a:rPr lang="en-GB" sz="1600">
                <a:solidFill>
                  <a:schemeClr val="tx1"/>
                </a:solidFill>
              </a:rPr>
              <a:t>I</a:t>
            </a:r>
            <a:r>
              <a:rPr lang="en-GB" sz="1600" b="1">
                <a:solidFill>
                  <a:schemeClr val="tx1"/>
                </a:solidFill>
              </a:rPr>
              <a:t>ndirect</a:t>
            </a:r>
            <a:r>
              <a:rPr lang="en-GB" sz="1600">
                <a:solidFill>
                  <a:schemeClr val="tx1"/>
                </a:solidFill>
              </a:rPr>
              <a:t> – </a:t>
            </a:r>
            <a:r>
              <a:rPr lang="en-GB" sz="1600" b="0" i="0">
                <a:solidFill>
                  <a:schemeClr val="tx1"/>
                </a:solidFill>
                <a:effectLst/>
                <a:latin typeface="Source Sans Pro" panose="020B0503030403020204" pitchFamily="34" charset="0"/>
              </a:rPr>
              <a:t>The model looks away, or the writing refers to ‘people’ or ‘the public’.</a:t>
            </a:r>
            <a:endParaRPr lang="en-GB" sz="1600">
              <a:solidFill>
                <a:schemeClr val="tx1"/>
              </a:solidFill>
            </a:endParaRPr>
          </a:p>
          <a:p>
            <a:r>
              <a:rPr lang="en-GB" sz="1600" b="1">
                <a:solidFill>
                  <a:schemeClr val="tx1"/>
                </a:solidFill>
              </a:rPr>
              <a:t>Formal</a:t>
            </a:r>
            <a:r>
              <a:rPr lang="en-GB" sz="1600">
                <a:solidFill>
                  <a:schemeClr val="tx1"/>
                </a:solidFill>
              </a:rPr>
              <a:t> - </a:t>
            </a:r>
            <a:r>
              <a:rPr lang="en-GB" sz="1600" b="0" i="0">
                <a:solidFill>
                  <a:schemeClr val="tx1"/>
                </a:solidFill>
                <a:effectLst/>
                <a:latin typeface="Source Sans Pro" panose="020B0503030403020204" pitchFamily="34" charset="0"/>
              </a:rPr>
              <a:t>Using formal phrasing and terminology. The language used will be </a:t>
            </a:r>
            <a:r>
              <a:rPr lang="en-GB" sz="1600">
                <a:solidFill>
                  <a:schemeClr val="tx1"/>
                </a:solidFill>
                <a:latin typeface="Source Sans Pro" panose="020B0503030403020204" pitchFamily="34" charset="0"/>
              </a:rPr>
              <a:t>S</a:t>
            </a:r>
            <a:r>
              <a:rPr lang="en-GB" sz="1600" b="0" i="0">
                <a:solidFill>
                  <a:schemeClr val="tx1"/>
                </a:solidFill>
                <a:effectLst/>
                <a:latin typeface="Source Sans Pro" panose="020B0503030403020204" pitchFamily="34" charset="0"/>
              </a:rPr>
              <a:t>tandard English. </a:t>
            </a:r>
            <a:endParaRPr lang="en-GB" sz="1600">
              <a:solidFill>
                <a:schemeClr val="tx1"/>
              </a:solidFill>
            </a:endParaRPr>
          </a:p>
          <a:p>
            <a:r>
              <a:rPr lang="en-GB" sz="1600" b="1">
                <a:solidFill>
                  <a:schemeClr val="tx1"/>
                </a:solidFill>
              </a:rPr>
              <a:t>Informa</a:t>
            </a:r>
            <a:r>
              <a:rPr lang="en-GB" sz="1600">
                <a:solidFill>
                  <a:schemeClr val="tx1"/>
                </a:solidFill>
              </a:rPr>
              <a:t>l - </a:t>
            </a:r>
            <a:r>
              <a:rPr lang="en-GB" sz="1600" b="0" i="0">
                <a:solidFill>
                  <a:schemeClr val="tx1"/>
                </a:solidFill>
                <a:effectLst/>
                <a:latin typeface="Source Sans Pro" panose="020B0503030403020204" pitchFamily="34" charset="0"/>
              </a:rPr>
              <a:t>Using more conversational language and colloquial language (slang).</a:t>
            </a:r>
          </a:p>
          <a:p>
            <a:pPr fontAlgn="base"/>
            <a:r>
              <a:rPr lang="en-GB" sz="1600" b="1" i="0">
                <a:solidFill>
                  <a:schemeClr val="tx1"/>
                </a:solidFill>
                <a:effectLst/>
                <a:latin typeface="Source Sans Pro" panose="020B0503030403020204" pitchFamily="34" charset="0"/>
              </a:rPr>
              <a:t>Hostile</a:t>
            </a:r>
            <a:r>
              <a:rPr lang="en-GB" sz="1600" b="0" i="0">
                <a:solidFill>
                  <a:schemeClr val="tx1"/>
                </a:solidFill>
                <a:effectLst/>
                <a:latin typeface="Source Sans Pro" panose="020B0503030403020204" pitchFamily="34" charset="0"/>
              </a:rPr>
              <a:t> – The text challenges or insults the reader.</a:t>
            </a:r>
          </a:p>
          <a:p>
            <a:pPr fontAlgn="base"/>
            <a:r>
              <a:rPr lang="en-GB" sz="1600" b="1" i="0">
                <a:solidFill>
                  <a:schemeClr val="tx1"/>
                </a:solidFill>
                <a:effectLst/>
                <a:latin typeface="Source Sans Pro" panose="020B0503030403020204" pitchFamily="34" charset="0"/>
              </a:rPr>
              <a:t>Humorous</a:t>
            </a:r>
            <a:r>
              <a:rPr lang="en-GB" sz="1600" b="0" i="0">
                <a:solidFill>
                  <a:schemeClr val="tx1"/>
                </a:solidFill>
                <a:effectLst/>
                <a:latin typeface="Source Sans Pro" panose="020B0503030403020204" pitchFamily="34" charset="0"/>
              </a:rPr>
              <a:t> – The writer/presenter is trying to make you laugh. The tone could be sarcastic or ironic.</a:t>
            </a:r>
          </a:p>
          <a:p>
            <a:pPr fontAlgn="base"/>
            <a:r>
              <a:rPr lang="en-GB" sz="1600" b="1" i="0">
                <a:solidFill>
                  <a:schemeClr val="tx1"/>
                </a:solidFill>
                <a:effectLst/>
                <a:latin typeface="Source Sans Pro" panose="020B0503030403020204" pitchFamily="34" charset="0"/>
              </a:rPr>
              <a:t>Serious</a:t>
            </a:r>
            <a:r>
              <a:rPr lang="en-GB" sz="1600" b="0" i="0">
                <a:solidFill>
                  <a:schemeClr val="tx1"/>
                </a:solidFill>
                <a:effectLst/>
                <a:latin typeface="Source Sans Pro" panose="020B0503030403020204" pitchFamily="34" charset="0"/>
              </a:rPr>
              <a:t> –</a:t>
            </a:r>
            <a:r>
              <a:rPr lang="en-GB" sz="1600">
                <a:solidFill>
                  <a:schemeClr val="tx1"/>
                </a:solidFill>
                <a:latin typeface="Source Sans Pro" panose="020B0503030403020204" pitchFamily="34" charset="0"/>
              </a:rPr>
              <a:t> </a:t>
            </a:r>
            <a:r>
              <a:rPr lang="en-GB" sz="1600" b="0" i="0">
                <a:solidFill>
                  <a:schemeClr val="tx1"/>
                </a:solidFill>
                <a:effectLst/>
                <a:latin typeface="Source Sans Pro" panose="020B0503030403020204" pitchFamily="34" charset="0"/>
              </a:rPr>
              <a:t>The writer/presenter wants you to take their point seriously. The tone would be sincere consider the use of nouns and the effect that they have on address. I, YOU, WE, THEY etc</a:t>
            </a:r>
          </a:p>
        </p:txBody>
      </p:sp>
      <p:sp>
        <p:nvSpPr>
          <p:cNvPr id="18" name="Rectangle 17">
            <a:extLst>
              <a:ext uri="{FF2B5EF4-FFF2-40B4-BE49-F238E27FC236}">
                <a16:creationId xmlns:a16="http://schemas.microsoft.com/office/drawing/2014/main" id="{5273E231-6A1C-F443-9FCA-56312DFFF372}"/>
              </a:ext>
            </a:extLst>
          </p:cNvPr>
          <p:cNvSpPr/>
          <p:nvPr/>
        </p:nvSpPr>
        <p:spPr>
          <a:xfrm>
            <a:off x="5248885" y="3200400"/>
            <a:ext cx="4475177" cy="2768601"/>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en-GB" sz="1600" b="1" u="sng">
                <a:solidFill>
                  <a:schemeClr val="tx1"/>
                </a:solidFill>
              </a:rPr>
              <a:t>Lexis</a:t>
            </a:r>
            <a:r>
              <a:rPr lang="en-GB" sz="1600">
                <a:solidFill>
                  <a:schemeClr val="tx1"/>
                </a:solidFill>
              </a:rPr>
              <a:t> – Subject specific words which help attract specific audiences. (Game magazines will use game specific language.)</a:t>
            </a:r>
          </a:p>
          <a:p>
            <a:r>
              <a:rPr lang="en-GB" sz="1600" b="1" u="sng">
                <a:solidFill>
                  <a:schemeClr val="tx1"/>
                </a:solidFill>
              </a:rPr>
              <a:t>Hyperbole</a:t>
            </a:r>
            <a:r>
              <a:rPr lang="en-GB" sz="1600">
                <a:solidFill>
                  <a:schemeClr val="tx1"/>
                </a:solidFill>
              </a:rPr>
              <a:t> – Exaggerated Language</a:t>
            </a:r>
          </a:p>
          <a:p>
            <a:r>
              <a:rPr lang="en-GB" sz="1600" b="1" u="sng">
                <a:solidFill>
                  <a:schemeClr val="tx1"/>
                </a:solidFill>
              </a:rPr>
              <a:t>Direct Quotes</a:t>
            </a:r>
            <a:r>
              <a:rPr lang="en-GB" sz="1600">
                <a:solidFill>
                  <a:schemeClr val="tx1"/>
                </a:solidFill>
              </a:rPr>
              <a:t> – pulled from the article, can be used to make coverlines. </a:t>
            </a:r>
          </a:p>
          <a:p>
            <a:r>
              <a:rPr lang="en-GB" sz="1600" b="1" u="sng">
                <a:solidFill>
                  <a:schemeClr val="tx1"/>
                </a:solidFill>
              </a:rPr>
              <a:t>Imperative Sentences</a:t>
            </a:r>
            <a:r>
              <a:rPr lang="en-GB" sz="1600">
                <a:solidFill>
                  <a:schemeClr val="tx1"/>
                </a:solidFill>
              </a:rPr>
              <a:t> – Instructions. “Reinvent yourself”, “Lose weight now”, “Get the new looks of 2020”</a:t>
            </a:r>
            <a:endParaRPr lang="en-GB" sz="1600" b="1" u="sng">
              <a:solidFill>
                <a:schemeClr val="tx1"/>
              </a:solidFill>
            </a:endParaRPr>
          </a:p>
        </p:txBody>
      </p:sp>
      <p:sp>
        <p:nvSpPr>
          <p:cNvPr id="11" name="TextBox 10">
            <a:extLst>
              <a:ext uri="{FF2B5EF4-FFF2-40B4-BE49-F238E27FC236}">
                <a16:creationId xmlns:a16="http://schemas.microsoft.com/office/drawing/2014/main" id="{2D5CBDF9-88F6-4DC5-8774-9A8185707653}"/>
              </a:ext>
            </a:extLst>
          </p:cNvPr>
          <p:cNvSpPr txBox="1"/>
          <p:nvPr/>
        </p:nvSpPr>
        <p:spPr>
          <a:xfrm>
            <a:off x="101512" y="1665785"/>
            <a:ext cx="314818" cy="307777"/>
          </a:xfrm>
          <a:prstGeom prst="rect">
            <a:avLst/>
          </a:prstGeom>
          <a:noFill/>
        </p:spPr>
        <p:txBody>
          <a:bodyPr wrap="square" rtlCol="0">
            <a:spAutoFit/>
          </a:bodyPr>
          <a:lstStyle/>
          <a:p>
            <a:r>
              <a:rPr lang="en-GB" sz="1400" b="1"/>
              <a:t>2</a:t>
            </a:r>
          </a:p>
        </p:txBody>
      </p:sp>
      <p:sp>
        <p:nvSpPr>
          <p:cNvPr id="12" name="TextBox 11">
            <a:extLst>
              <a:ext uri="{FF2B5EF4-FFF2-40B4-BE49-F238E27FC236}">
                <a16:creationId xmlns:a16="http://schemas.microsoft.com/office/drawing/2014/main" id="{211C9D7C-2C8D-431B-8A33-50B4D2310ABF}"/>
              </a:ext>
            </a:extLst>
          </p:cNvPr>
          <p:cNvSpPr txBox="1"/>
          <p:nvPr/>
        </p:nvSpPr>
        <p:spPr>
          <a:xfrm>
            <a:off x="101512" y="994120"/>
            <a:ext cx="314818" cy="307777"/>
          </a:xfrm>
          <a:prstGeom prst="rect">
            <a:avLst/>
          </a:prstGeom>
          <a:noFill/>
        </p:spPr>
        <p:txBody>
          <a:bodyPr wrap="square" rtlCol="0">
            <a:spAutoFit/>
          </a:bodyPr>
          <a:lstStyle/>
          <a:p>
            <a:r>
              <a:rPr lang="en-GB" sz="1400" b="1"/>
              <a:t>1</a:t>
            </a:r>
          </a:p>
        </p:txBody>
      </p:sp>
      <p:sp>
        <p:nvSpPr>
          <p:cNvPr id="13" name="TextBox 12">
            <a:extLst>
              <a:ext uri="{FF2B5EF4-FFF2-40B4-BE49-F238E27FC236}">
                <a16:creationId xmlns:a16="http://schemas.microsoft.com/office/drawing/2014/main" id="{C7B4733C-DEE4-498B-BE5C-0C19114EB726}"/>
              </a:ext>
            </a:extLst>
          </p:cNvPr>
          <p:cNvSpPr txBox="1"/>
          <p:nvPr/>
        </p:nvSpPr>
        <p:spPr>
          <a:xfrm>
            <a:off x="5252671" y="1002095"/>
            <a:ext cx="314818" cy="307777"/>
          </a:xfrm>
          <a:prstGeom prst="rect">
            <a:avLst/>
          </a:prstGeom>
          <a:noFill/>
        </p:spPr>
        <p:txBody>
          <a:bodyPr wrap="square" lIns="91440" tIns="45720" rIns="91440" bIns="45720" rtlCol="0" anchor="t">
            <a:spAutoFit/>
          </a:bodyPr>
          <a:lstStyle/>
          <a:p>
            <a:r>
              <a:rPr lang="en-GB" sz="1400" b="1"/>
              <a:t>3 </a:t>
            </a:r>
          </a:p>
        </p:txBody>
      </p:sp>
      <p:sp>
        <p:nvSpPr>
          <p:cNvPr id="14" name="TextBox 13">
            <a:extLst>
              <a:ext uri="{FF2B5EF4-FFF2-40B4-BE49-F238E27FC236}">
                <a16:creationId xmlns:a16="http://schemas.microsoft.com/office/drawing/2014/main" id="{EC3F2270-21D1-43C5-8578-E95226932A9D}"/>
              </a:ext>
            </a:extLst>
          </p:cNvPr>
          <p:cNvSpPr txBox="1"/>
          <p:nvPr/>
        </p:nvSpPr>
        <p:spPr>
          <a:xfrm>
            <a:off x="5248885" y="3200400"/>
            <a:ext cx="314818" cy="307777"/>
          </a:xfrm>
          <a:prstGeom prst="rect">
            <a:avLst/>
          </a:prstGeom>
          <a:noFill/>
        </p:spPr>
        <p:txBody>
          <a:bodyPr wrap="square" rtlCol="0">
            <a:spAutoFit/>
          </a:bodyPr>
          <a:lstStyle/>
          <a:p>
            <a:r>
              <a:rPr lang="en-GB" sz="1400" b="1"/>
              <a:t>4</a:t>
            </a:r>
          </a:p>
        </p:txBody>
      </p:sp>
    </p:spTree>
    <p:extLst>
      <p:ext uri="{BB962C8B-B14F-4D97-AF65-F5344CB8AC3E}">
        <p14:creationId xmlns:p14="http://schemas.microsoft.com/office/powerpoint/2010/main" val="1073672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E011617B-99F6-4B72-B83B-BEBE589C3B11}"/>
              </a:ext>
            </a:extLst>
          </p:cNvPr>
          <p:cNvSpPr/>
          <p:nvPr/>
        </p:nvSpPr>
        <p:spPr>
          <a:xfrm>
            <a:off x="175120" y="495300"/>
            <a:ext cx="9555760" cy="6206805"/>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u="sng">
                <a:solidFill>
                  <a:schemeClr val="tx1"/>
                </a:solidFill>
              </a:rPr>
              <a:t>Conventions of a Double Page Spread</a:t>
            </a:r>
          </a:p>
        </p:txBody>
      </p:sp>
      <p:sp>
        <p:nvSpPr>
          <p:cNvPr id="5" name="Rectangle 4">
            <a:extLst>
              <a:ext uri="{FF2B5EF4-FFF2-40B4-BE49-F238E27FC236}">
                <a16:creationId xmlns:a16="http://schemas.microsoft.com/office/drawing/2014/main" id="{B1747F60-D2C3-417F-BA62-79E82F6DBD1B}"/>
              </a:ext>
            </a:extLst>
          </p:cNvPr>
          <p:cNvSpPr/>
          <p:nvPr/>
        </p:nvSpPr>
        <p:spPr>
          <a:xfrm>
            <a:off x="0" y="0"/>
            <a:ext cx="9906000" cy="38518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3E9D9A4-0DB9-4E19-8B56-D9DAA4BB3E3D}"/>
              </a:ext>
            </a:extLst>
          </p:cNvPr>
          <p:cNvSpPr txBox="1"/>
          <p:nvPr/>
        </p:nvSpPr>
        <p:spPr>
          <a:xfrm>
            <a:off x="175120" y="0"/>
            <a:ext cx="1398140" cy="338554"/>
          </a:xfrm>
          <a:prstGeom prst="rect">
            <a:avLst/>
          </a:prstGeom>
          <a:noFill/>
        </p:spPr>
        <p:txBody>
          <a:bodyPr wrap="none" rtlCol="0">
            <a:spAutoFit/>
          </a:bodyPr>
          <a:lstStyle/>
          <a:p>
            <a:r>
              <a:rPr lang="en-GB" sz="1600" b="1">
                <a:solidFill>
                  <a:schemeClr val="bg1"/>
                </a:solidFill>
              </a:rPr>
              <a:t>Media Studies</a:t>
            </a:r>
          </a:p>
        </p:txBody>
      </p:sp>
      <p:sp>
        <p:nvSpPr>
          <p:cNvPr id="7" name="TextBox 6">
            <a:extLst>
              <a:ext uri="{FF2B5EF4-FFF2-40B4-BE49-F238E27FC236}">
                <a16:creationId xmlns:a16="http://schemas.microsoft.com/office/drawing/2014/main" id="{9F8431E4-200D-441A-ACB3-C61997451DBD}"/>
              </a:ext>
            </a:extLst>
          </p:cNvPr>
          <p:cNvSpPr txBox="1"/>
          <p:nvPr/>
        </p:nvSpPr>
        <p:spPr>
          <a:xfrm>
            <a:off x="8512277" y="17312"/>
            <a:ext cx="1218603" cy="338554"/>
          </a:xfrm>
          <a:prstGeom prst="rect">
            <a:avLst/>
          </a:prstGeom>
          <a:noFill/>
        </p:spPr>
        <p:txBody>
          <a:bodyPr wrap="none" rtlCol="0">
            <a:spAutoFit/>
          </a:bodyPr>
          <a:lstStyle/>
          <a:p>
            <a:r>
              <a:rPr lang="en-GB" sz="1600" b="1">
                <a:solidFill>
                  <a:schemeClr val="bg1"/>
                </a:solidFill>
              </a:rPr>
              <a:t>Mr Williams</a:t>
            </a:r>
          </a:p>
        </p:txBody>
      </p:sp>
      <p:sp>
        <p:nvSpPr>
          <p:cNvPr id="8" name="TextBox 7">
            <a:extLst>
              <a:ext uri="{FF2B5EF4-FFF2-40B4-BE49-F238E27FC236}">
                <a16:creationId xmlns:a16="http://schemas.microsoft.com/office/drawing/2014/main" id="{90589599-528F-4F49-B848-FF6E52070867}"/>
              </a:ext>
            </a:extLst>
          </p:cNvPr>
          <p:cNvSpPr txBox="1"/>
          <p:nvPr/>
        </p:nvSpPr>
        <p:spPr>
          <a:xfrm>
            <a:off x="4409582" y="17312"/>
            <a:ext cx="1086836" cy="338554"/>
          </a:xfrm>
          <a:prstGeom prst="rect">
            <a:avLst/>
          </a:prstGeom>
          <a:noFill/>
        </p:spPr>
        <p:txBody>
          <a:bodyPr wrap="none" rtlCol="0">
            <a:spAutoFit/>
          </a:bodyPr>
          <a:lstStyle/>
          <a:p>
            <a:r>
              <a:rPr lang="en-GB" sz="1600" b="1">
                <a:solidFill>
                  <a:schemeClr val="bg1"/>
                </a:solidFill>
              </a:rPr>
              <a:t>Magazines</a:t>
            </a:r>
          </a:p>
        </p:txBody>
      </p:sp>
      <p:pic>
        <p:nvPicPr>
          <p:cNvPr id="16" name="Picture 2" descr="Codes and conventions of a music magazine double page spread">
            <a:extLst>
              <a:ext uri="{FF2B5EF4-FFF2-40B4-BE49-F238E27FC236}">
                <a16:creationId xmlns:a16="http://schemas.microsoft.com/office/drawing/2014/main" id="{86E6A511-E75E-EB4C-AF67-EE81E830C5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60" y="848241"/>
            <a:ext cx="7673480" cy="576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4392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1005</Words>
  <Application>Microsoft Office PowerPoint</Application>
  <PresentationFormat>A4 Paper (210x297 mm)</PresentationFormat>
  <Paragraphs>142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The Bourne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Danny Williams</dc:creator>
  <cp:lastModifiedBy>Danny Williams</cp:lastModifiedBy>
  <cp:revision>3</cp:revision>
  <cp:lastPrinted>2024-01-11T16:38:46Z</cp:lastPrinted>
  <dcterms:created xsi:type="dcterms:W3CDTF">2024-01-11T15:43:22Z</dcterms:created>
  <dcterms:modified xsi:type="dcterms:W3CDTF">2025-01-06T12:53:34Z</dcterms:modified>
</cp:coreProperties>
</file>