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9144000" cy="5143500" type="screen16x9"/>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dGd1aklLcyh7fJqjOIHYgA0Ii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3A8AF-7DC3-4E98-BC1F-A06D43BD887E}">
  <a:tblStyle styleId="{8423A8AF-7DC3-4E98-BC1F-A06D43BD88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1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2: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3: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90" name="Google Shape;90;p3: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4: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5: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6: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7: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8: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0879" y="4721940"/>
            <a:ext cx="5447030" cy="447341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9: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1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 name="Google Shape;3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1" name="Google Shape;41;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worldbank.org/psd/leveraging-finance-nigerian-grid-solar-market"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letsrecycle.com/councils/league-tables/201516-overall-performanc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p:nvPr/>
        </p:nvSpPr>
        <p:spPr>
          <a:xfrm>
            <a:off x="2858188" y="2037361"/>
            <a:ext cx="3515400" cy="33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1" i="0" u="none" strike="noStrike" cap="none" dirty="0">
                <a:solidFill>
                  <a:srgbClr val="434343"/>
                </a:solidFill>
                <a:latin typeface="Calibri"/>
                <a:ea typeface="Calibri"/>
                <a:cs typeface="Calibri"/>
                <a:sym typeface="Calibri"/>
              </a:rPr>
              <a:t>Urban Issues and Challenges – Year 10</a:t>
            </a:r>
            <a:r>
              <a:rPr lang="en-GB" sz="1350" b="1" i="0" u="none" strike="noStrike" cap="none" dirty="0">
                <a:solidFill>
                  <a:srgbClr val="7030A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graphicFrame>
        <p:nvGraphicFramePr>
          <p:cNvPr id="59" name="Google Shape;59;p1"/>
          <p:cNvGraphicFramePr/>
          <p:nvPr>
            <p:extLst>
              <p:ext uri="{D42A27DB-BD31-4B8C-83A1-F6EECF244321}">
                <p14:modId xmlns:p14="http://schemas.microsoft.com/office/powerpoint/2010/main" val="1088443628"/>
              </p:ext>
            </p:extLst>
          </p:nvPr>
        </p:nvGraphicFramePr>
        <p:xfrm>
          <a:off x="38100" y="-6848"/>
          <a:ext cx="2746450" cy="1945814"/>
        </p:xfrm>
        <a:graphic>
          <a:graphicData uri="http://schemas.openxmlformats.org/drawingml/2006/table">
            <a:tbl>
              <a:tblPr firstRow="1" bandRow="1">
                <a:noFill/>
                <a:tableStyleId>{8423A8AF-7DC3-4E98-BC1F-A06D43BD887E}</a:tableStyleId>
              </a:tblPr>
              <a:tblGrid>
                <a:gridCol w="1389050">
                  <a:extLst>
                    <a:ext uri="{9D8B030D-6E8A-4147-A177-3AD203B41FA5}">
                      <a16:colId xmlns:a16="http://schemas.microsoft.com/office/drawing/2014/main" val="20000"/>
                    </a:ext>
                  </a:extLst>
                </a:gridCol>
                <a:gridCol w="1357400">
                  <a:extLst>
                    <a:ext uri="{9D8B030D-6E8A-4147-A177-3AD203B41FA5}">
                      <a16:colId xmlns:a16="http://schemas.microsoft.com/office/drawing/2014/main" val="20001"/>
                    </a:ext>
                  </a:extLst>
                </a:gridCol>
              </a:tblGrid>
              <a:tr h="136550">
                <a:tc gridSpan="2">
                  <a:txBody>
                    <a:bodyPr/>
                    <a:lstStyle/>
                    <a:p>
                      <a:pPr marL="0" marR="0" lvl="0" indent="0" algn="l" rtl="0">
                        <a:lnSpc>
                          <a:spcPct val="100000"/>
                        </a:lnSpc>
                        <a:spcBef>
                          <a:spcPts val="0"/>
                        </a:spcBef>
                        <a:spcAft>
                          <a:spcPts val="0"/>
                        </a:spcAft>
                        <a:buClr>
                          <a:srgbClr val="000000"/>
                        </a:buClr>
                        <a:buSzPts val="500"/>
                        <a:buFont typeface="Arial"/>
                        <a:buNone/>
                      </a:pPr>
                      <a:r>
                        <a:rPr lang="en-GB" sz="600" b="1" u="none" strike="noStrike" cap="none"/>
                        <a:t>A growing percentage of the world’s population lives in urban areas.</a:t>
                      </a:r>
                      <a:endParaRPr sz="6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845800">
                <a:tc gridSpan="2">
                  <a:txBody>
                    <a:bodyPr/>
                    <a:lstStyle/>
                    <a:p>
                      <a:pPr marL="0" marR="0" lvl="0" indent="0" algn="l" rtl="0">
                        <a:lnSpc>
                          <a:spcPct val="8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&gt;Urbanisation is the growth in the proportion of a country’s population living in urban areas. </a:t>
                      </a:r>
                      <a:endParaRPr sz="70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&gt;50% of the world’s population live in urban areas, this is increasing every day. </a:t>
                      </a:r>
                      <a:endParaRPr sz="70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&gt;HIC are more economically developed e.g. Japan. Urbanisation happened during the industrial revolution, most of the population here already live in urban areas.</a:t>
                      </a:r>
                      <a:endParaRPr sz="70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&gt;HIC’s have a slow rate of urban growth, many people are moving away from urban areas as they seek better qualities of life#</a:t>
                      </a:r>
                      <a:endParaRPr sz="70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&gt;Fastest rates of urbanisation are in LICs</a:t>
                      </a:r>
                      <a:endParaRPr sz="600" u="none" strike="noStrike" cap="none">
                        <a:solidFill>
                          <a:schemeClr val="dk1"/>
                        </a:solidFill>
                        <a:latin typeface="Calibri"/>
                        <a:ea typeface="Calibri"/>
                        <a:cs typeface="Calibri"/>
                        <a:sym typeface="Calibri"/>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hMerge="1">
                  <a:txBody>
                    <a:bodyPr/>
                    <a:lstStyle/>
                    <a:p>
                      <a:endParaRPr lang="en-US"/>
                    </a:p>
                  </a:txBody>
                  <a:tcPr/>
                </a:tc>
                <a:extLst>
                  <a:ext uri="{0D108BD9-81ED-4DB2-BD59-A6C34878D82A}">
                    <a16:rowId xmlns:a16="http://schemas.microsoft.com/office/drawing/2014/main" val="10001"/>
                  </a:ext>
                </a:extLst>
              </a:tr>
              <a:tr h="207485">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600" b="1" u="none" strike="noStrike" cap="none" dirty="0"/>
                        <a:t>Urbanisation is caused by rural to urban migration and natural increase</a:t>
                      </a:r>
                      <a:endParaRPr sz="600" b="1" u="none" strike="noStrike" cap="none" dirty="0"/>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2"/>
                  </a:ext>
                </a:extLst>
              </a:tr>
              <a:tr h="136550">
                <a:tc>
                  <a:txBody>
                    <a:bodyPr/>
                    <a:lstStyle/>
                    <a:p>
                      <a:pPr marL="0" marR="0" lvl="0" indent="0" algn="ctr" rtl="0">
                        <a:lnSpc>
                          <a:spcPct val="100000"/>
                        </a:lnSpc>
                        <a:spcBef>
                          <a:spcPts val="0"/>
                        </a:spcBef>
                        <a:spcAft>
                          <a:spcPts val="0"/>
                        </a:spcAft>
                        <a:buClr>
                          <a:srgbClr val="000000"/>
                        </a:buClr>
                        <a:buSzPts val="500"/>
                        <a:buFont typeface="Arial"/>
                        <a:buNone/>
                      </a:pPr>
                      <a:r>
                        <a:rPr lang="en-GB" sz="600" b="1" u="none" strike="noStrike" cap="none"/>
                        <a:t>Push factors</a:t>
                      </a:r>
                      <a:endParaRPr sz="6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GB" sz="600" b="1" u="none" strike="noStrike" cap="none"/>
                        <a:t>Pull factors</a:t>
                      </a:r>
                      <a:endParaRPr sz="6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3"/>
                  </a:ext>
                </a:extLst>
              </a:tr>
              <a:tr h="545500">
                <a:tc>
                  <a:txBody>
                    <a:bodyPr/>
                    <a:lstStyle/>
                    <a:p>
                      <a:pPr marL="0" marR="0" lvl="0" indent="0" algn="l" rtl="0">
                        <a:lnSpc>
                          <a:spcPct val="100000"/>
                        </a:lnSpc>
                        <a:spcBef>
                          <a:spcPts val="0"/>
                        </a:spcBef>
                        <a:spcAft>
                          <a:spcPts val="0"/>
                        </a:spcAft>
                        <a:buClr>
                          <a:srgbClr val="000000"/>
                        </a:buClr>
                        <a:buSzPts val="600"/>
                        <a:buFont typeface="Arial"/>
                        <a:buNone/>
                      </a:pPr>
                      <a:r>
                        <a:rPr lang="en-GB" sz="600" u="none" strike="noStrike" cap="none" dirty="0"/>
                        <a:t>Natural disasters</a:t>
                      </a:r>
                      <a:endParaRPr sz="600" u="none" strike="noStrike" cap="none" dirty="0"/>
                    </a:p>
                    <a:p>
                      <a:pPr marL="0" marR="0" lvl="0" indent="0" algn="l" rtl="0">
                        <a:lnSpc>
                          <a:spcPct val="100000"/>
                        </a:lnSpc>
                        <a:spcBef>
                          <a:spcPts val="0"/>
                        </a:spcBef>
                        <a:spcAft>
                          <a:spcPts val="0"/>
                        </a:spcAft>
                        <a:buClr>
                          <a:srgbClr val="000000"/>
                        </a:buClr>
                        <a:buSzPts val="600"/>
                        <a:buFont typeface="Arial"/>
                        <a:buNone/>
                      </a:pPr>
                      <a:r>
                        <a:rPr lang="en-GB" sz="600" u="none" strike="noStrike" cap="none" dirty="0"/>
                        <a:t>War </a:t>
                      </a:r>
                      <a:endParaRPr sz="600" u="none" strike="noStrike" cap="none" dirty="0"/>
                    </a:p>
                    <a:p>
                      <a:pPr marL="0" marR="0" lvl="0" indent="0" algn="l" rtl="0">
                        <a:lnSpc>
                          <a:spcPct val="100000"/>
                        </a:lnSpc>
                        <a:spcBef>
                          <a:spcPts val="0"/>
                        </a:spcBef>
                        <a:spcAft>
                          <a:spcPts val="0"/>
                        </a:spcAft>
                        <a:buClr>
                          <a:srgbClr val="000000"/>
                        </a:buClr>
                        <a:buSzPts val="600"/>
                        <a:buFont typeface="Arial"/>
                        <a:buNone/>
                      </a:pPr>
                      <a:r>
                        <a:rPr lang="en-GB" sz="600" u="none" strike="noStrike" cap="none" dirty="0"/>
                        <a:t>Desertification </a:t>
                      </a:r>
                      <a:endParaRPr sz="600" u="none" strike="noStrike" cap="none" dirty="0"/>
                    </a:p>
                    <a:p>
                      <a:pPr marL="0" marR="0" lvl="0" indent="0" algn="l" rtl="0">
                        <a:lnSpc>
                          <a:spcPct val="100000"/>
                        </a:lnSpc>
                        <a:spcBef>
                          <a:spcPts val="0"/>
                        </a:spcBef>
                        <a:spcAft>
                          <a:spcPts val="0"/>
                        </a:spcAft>
                        <a:buClr>
                          <a:srgbClr val="000000"/>
                        </a:buClr>
                        <a:buSzPts val="600"/>
                        <a:buFont typeface="Arial"/>
                        <a:buNone/>
                      </a:pPr>
                      <a:r>
                        <a:rPr lang="en-GB" sz="600" u="none" strike="noStrike" cap="none" dirty="0"/>
                        <a:t>High cost of living</a:t>
                      </a:r>
                      <a:endParaRPr sz="600" u="none" strike="noStrike" cap="none" dirty="0"/>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0"/>
                    </a:solidFill>
                  </a:tcPr>
                </a:tc>
                <a:tc>
                  <a:txBody>
                    <a:bodyPr/>
                    <a:lstStyle/>
                    <a:p>
                      <a:pPr marL="0" marR="0" lvl="0" indent="0" algn="l" rtl="0">
                        <a:lnSpc>
                          <a:spcPct val="100000"/>
                        </a:lnSpc>
                        <a:spcBef>
                          <a:spcPts val="0"/>
                        </a:spcBef>
                        <a:spcAft>
                          <a:spcPts val="0"/>
                        </a:spcAft>
                        <a:buClr>
                          <a:schemeClr val="dk1"/>
                        </a:buClr>
                        <a:buSzPts val="600"/>
                        <a:buFont typeface="Arial"/>
                        <a:buNone/>
                      </a:pPr>
                      <a:r>
                        <a:rPr lang="en-GB" sz="600" u="none" strike="noStrike" cap="none" dirty="0"/>
                        <a:t>Better quality of life </a:t>
                      </a:r>
                      <a:endParaRPr sz="600" u="none" strike="noStrike" cap="none" dirty="0"/>
                    </a:p>
                    <a:p>
                      <a:pPr marL="0" marR="0" lvl="0" indent="0" algn="l" rtl="0">
                        <a:lnSpc>
                          <a:spcPct val="100000"/>
                        </a:lnSpc>
                        <a:spcBef>
                          <a:spcPts val="0"/>
                        </a:spcBef>
                        <a:spcAft>
                          <a:spcPts val="0"/>
                        </a:spcAft>
                        <a:buClr>
                          <a:schemeClr val="dk1"/>
                        </a:buClr>
                        <a:buSzPts val="600"/>
                        <a:buFont typeface="Arial"/>
                        <a:buNone/>
                      </a:pPr>
                      <a:r>
                        <a:rPr lang="en-GB" sz="600" u="none" strike="noStrike" cap="none" dirty="0"/>
                        <a:t>Better access to higher education </a:t>
                      </a:r>
                      <a:endParaRPr sz="600" u="none" strike="noStrike" cap="none" dirty="0"/>
                    </a:p>
                    <a:p>
                      <a:pPr marL="0" marR="0" lvl="0" indent="0" algn="l" rtl="0">
                        <a:lnSpc>
                          <a:spcPct val="100000"/>
                        </a:lnSpc>
                        <a:spcBef>
                          <a:spcPts val="0"/>
                        </a:spcBef>
                        <a:spcAft>
                          <a:spcPts val="0"/>
                        </a:spcAft>
                        <a:buClr>
                          <a:schemeClr val="dk1"/>
                        </a:buClr>
                        <a:buSzPts val="600"/>
                        <a:buFont typeface="Arial"/>
                        <a:buNone/>
                      </a:pPr>
                      <a:r>
                        <a:rPr lang="en-GB" sz="600" u="none" strike="noStrike" cap="none" dirty="0"/>
                        <a:t>Better rights, same sex marriage </a:t>
                      </a:r>
                      <a:endParaRPr sz="600" u="none" strike="noStrike" cap="none" dirty="0"/>
                    </a:p>
                    <a:p>
                      <a:pPr marL="0" marR="0" lvl="0" indent="0" algn="l" rtl="0">
                        <a:lnSpc>
                          <a:spcPct val="100000"/>
                        </a:lnSpc>
                        <a:spcBef>
                          <a:spcPts val="0"/>
                        </a:spcBef>
                        <a:spcAft>
                          <a:spcPts val="0"/>
                        </a:spcAft>
                        <a:buClr>
                          <a:schemeClr val="dk1"/>
                        </a:buClr>
                        <a:buSzPts val="600"/>
                        <a:buFont typeface="Arial"/>
                        <a:buNone/>
                      </a:pPr>
                      <a:r>
                        <a:rPr lang="en-GB" sz="600" u="none" strike="noStrike" cap="none" dirty="0"/>
                        <a:t>Mild climate </a:t>
                      </a:r>
                      <a:endParaRPr sz="600" u="none" strike="noStrike" cap="none" dirty="0"/>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0"/>
                    </a:solidFill>
                  </a:tcPr>
                </a:tc>
                <a:extLst>
                  <a:ext uri="{0D108BD9-81ED-4DB2-BD59-A6C34878D82A}">
                    <a16:rowId xmlns:a16="http://schemas.microsoft.com/office/drawing/2014/main" val="10004"/>
                  </a:ext>
                </a:extLst>
              </a:tr>
            </a:tbl>
          </a:graphicData>
        </a:graphic>
      </p:graphicFrame>
      <p:graphicFrame>
        <p:nvGraphicFramePr>
          <p:cNvPr id="60" name="Google Shape;60;p1"/>
          <p:cNvGraphicFramePr/>
          <p:nvPr/>
        </p:nvGraphicFramePr>
        <p:xfrm>
          <a:off x="57269" y="1949743"/>
          <a:ext cx="2746450" cy="2970455"/>
        </p:xfrm>
        <a:graphic>
          <a:graphicData uri="http://schemas.openxmlformats.org/drawingml/2006/table">
            <a:tbl>
              <a:tblPr firstRow="1" bandRow="1">
                <a:noFill/>
                <a:tableStyleId>{8423A8AF-7DC3-4E98-BC1F-A06D43BD887E}</a:tableStyleId>
              </a:tblPr>
              <a:tblGrid>
                <a:gridCol w="1372950">
                  <a:extLst>
                    <a:ext uri="{9D8B030D-6E8A-4147-A177-3AD203B41FA5}">
                      <a16:colId xmlns:a16="http://schemas.microsoft.com/office/drawing/2014/main" val="20000"/>
                    </a:ext>
                  </a:extLst>
                </a:gridCol>
                <a:gridCol w="1373500">
                  <a:extLst>
                    <a:ext uri="{9D8B030D-6E8A-4147-A177-3AD203B41FA5}">
                      <a16:colId xmlns:a16="http://schemas.microsoft.com/office/drawing/2014/main" val="20001"/>
                    </a:ext>
                  </a:extLst>
                </a:gridCol>
              </a:tblGrid>
              <a:tr h="260125">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600" u="none" strike="noStrike" cap="none">
                          <a:solidFill>
                            <a:schemeClr val="dk1"/>
                          </a:solidFill>
                        </a:rPr>
                        <a:t>Urban growth creates opportunities for cities in LICs and NEEs. </a:t>
                      </a:r>
                      <a:endParaRPr sz="4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174375">
                <a:tc>
                  <a:txBody>
                    <a:bodyPr/>
                    <a:lstStyle/>
                    <a:p>
                      <a:pPr marL="0" marR="0" lvl="0" indent="0" algn="ctr" rtl="0">
                        <a:lnSpc>
                          <a:spcPct val="100000"/>
                        </a:lnSpc>
                        <a:spcBef>
                          <a:spcPts val="0"/>
                        </a:spcBef>
                        <a:spcAft>
                          <a:spcPts val="0"/>
                        </a:spcAft>
                        <a:buClr>
                          <a:srgbClr val="000000"/>
                        </a:buClr>
                        <a:buSzPts val="600"/>
                        <a:buFont typeface="Arial"/>
                        <a:buNone/>
                      </a:pPr>
                      <a:r>
                        <a:rPr lang="en-GB" sz="700" b="1" u="none" strike="noStrike" cap="none"/>
                        <a:t>Social opportunities</a:t>
                      </a: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9593"/>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700" b="1" u="none" strike="noStrike" cap="none"/>
                        <a:t>Economic opportunities </a:t>
                      </a: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9593"/>
                    </a:solidFill>
                  </a:tcPr>
                </a:tc>
                <a:extLst>
                  <a:ext uri="{0D108BD9-81ED-4DB2-BD59-A6C34878D82A}">
                    <a16:rowId xmlns:a16="http://schemas.microsoft.com/office/drawing/2014/main" val="10001"/>
                  </a:ext>
                </a:extLst>
              </a:tr>
              <a:tr h="945550">
                <a:tc>
                  <a:txBody>
                    <a:bodyPr/>
                    <a:lstStyle/>
                    <a:p>
                      <a:pPr marL="0" marR="0" lvl="0" indent="0" algn="l" rtl="0">
                        <a:lnSpc>
                          <a:spcPct val="100000"/>
                        </a:lnSpc>
                        <a:spcBef>
                          <a:spcPts val="0"/>
                        </a:spcBef>
                        <a:spcAft>
                          <a:spcPts val="0"/>
                        </a:spcAft>
                        <a:buClr>
                          <a:srgbClr val="000000"/>
                        </a:buClr>
                        <a:buSzPts val="600"/>
                        <a:buFont typeface="Arial"/>
                        <a:buNone/>
                      </a:pPr>
                      <a:r>
                        <a:rPr lang="en-GB" sz="600" u="none" strike="noStrike" cap="none"/>
                        <a:t>&gt;Better access to services e.g. healthcare and education compared to rural area</a:t>
                      </a:r>
                      <a:endParaRPr sz="600" u="none" strike="noStrike" cap="none"/>
                    </a:p>
                    <a:p>
                      <a:pPr marL="0" marR="0" lvl="0" indent="0" algn="l" rtl="0">
                        <a:lnSpc>
                          <a:spcPct val="100000"/>
                        </a:lnSpc>
                        <a:spcBef>
                          <a:spcPts val="0"/>
                        </a:spcBef>
                        <a:spcAft>
                          <a:spcPts val="0"/>
                        </a:spcAft>
                        <a:buClr>
                          <a:srgbClr val="000000"/>
                        </a:buClr>
                        <a:buSzPts val="600"/>
                        <a:buFont typeface="Arial"/>
                        <a:buNone/>
                      </a:pPr>
                      <a:r>
                        <a:rPr lang="en-GB" sz="600" u="none" strike="noStrike" cap="none"/>
                        <a:t>&gt;Better access to resources e.g. clean water compared to rural areas</a:t>
                      </a:r>
                      <a:endParaRPr sz="6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tc>
                  <a:txBody>
                    <a:bodyPr/>
                    <a:lstStyle/>
                    <a:p>
                      <a:pPr marL="0" marR="0" lvl="0" indent="0" algn="l" rtl="0">
                        <a:lnSpc>
                          <a:spcPct val="100000"/>
                        </a:lnSpc>
                        <a:spcBef>
                          <a:spcPts val="0"/>
                        </a:spcBef>
                        <a:spcAft>
                          <a:spcPts val="0"/>
                        </a:spcAft>
                        <a:buClr>
                          <a:schemeClr val="dk1"/>
                        </a:buClr>
                        <a:buSzPts val="600"/>
                        <a:buFont typeface="Calibri"/>
                        <a:buNone/>
                      </a:pPr>
                      <a:r>
                        <a:rPr lang="en-GB" sz="700" u="none" strike="noStrike" cap="none"/>
                        <a:t>&gt;More jobs and better wages are available through the different industries in urban areas.</a:t>
                      </a:r>
                      <a:endParaRPr sz="700" u="none" strike="noStrike" cap="none"/>
                    </a:p>
                    <a:p>
                      <a:pPr marL="0" marR="0" lvl="0" indent="0" algn="l" rtl="0">
                        <a:lnSpc>
                          <a:spcPct val="100000"/>
                        </a:lnSpc>
                        <a:spcBef>
                          <a:spcPts val="0"/>
                        </a:spcBef>
                        <a:spcAft>
                          <a:spcPts val="0"/>
                        </a:spcAft>
                        <a:buClr>
                          <a:schemeClr val="dk1"/>
                        </a:buClr>
                        <a:buSzPts val="600"/>
                        <a:buFont typeface="Calibri"/>
                        <a:buNone/>
                      </a:pPr>
                      <a:r>
                        <a:rPr lang="en-GB" sz="700" u="none" strike="noStrike" cap="none"/>
                        <a:t>&gt;Industries can sell to the global market - thus increasing profits. </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2"/>
                  </a:ext>
                </a:extLst>
              </a:tr>
              <a:tr h="193100">
                <a:tc gridSpan="2">
                  <a:txBody>
                    <a:bodyPr/>
                    <a:lstStyle/>
                    <a:p>
                      <a:pPr marL="0" marR="0" lvl="0" indent="0" algn="ctr" rtl="0">
                        <a:lnSpc>
                          <a:spcPct val="100000"/>
                        </a:lnSpc>
                        <a:spcBef>
                          <a:spcPts val="0"/>
                        </a:spcBef>
                        <a:spcAft>
                          <a:spcPts val="0"/>
                        </a:spcAft>
                        <a:buClr>
                          <a:schemeClr val="dk1"/>
                        </a:buClr>
                        <a:buSzPts val="600"/>
                        <a:buFont typeface="Arial"/>
                        <a:buNone/>
                      </a:pPr>
                      <a:r>
                        <a:rPr lang="en-GB" sz="600" u="none" strike="noStrike" cap="none">
                          <a:solidFill>
                            <a:schemeClr val="dk1"/>
                          </a:solidFill>
                        </a:rPr>
                        <a:t>Urban growth creates challenges for cities in LICs and NEEs. </a:t>
                      </a:r>
                      <a:endParaRPr sz="400" b="1" u="none" strike="noStrike" cap="none">
                        <a:solidFill>
                          <a:schemeClr val="dk1"/>
                        </a:solidFill>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tc hMerge="1">
                  <a:txBody>
                    <a:bodyPr/>
                    <a:lstStyle/>
                    <a:p>
                      <a:endParaRPr lang="en-US"/>
                    </a:p>
                  </a:txBody>
                  <a:tcPr/>
                </a:tc>
                <a:extLst>
                  <a:ext uri="{0D108BD9-81ED-4DB2-BD59-A6C34878D82A}">
                    <a16:rowId xmlns:a16="http://schemas.microsoft.com/office/drawing/2014/main" val="10003"/>
                  </a:ext>
                </a:extLst>
              </a:tr>
              <a:tr h="338800">
                <a:tc>
                  <a:txBody>
                    <a:bodyPr/>
                    <a:lstStyle/>
                    <a:p>
                      <a:pPr marL="0" marR="0" lvl="0" indent="0" algn="ctr" rtl="0">
                        <a:lnSpc>
                          <a:spcPct val="100000"/>
                        </a:lnSpc>
                        <a:spcBef>
                          <a:spcPts val="0"/>
                        </a:spcBef>
                        <a:spcAft>
                          <a:spcPts val="0"/>
                        </a:spcAft>
                        <a:buClr>
                          <a:srgbClr val="000000"/>
                        </a:buClr>
                        <a:buSzPts val="600"/>
                        <a:buFont typeface="Arial"/>
                        <a:buNone/>
                      </a:pPr>
                      <a:r>
                        <a:rPr lang="en-GB" sz="700" b="1" u="none" strike="noStrike" cap="none"/>
                        <a:t>Social/Economic challenges </a:t>
                      </a: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9593"/>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700" b="1" u="none" strike="noStrike" cap="none"/>
                        <a:t>Environmental challenges</a:t>
                      </a:r>
                      <a:endParaRPr sz="9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9593"/>
                    </a:solidFill>
                  </a:tcPr>
                </a:tc>
                <a:extLst>
                  <a:ext uri="{0D108BD9-81ED-4DB2-BD59-A6C34878D82A}">
                    <a16:rowId xmlns:a16="http://schemas.microsoft.com/office/drawing/2014/main" val="10004"/>
                  </a:ext>
                </a:extLst>
              </a:tr>
              <a:tr h="1017275">
                <a:tc>
                  <a:txBody>
                    <a:bodyPr/>
                    <a:lstStyle/>
                    <a:p>
                      <a:pPr marL="0" marR="0" lvl="0" indent="0" algn="l" rtl="0">
                        <a:lnSpc>
                          <a:spcPct val="100000"/>
                        </a:lnSpc>
                        <a:spcBef>
                          <a:spcPts val="0"/>
                        </a:spcBef>
                        <a:spcAft>
                          <a:spcPts val="0"/>
                        </a:spcAft>
                        <a:buClr>
                          <a:srgbClr val="000000"/>
                        </a:buClr>
                        <a:buSzPts val="600"/>
                        <a:buFont typeface="Arial"/>
                        <a:buNone/>
                      </a:pPr>
                      <a:r>
                        <a:rPr lang="en-GB" sz="700" u="none" strike="noStrike" cap="none"/>
                        <a:t>&gt;Creation of squatter settlements </a:t>
                      </a:r>
                      <a:endParaRPr sz="700" u="none" strike="noStrike" cap="none"/>
                    </a:p>
                    <a:p>
                      <a:pPr marL="0" marR="0" lvl="0" indent="0" algn="l" rtl="0">
                        <a:lnSpc>
                          <a:spcPct val="100000"/>
                        </a:lnSpc>
                        <a:spcBef>
                          <a:spcPts val="0"/>
                        </a:spcBef>
                        <a:spcAft>
                          <a:spcPts val="0"/>
                        </a:spcAft>
                        <a:buClr>
                          <a:srgbClr val="000000"/>
                        </a:buClr>
                        <a:buSzPts val="600"/>
                        <a:buFont typeface="Arial"/>
                        <a:buNone/>
                      </a:pPr>
                      <a:r>
                        <a:rPr lang="en-GB" sz="700" u="none" strike="noStrike" cap="none"/>
                        <a:t>&gt;Overcrowdedness</a:t>
                      </a:r>
                      <a:endParaRPr sz="700" u="none" strike="noStrike" cap="none"/>
                    </a:p>
                    <a:p>
                      <a:pPr marL="0" marR="0" lvl="0" indent="0" algn="l" rtl="0">
                        <a:lnSpc>
                          <a:spcPct val="100000"/>
                        </a:lnSpc>
                        <a:spcBef>
                          <a:spcPts val="0"/>
                        </a:spcBef>
                        <a:spcAft>
                          <a:spcPts val="0"/>
                        </a:spcAft>
                        <a:buClr>
                          <a:srgbClr val="000000"/>
                        </a:buClr>
                        <a:buSzPts val="600"/>
                        <a:buFont typeface="Arial"/>
                        <a:buNone/>
                      </a:pPr>
                      <a:r>
                        <a:rPr lang="en-GB" sz="700" u="none" strike="noStrike" cap="none"/>
                        <a:t>&gt;Lack of access to basic services</a:t>
                      </a:r>
                      <a:endParaRPr sz="700" u="none" strike="noStrike" cap="none"/>
                    </a:p>
                    <a:p>
                      <a:pPr marL="0" marR="0" lvl="0" indent="0" algn="l" rtl="0">
                        <a:lnSpc>
                          <a:spcPct val="100000"/>
                        </a:lnSpc>
                        <a:spcBef>
                          <a:spcPts val="0"/>
                        </a:spcBef>
                        <a:spcAft>
                          <a:spcPts val="0"/>
                        </a:spcAft>
                        <a:buClr>
                          <a:srgbClr val="000000"/>
                        </a:buClr>
                        <a:buSzPts val="600"/>
                        <a:buFont typeface="Arial"/>
                        <a:buNone/>
                      </a:pPr>
                      <a:r>
                        <a:rPr lang="en-GB" sz="700" u="none" strike="noStrike" cap="none"/>
                        <a:t>&gt;Due to people’s lack of education, people work jobs asking for long hours and offering little pay.</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600" u="none" strike="noStrike" cap="none">
                          <a:solidFill>
                            <a:schemeClr val="dk1"/>
                          </a:solidFill>
                        </a:rPr>
                        <a:t>&gt;Rubbish isn’t collected everywhete</a:t>
                      </a:r>
                      <a:endParaRPr sz="600" u="none" strike="noStrike" cap="none">
                        <a:solidFill>
                          <a:schemeClr val="dk1"/>
                        </a:solidFill>
                      </a:endParaRPr>
                    </a:p>
                    <a:p>
                      <a:pPr marL="0" marR="0" lvl="0" indent="0" algn="l" rtl="0">
                        <a:lnSpc>
                          <a:spcPct val="100000"/>
                        </a:lnSpc>
                        <a:spcBef>
                          <a:spcPts val="0"/>
                        </a:spcBef>
                        <a:spcAft>
                          <a:spcPts val="0"/>
                        </a:spcAft>
                        <a:buClr>
                          <a:srgbClr val="000000"/>
                        </a:buClr>
                        <a:buSzPts val="600"/>
                        <a:buFont typeface="Arial"/>
                        <a:buNone/>
                      </a:pPr>
                      <a:r>
                        <a:rPr lang="en-GB" sz="600" u="none" strike="noStrike" cap="none">
                          <a:solidFill>
                            <a:schemeClr val="dk1"/>
                          </a:solidFill>
                        </a:rPr>
                        <a:t>&gt;Air pollution comes from burning fuel, vehicle exhaust fumes and factories.</a:t>
                      </a:r>
                      <a:endParaRPr sz="600" u="none" strike="noStrike" cap="none">
                        <a:solidFill>
                          <a:schemeClr val="dk1"/>
                        </a:solidFill>
                      </a:endParaRPr>
                    </a:p>
                    <a:p>
                      <a:pPr marL="0" marR="0" lvl="0" indent="0" algn="l" rtl="0">
                        <a:lnSpc>
                          <a:spcPct val="100000"/>
                        </a:lnSpc>
                        <a:spcBef>
                          <a:spcPts val="0"/>
                        </a:spcBef>
                        <a:spcAft>
                          <a:spcPts val="0"/>
                        </a:spcAft>
                        <a:buClr>
                          <a:srgbClr val="000000"/>
                        </a:buClr>
                        <a:buSzPts val="600"/>
                        <a:buFont typeface="Arial"/>
                        <a:buNone/>
                      </a:pPr>
                      <a:r>
                        <a:rPr lang="en-GB" sz="600" u="none" strike="noStrike" cap="none">
                          <a:solidFill>
                            <a:schemeClr val="dk1"/>
                          </a:solidFill>
                        </a:rPr>
                        <a:t>&gt;Road system was not able to cope with all vehicles. Congestion causes increased greenhouse gas emissions.</a:t>
                      </a:r>
                      <a:endParaRPr sz="600" u="none" strike="noStrike" cap="none">
                        <a:solidFill>
                          <a:schemeClr val="dk1"/>
                        </a:solidFill>
                      </a:endParaRPr>
                    </a:p>
                    <a:p>
                      <a:pPr marL="0" marR="0" lvl="0" indent="0" algn="l" rtl="0">
                        <a:lnSpc>
                          <a:spcPct val="100000"/>
                        </a:lnSpc>
                        <a:spcBef>
                          <a:spcPts val="0"/>
                        </a:spcBef>
                        <a:spcAft>
                          <a:spcPts val="0"/>
                        </a:spcAft>
                        <a:buClr>
                          <a:srgbClr val="000000"/>
                        </a:buClr>
                        <a:buSzPts val="600"/>
                        <a:buFont typeface="Arial"/>
                        <a:buNone/>
                      </a:pPr>
                      <a:r>
                        <a:rPr lang="en-GB" sz="600" u="none" strike="noStrike" cap="none">
                          <a:solidFill>
                            <a:schemeClr val="dk1"/>
                          </a:solidFill>
                        </a:rPr>
                        <a:t>&gt;Sewage and toxic chemicals aren’t disposed of adequately.</a:t>
                      </a:r>
                      <a:endParaRPr sz="6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5"/>
                  </a:ext>
                </a:extLst>
              </a:tr>
            </a:tbl>
          </a:graphicData>
        </a:graphic>
      </p:graphicFrame>
      <p:graphicFrame>
        <p:nvGraphicFramePr>
          <p:cNvPr id="61" name="Google Shape;61;p1"/>
          <p:cNvGraphicFramePr/>
          <p:nvPr/>
        </p:nvGraphicFramePr>
        <p:xfrm>
          <a:off x="2858176" y="2334439"/>
          <a:ext cx="3501275" cy="1089250"/>
        </p:xfrm>
        <a:graphic>
          <a:graphicData uri="http://schemas.openxmlformats.org/drawingml/2006/table">
            <a:tbl>
              <a:tblPr firstRow="1" bandRow="1">
                <a:noFill/>
                <a:tableStyleId>{8423A8AF-7DC3-4E98-BC1F-A06D43BD887E}</a:tableStyleId>
              </a:tblPr>
              <a:tblGrid>
                <a:gridCol w="1753575">
                  <a:extLst>
                    <a:ext uri="{9D8B030D-6E8A-4147-A177-3AD203B41FA5}">
                      <a16:colId xmlns:a16="http://schemas.microsoft.com/office/drawing/2014/main" val="20000"/>
                    </a:ext>
                  </a:extLst>
                </a:gridCol>
                <a:gridCol w="1747700">
                  <a:extLst>
                    <a:ext uri="{9D8B030D-6E8A-4147-A177-3AD203B41FA5}">
                      <a16:colId xmlns:a16="http://schemas.microsoft.com/office/drawing/2014/main" val="20001"/>
                    </a:ext>
                  </a:extLst>
                </a:gridCol>
              </a:tblGrid>
              <a:tr h="146450">
                <a:tc gridSpan="2">
                  <a:txBody>
                    <a:bodyPr/>
                    <a:lstStyle/>
                    <a:p>
                      <a:pPr marL="0" marR="0" lvl="0" indent="0" algn="ctr" rtl="0">
                        <a:lnSpc>
                          <a:spcPct val="100000"/>
                        </a:lnSpc>
                        <a:spcBef>
                          <a:spcPts val="0"/>
                        </a:spcBef>
                        <a:spcAft>
                          <a:spcPts val="0"/>
                        </a:spcAft>
                        <a:buClr>
                          <a:schemeClr val="dk1"/>
                        </a:buClr>
                        <a:buSzPts val="500"/>
                        <a:buFont typeface="Arial"/>
                        <a:buNone/>
                      </a:pPr>
                      <a:r>
                        <a:rPr lang="en-GB" sz="700" b="1" u="none" strike="noStrike" cap="none">
                          <a:solidFill>
                            <a:schemeClr val="dk1"/>
                          </a:solidFill>
                        </a:rPr>
                        <a:t>Opportunity #1 Eko Atlantic</a:t>
                      </a:r>
                      <a:endParaRPr sz="11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72900">
                <a:tc gridSpan="2">
                  <a:txBody>
                    <a:bodyPr/>
                    <a:lstStyle/>
                    <a:p>
                      <a:pPr marL="0" marR="0" lvl="0" indent="0" algn="l" rtl="0">
                        <a:lnSpc>
                          <a:spcPct val="100000"/>
                        </a:lnSpc>
                        <a:spcBef>
                          <a:spcPts val="0"/>
                        </a:spcBef>
                        <a:spcAft>
                          <a:spcPts val="0"/>
                        </a:spcAft>
                        <a:buClr>
                          <a:schemeClr val="dk1"/>
                        </a:buClr>
                        <a:buSzPts val="1100"/>
                        <a:buFont typeface="Arial"/>
                        <a:buNone/>
                      </a:pPr>
                      <a:r>
                        <a:rPr lang="en-GB" sz="600" b="1" u="none" strike="noStrike" cap="none">
                          <a:solidFill>
                            <a:srgbClr val="262626"/>
                          </a:solidFill>
                        </a:rPr>
                        <a:t>It will become the new financial center of Nigeria, and perhaps West Africa. </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ctr" rtl="0">
                        <a:lnSpc>
                          <a:spcPct val="100000"/>
                        </a:lnSpc>
                        <a:spcBef>
                          <a:spcPts val="0"/>
                        </a:spcBef>
                        <a:spcAft>
                          <a:spcPts val="0"/>
                        </a:spcAft>
                        <a:buClr>
                          <a:srgbClr val="000000"/>
                        </a:buClr>
                        <a:buSzPts val="500"/>
                        <a:buFont typeface="Arial"/>
                        <a:buNone/>
                      </a:pPr>
                      <a:r>
                        <a:rPr lang="en-GB" sz="700" b="1" u="none" strike="noStrike" cap="none"/>
                        <a:t>Positives</a:t>
                      </a:r>
                      <a:endParaRPr sz="1300" u="none" strike="noStrike" cap="none"/>
                    </a:p>
                  </a:txBody>
                  <a:tcPr marL="68575" marR="68575" marT="25725" marB="2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GB" sz="700" b="1" u="none" strike="noStrike" cap="none"/>
                        <a:t>Negatives</a:t>
                      </a:r>
                      <a:endParaRPr sz="1300" u="none" strike="noStrike" cap="none"/>
                    </a:p>
                  </a:txBody>
                  <a:tcPr marL="68575" marR="68575" marT="25725" marB="2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2"/>
                  </a:ext>
                </a:extLst>
              </a:tr>
              <a:tr h="592225">
                <a:tc>
                  <a:txBody>
                    <a:bodyPr/>
                    <a:lstStyle/>
                    <a:p>
                      <a:pPr marL="0" marR="0" lvl="0" indent="0" algn="l" rtl="0">
                        <a:lnSpc>
                          <a:spcPct val="100000"/>
                        </a:lnSpc>
                        <a:spcBef>
                          <a:spcPts val="0"/>
                        </a:spcBef>
                        <a:spcAft>
                          <a:spcPts val="0"/>
                        </a:spcAft>
                        <a:buClr>
                          <a:srgbClr val="000000"/>
                        </a:buClr>
                        <a:buSzPts val="600"/>
                        <a:buFont typeface="Arial"/>
                        <a:buNone/>
                      </a:pPr>
                      <a:r>
                        <a:rPr lang="en-GB" sz="600" b="1" u="none" strike="noStrike" cap="none"/>
                        <a:t>Will be home to 250,000 people, employ 150,000 people, and attract big global multinational businesses to Lagos, will also protect Lagos from storm surges, flooding and sea level rise.</a:t>
                      </a:r>
                      <a:endParaRPr sz="6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600" u="none" strike="noStrike" cap="none"/>
                        <a:t>The project is not aimed at the urban poor but at rich people from abroad, money from foreign companies is funnelled abroad again, there are concerns over how much surrounding the material which has been dredged to create the reclaimed land.</a:t>
                      </a:r>
                      <a:endParaRPr sz="6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3"/>
                  </a:ext>
                </a:extLst>
              </a:tr>
            </a:tbl>
          </a:graphicData>
        </a:graphic>
      </p:graphicFrame>
      <p:graphicFrame>
        <p:nvGraphicFramePr>
          <p:cNvPr id="62" name="Google Shape;62;p1"/>
          <p:cNvGraphicFramePr/>
          <p:nvPr/>
        </p:nvGraphicFramePr>
        <p:xfrm>
          <a:off x="2861172" y="3679791"/>
          <a:ext cx="3509450" cy="1182045"/>
        </p:xfrm>
        <a:graphic>
          <a:graphicData uri="http://schemas.openxmlformats.org/drawingml/2006/table">
            <a:tbl>
              <a:tblPr firstRow="1" bandRow="1">
                <a:noFill/>
                <a:tableStyleId>{8423A8AF-7DC3-4E98-BC1F-A06D43BD887E}</a:tableStyleId>
              </a:tblPr>
              <a:tblGrid>
                <a:gridCol w="1846725">
                  <a:extLst>
                    <a:ext uri="{9D8B030D-6E8A-4147-A177-3AD203B41FA5}">
                      <a16:colId xmlns:a16="http://schemas.microsoft.com/office/drawing/2014/main" val="20000"/>
                    </a:ext>
                  </a:extLst>
                </a:gridCol>
                <a:gridCol w="1662725">
                  <a:extLst>
                    <a:ext uri="{9D8B030D-6E8A-4147-A177-3AD203B41FA5}">
                      <a16:colId xmlns:a16="http://schemas.microsoft.com/office/drawing/2014/main" val="20001"/>
                    </a:ext>
                  </a:extLst>
                </a:gridCol>
              </a:tblGrid>
              <a:tr h="129725">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700" b="1" u="none" strike="noStrike" cap="none"/>
                        <a:t>Opportunity #2 Makoko Floating School</a:t>
                      </a:r>
                      <a:endParaRPr sz="12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29050">
                <a:tc>
                  <a:txBody>
                    <a:bodyPr/>
                    <a:lstStyle/>
                    <a:p>
                      <a:pPr marL="0" marR="0" lvl="0" indent="0" algn="ctr" rtl="0">
                        <a:lnSpc>
                          <a:spcPct val="100000"/>
                        </a:lnSpc>
                        <a:spcBef>
                          <a:spcPts val="0"/>
                        </a:spcBef>
                        <a:spcAft>
                          <a:spcPts val="0"/>
                        </a:spcAft>
                        <a:buClr>
                          <a:schemeClr val="dk1"/>
                        </a:buClr>
                        <a:buSzPts val="600"/>
                        <a:buFont typeface="Arial"/>
                        <a:buNone/>
                      </a:pPr>
                      <a:r>
                        <a:rPr lang="en-GB" sz="600" b="1" u="none" strike="noStrike" cap="none"/>
                        <a:t>Positives</a:t>
                      </a:r>
                      <a:endParaRPr sz="6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600" b="1" u="none" strike="noStrike" cap="none"/>
                        <a:t>Negatives</a:t>
                      </a:r>
                      <a:endParaRPr sz="6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881025">
                <a:tc>
                  <a:txBody>
                    <a:bodyPr/>
                    <a:lstStyle/>
                    <a:p>
                      <a:pPr marL="0" marR="0" lvl="0" indent="0" algn="l" rtl="0">
                        <a:lnSpc>
                          <a:spcPct val="90000"/>
                        </a:lnSpc>
                        <a:spcBef>
                          <a:spcPts val="0"/>
                        </a:spcBef>
                        <a:spcAft>
                          <a:spcPts val="0"/>
                        </a:spcAft>
                        <a:buClr>
                          <a:schemeClr val="dk1"/>
                        </a:buClr>
                        <a:buSzPts val="1100"/>
                        <a:buFont typeface="Arial"/>
                        <a:buNone/>
                      </a:pPr>
                      <a:r>
                        <a:rPr lang="en-GB" sz="700" u="none" strike="noStrike" cap="none">
                          <a:solidFill>
                            <a:schemeClr val="dk1"/>
                          </a:solidFill>
                        </a:rPr>
                        <a:t>Education is seen as a passport out of poverty,</a:t>
                      </a:r>
                      <a:endParaRPr sz="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
                        <a:buFont typeface="Arial"/>
                        <a:buNone/>
                      </a:pPr>
                      <a:r>
                        <a:rPr lang="en-GB" sz="600" u="none" strike="noStrike" cap="none"/>
                        <a:t>Has two classrooms for 60 pupils in total </a:t>
                      </a:r>
                      <a:endParaRPr sz="600" u="none" strike="noStrike" cap="none"/>
                    </a:p>
                    <a:p>
                      <a:pPr marL="0" marR="0" lvl="0" indent="0" algn="l" rtl="0">
                        <a:lnSpc>
                          <a:spcPct val="100000"/>
                        </a:lnSpc>
                        <a:spcBef>
                          <a:spcPts val="0"/>
                        </a:spcBef>
                        <a:spcAft>
                          <a:spcPts val="0"/>
                        </a:spcAft>
                        <a:buClr>
                          <a:schemeClr val="dk1"/>
                        </a:buClr>
                        <a:buSzPts val="600"/>
                        <a:buFont typeface="Arial"/>
                        <a:buNone/>
                      </a:pPr>
                      <a:r>
                        <a:rPr lang="en-GB" sz="600" u="none" strike="noStrike" cap="none"/>
                        <a:t>Built by a charity out of sustainable and reclaimed materials </a:t>
                      </a:r>
                      <a:endParaRPr sz="6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l" rtl="0">
                        <a:lnSpc>
                          <a:spcPct val="90000"/>
                        </a:lnSpc>
                        <a:spcBef>
                          <a:spcPts val="0"/>
                        </a:spcBef>
                        <a:spcAft>
                          <a:spcPts val="0"/>
                        </a:spcAft>
                        <a:buClr>
                          <a:srgbClr val="000000"/>
                        </a:buClr>
                        <a:buSzPts val="600"/>
                        <a:buFont typeface="Arial"/>
                        <a:buNone/>
                      </a:pPr>
                      <a:r>
                        <a:rPr lang="en-GB" sz="600" u="none" strike="noStrike" cap="none">
                          <a:solidFill>
                            <a:schemeClr val="dk1"/>
                          </a:solidFill>
                        </a:rPr>
                        <a:t>Only 61 percent of 6-11 year-olds regularly attend primary school and only 35.6 percent.</a:t>
                      </a:r>
                      <a:endParaRPr sz="600" u="none" strike="noStrike" cap="none">
                        <a:solidFill>
                          <a:schemeClr val="dk1"/>
                        </a:solidFill>
                      </a:endParaRPr>
                    </a:p>
                    <a:p>
                      <a:pPr marL="0" marR="0" lvl="0" indent="0" algn="l" rtl="0">
                        <a:lnSpc>
                          <a:spcPct val="90000"/>
                        </a:lnSpc>
                        <a:spcBef>
                          <a:spcPts val="1000"/>
                        </a:spcBef>
                        <a:spcAft>
                          <a:spcPts val="0"/>
                        </a:spcAft>
                        <a:buClr>
                          <a:srgbClr val="000000"/>
                        </a:buClr>
                        <a:buSzPts val="600"/>
                        <a:buFont typeface="Arial"/>
                        <a:buNone/>
                      </a:pPr>
                      <a:r>
                        <a:rPr lang="en-GB" sz="600" u="none" strike="noStrike" cap="none">
                          <a:solidFill>
                            <a:schemeClr val="dk1"/>
                          </a:solidFill>
                        </a:rPr>
                        <a:t>The school sunk in 2016 after continuous storms</a:t>
                      </a:r>
                      <a:endParaRPr sz="600" u="none" strike="noStrike" cap="none">
                        <a:solidFill>
                          <a:schemeClr val="dk1"/>
                        </a:solidFill>
                      </a:endParaRPr>
                    </a:p>
                    <a:p>
                      <a:pPr marL="0" marR="0" lvl="0" indent="0" algn="l" rtl="0">
                        <a:lnSpc>
                          <a:spcPct val="90000"/>
                        </a:lnSpc>
                        <a:spcBef>
                          <a:spcPts val="1000"/>
                        </a:spcBef>
                        <a:spcAft>
                          <a:spcPts val="0"/>
                        </a:spcAft>
                        <a:buClr>
                          <a:srgbClr val="000000"/>
                        </a:buClr>
                        <a:buSzPts val="600"/>
                        <a:buFont typeface="Arial"/>
                        <a:buNone/>
                      </a:pPr>
                      <a:endParaRPr sz="6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bl>
          </a:graphicData>
        </a:graphic>
      </p:graphicFrame>
      <p:graphicFrame>
        <p:nvGraphicFramePr>
          <p:cNvPr id="63" name="Google Shape;63;p1"/>
          <p:cNvGraphicFramePr/>
          <p:nvPr/>
        </p:nvGraphicFramePr>
        <p:xfrm>
          <a:off x="2858163" y="7"/>
          <a:ext cx="3515450" cy="2037350"/>
        </p:xfrm>
        <a:graphic>
          <a:graphicData uri="http://schemas.openxmlformats.org/drawingml/2006/table">
            <a:tbl>
              <a:tblPr firstRow="1" bandRow="1">
                <a:noFill/>
                <a:tableStyleId>{8423A8AF-7DC3-4E98-BC1F-A06D43BD887E}</a:tableStyleId>
              </a:tblPr>
              <a:tblGrid>
                <a:gridCol w="1929175">
                  <a:extLst>
                    <a:ext uri="{9D8B030D-6E8A-4147-A177-3AD203B41FA5}">
                      <a16:colId xmlns:a16="http://schemas.microsoft.com/office/drawing/2014/main" val="20000"/>
                    </a:ext>
                  </a:extLst>
                </a:gridCol>
                <a:gridCol w="1586275">
                  <a:extLst>
                    <a:ext uri="{9D8B030D-6E8A-4147-A177-3AD203B41FA5}">
                      <a16:colId xmlns:a16="http://schemas.microsoft.com/office/drawing/2014/main" val="20001"/>
                    </a:ext>
                  </a:extLst>
                </a:gridCol>
              </a:tblGrid>
              <a:tr h="215825">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700" u="none" strike="noStrike" cap="none"/>
                        <a:t>A case study of a major city in an LIC or NEE</a:t>
                      </a:r>
                      <a:endParaRPr sz="11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21525">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t>&gt;Lagos is the biggest city in Nigeria,</a:t>
                      </a:r>
                      <a:endParaRPr sz="7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t>&gt;Nigeria is an NEE</a:t>
                      </a:r>
                      <a:endParaRPr sz="7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t>&gt;Lagos has 21 million people</a:t>
                      </a:r>
                      <a:endParaRPr sz="700" u="none" strike="noStrike" cap="none"/>
                    </a:p>
                    <a:p>
                      <a:pPr marL="0" marR="0" lvl="0" indent="0" algn="l" rtl="0">
                        <a:lnSpc>
                          <a:spcPct val="100000"/>
                        </a:lnSpc>
                        <a:spcBef>
                          <a:spcPts val="0"/>
                        </a:spcBef>
                        <a:spcAft>
                          <a:spcPts val="0"/>
                        </a:spcAft>
                        <a:buClr>
                          <a:srgbClr val="000000"/>
                        </a:buClr>
                        <a:buSzPts val="700"/>
                        <a:buFont typeface="Arial"/>
                        <a:buNone/>
                      </a:pP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p>
                      <a:pPr marL="0" marR="0" lvl="0" indent="0" algn="l" rtl="0">
                        <a:lnSpc>
                          <a:spcPct val="100000"/>
                        </a:lnSpc>
                        <a:spcBef>
                          <a:spcPts val="0"/>
                        </a:spcBef>
                        <a:spcAft>
                          <a:spcPts val="0"/>
                        </a:spcAft>
                        <a:buClr>
                          <a:schemeClr val="dk1"/>
                        </a:buClr>
                        <a:buSzPts val="600"/>
                        <a:buFont typeface="Arial"/>
                        <a:buNone/>
                      </a:pPr>
                      <a:endParaRPr sz="5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1"/>
                  </a:ext>
                </a:extLst>
              </a:tr>
            </a:tbl>
          </a:graphicData>
        </a:graphic>
      </p:graphicFrame>
      <p:graphicFrame>
        <p:nvGraphicFramePr>
          <p:cNvPr id="64" name="Google Shape;64;p1"/>
          <p:cNvGraphicFramePr/>
          <p:nvPr/>
        </p:nvGraphicFramePr>
        <p:xfrm>
          <a:off x="6437463" y="-6844"/>
          <a:ext cx="2668425" cy="2343205"/>
        </p:xfrm>
        <a:graphic>
          <a:graphicData uri="http://schemas.openxmlformats.org/drawingml/2006/table">
            <a:tbl>
              <a:tblPr firstRow="1" bandRow="1">
                <a:noFill/>
                <a:tableStyleId>{8423A8AF-7DC3-4E98-BC1F-A06D43BD887E}</a:tableStyleId>
              </a:tblPr>
              <a:tblGrid>
                <a:gridCol w="1379800">
                  <a:extLst>
                    <a:ext uri="{9D8B030D-6E8A-4147-A177-3AD203B41FA5}">
                      <a16:colId xmlns:a16="http://schemas.microsoft.com/office/drawing/2014/main" val="20000"/>
                    </a:ext>
                  </a:extLst>
                </a:gridCol>
                <a:gridCol w="1288625">
                  <a:extLst>
                    <a:ext uri="{9D8B030D-6E8A-4147-A177-3AD203B41FA5}">
                      <a16:colId xmlns:a16="http://schemas.microsoft.com/office/drawing/2014/main" val="20001"/>
                    </a:ext>
                  </a:extLst>
                </a:gridCol>
              </a:tblGrid>
              <a:tr h="176700">
                <a:tc gridSpan="2">
                  <a:txBody>
                    <a:bodyPr/>
                    <a:lstStyle/>
                    <a:p>
                      <a:pPr marL="0" marR="0" lvl="0" indent="0" algn="ctr" rtl="0">
                        <a:lnSpc>
                          <a:spcPct val="100000"/>
                        </a:lnSpc>
                        <a:spcBef>
                          <a:spcPts val="0"/>
                        </a:spcBef>
                        <a:spcAft>
                          <a:spcPts val="0"/>
                        </a:spcAft>
                        <a:buClr>
                          <a:srgbClr val="000000"/>
                        </a:buClr>
                        <a:buSzPts val="500"/>
                        <a:buFont typeface="Arial"/>
                        <a:buNone/>
                      </a:pPr>
                      <a:r>
                        <a:rPr lang="en-GB" sz="700" u="none" strike="noStrike" cap="none"/>
                        <a:t>Opportunity #3 Lagos Mass Transit </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47600">
                <a:tc>
                  <a:txBody>
                    <a:bodyPr/>
                    <a:lstStyle/>
                    <a:p>
                      <a:pPr marL="0" marR="0" lvl="0" indent="0" algn="l" rtl="0">
                        <a:lnSpc>
                          <a:spcPct val="80000"/>
                        </a:lnSpc>
                        <a:spcBef>
                          <a:spcPts val="0"/>
                        </a:spcBef>
                        <a:spcAft>
                          <a:spcPts val="0"/>
                        </a:spcAft>
                        <a:buClr>
                          <a:srgbClr val="000000"/>
                        </a:buClr>
                        <a:buSzPts val="700"/>
                        <a:buFont typeface="Arial"/>
                        <a:buNone/>
                      </a:pPr>
                      <a:r>
                        <a:rPr lang="en-GB" sz="700" u="none" strike="noStrike" cap="none"/>
                        <a:t>Positives</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t>Negatives</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467775">
                <a:tc rowSpan="2">
                  <a:txBody>
                    <a:bodyPr/>
                    <a:lstStyle/>
                    <a:p>
                      <a:pPr marL="0" marR="0" lvl="0" indent="0" algn="l" rtl="0">
                        <a:lnSpc>
                          <a:spcPct val="115000"/>
                        </a:lnSpc>
                        <a:spcBef>
                          <a:spcPts val="0"/>
                        </a:spcBef>
                        <a:spcAft>
                          <a:spcPts val="0"/>
                        </a:spcAft>
                        <a:buClr>
                          <a:srgbClr val="000000"/>
                        </a:buClr>
                        <a:buSzPts val="700"/>
                        <a:buFont typeface="Arial"/>
                        <a:buNone/>
                      </a:pPr>
                      <a:r>
                        <a:rPr lang="en-GB" sz="700" u="none" strike="noStrike" cap="none"/>
                        <a:t>A new light railway scheme is being developed in Lagos.</a:t>
                      </a:r>
                      <a:endParaRPr sz="700" u="none" strike="noStrike" cap="none"/>
                    </a:p>
                    <a:p>
                      <a:pPr marL="0" marR="0" lvl="0" indent="0" algn="l" rtl="0">
                        <a:lnSpc>
                          <a:spcPct val="115000"/>
                        </a:lnSpc>
                        <a:spcBef>
                          <a:spcPts val="1100"/>
                        </a:spcBef>
                        <a:spcAft>
                          <a:spcPts val="0"/>
                        </a:spcAft>
                        <a:buClr>
                          <a:srgbClr val="000000"/>
                        </a:buClr>
                        <a:buSzPts val="700"/>
                        <a:buFont typeface="Arial"/>
                        <a:buNone/>
                      </a:pPr>
                      <a:r>
                        <a:rPr lang="en-GB" sz="700" u="none" strike="noStrike" cap="none"/>
                        <a:t>The system carries seven times as many passengers as the BRT. [Bus Rapid Transit which 200,000 people use per day]</a:t>
                      </a:r>
                      <a:endParaRPr sz="700" u="none" strike="noStrike" cap="none"/>
                    </a:p>
                    <a:p>
                      <a:pPr marL="0" marR="0" lvl="0" indent="0" algn="l" rtl="0">
                        <a:lnSpc>
                          <a:spcPct val="115000"/>
                        </a:lnSpc>
                        <a:spcBef>
                          <a:spcPts val="1100"/>
                        </a:spcBef>
                        <a:spcAft>
                          <a:spcPts val="0"/>
                        </a:spcAft>
                        <a:buClr>
                          <a:srgbClr val="000000"/>
                        </a:buClr>
                        <a:buSzPts val="700"/>
                        <a:buFont typeface="Arial"/>
                        <a:buNone/>
                      </a:pPr>
                      <a:r>
                        <a:rPr lang="en-GB" sz="700" u="none" strike="noStrike" cap="none"/>
                        <a:t>It is</a:t>
                      </a:r>
                      <a:r>
                        <a:rPr lang="en-GB" sz="700" b="1" u="none" strike="noStrike" cap="none"/>
                        <a:t> </a:t>
                      </a:r>
                      <a:r>
                        <a:rPr lang="en-GB" sz="700" u="none" strike="noStrike" cap="none"/>
                        <a:t>an integrated transport system that links road, rail and waterway networks</a:t>
                      </a:r>
                      <a:endParaRPr sz="700" u="none" strike="noStrike" cap="none"/>
                    </a:p>
                    <a:p>
                      <a:pPr marL="0" marR="0" lvl="0" indent="0" algn="l" rtl="0">
                        <a:lnSpc>
                          <a:spcPct val="100000"/>
                        </a:lnSpc>
                        <a:spcBef>
                          <a:spcPts val="1100"/>
                        </a:spcBef>
                        <a:spcAft>
                          <a:spcPts val="0"/>
                        </a:spcAft>
                        <a:buClr>
                          <a:srgbClr val="000000"/>
                        </a:buClr>
                        <a:buSzPts val="700"/>
                        <a:buFont typeface="Arial"/>
                        <a:buNone/>
                      </a:pPr>
                      <a:r>
                        <a:rPr lang="en-GB" sz="700" u="none" strike="noStrike" cap="none"/>
                        <a:t> </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rowSpan="2">
                  <a:txBody>
                    <a:bodyPr/>
                    <a:lstStyle/>
                    <a:p>
                      <a:pPr marL="0" marR="0" lvl="0" indent="0" algn="l" rtl="0">
                        <a:lnSpc>
                          <a:spcPct val="90000"/>
                        </a:lnSpc>
                        <a:spcBef>
                          <a:spcPts val="0"/>
                        </a:spcBef>
                        <a:spcAft>
                          <a:spcPts val="0"/>
                        </a:spcAft>
                        <a:buClr>
                          <a:schemeClr val="dk1"/>
                        </a:buClr>
                        <a:buSzPts val="1100"/>
                        <a:buFont typeface="Arial"/>
                        <a:buNone/>
                      </a:pPr>
                      <a:r>
                        <a:rPr lang="en-GB" sz="700" u="none" strike="noStrike" cap="none">
                          <a:solidFill>
                            <a:schemeClr val="dk1"/>
                          </a:solidFill>
                        </a:rPr>
                        <a:t>Blue-Rail is likely to only be complete in 2022. Construction has involved many delays since 2011.</a:t>
                      </a:r>
                      <a:endParaRPr sz="700" u="none" strike="noStrike" cap="none">
                        <a:solidFill>
                          <a:schemeClr val="dk1"/>
                        </a:solidFill>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p>
                    <a:p>
                      <a:pPr marL="0" marR="0" lvl="0" indent="0" algn="l" rtl="0">
                        <a:lnSpc>
                          <a:spcPct val="90000"/>
                        </a:lnSpc>
                        <a:spcBef>
                          <a:spcPts val="1000"/>
                        </a:spcBef>
                        <a:spcAft>
                          <a:spcPts val="0"/>
                        </a:spcAft>
                        <a:buClr>
                          <a:schemeClr val="dk1"/>
                        </a:buClr>
                        <a:buSzPts val="1100"/>
                        <a:buFont typeface="Arial"/>
                        <a:buNone/>
                      </a:pPr>
                      <a:r>
                        <a:rPr lang="en-GB" sz="700" u="none" strike="noStrike" cap="none">
                          <a:solidFill>
                            <a:srgbClr val="222222"/>
                          </a:solidFill>
                        </a:rPr>
                        <a:t>The Federal Government of Nigeria is currently seeking a loan of about US $40bn to US $46bn to complete the ongoing rail projects.</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r h="15406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65" name="Google Shape;65;p1"/>
          <p:cNvGraphicFramePr/>
          <p:nvPr/>
        </p:nvGraphicFramePr>
        <p:xfrm>
          <a:off x="6428086" y="2420113"/>
          <a:ext cx="2668450" cy="2443625"/>
        </p:xfrm>
        <a:graphic>
          <a:graphicData uri="http://schemas.openxmlformats.org/drawingml/2006/table">
            <a:tbl>
              <a:tblPr firstRow="1" bandRow="1">
                <a:noFill/>
                <a:tableStyleId>{8423A8AF-7DC3-4E98-BC1F-A06D43BD887E}</a:tableStyleId>
              </a:tblPr>
              <a:tblGrid>
                <a:gridCol w="1389200">
                  <a:extLst>
                    <a:ext uri="{9D8B030D-6E8A-4147-A177-3AD203B41FA5}">
                      <a16:colId xmlns:a16="http://schemas.microsoft.com/office/drawing/2014/main" val="20000"/>
                    </a:ext>
                  </a:extLst>
                </a:gridCol>
                <a:gridCol w="1279250">
                  <a:extLst>
                    <a:ext uri="{9D8B030D-6E8A-4147-A177-3AD203B41FA5}">
                      <a16:colId xmlns:a16="http://schemas.microsoft.com/office/drawing/2014/main" val="20001"/>
                    </a:ext>
                  </a:extLst>
                </a:gridCol>
              </a:tblGrid>
              <a:tr h="209575">
                <a:tc gridSpan="2">
                  <a:txBody>
                    <a:bodyPr/>
                    <a:lstStyle/>
                    <a:p>
                      <a:pPr marL="0" marR="0" lvl="0" indent="0" algn="ctr" rtl="0">
                        <a:lnSpc>
                          <a:spcPct val="100000"/>
                        </a:lnSpc>
                        <a:spcBef>
                          <a:spcPts val="0"/>
                        </a:spcBef>
                        <a:spcAft>
                          <a:spcPts val="0"/>
                        </a:spcAft>
                        <a:buClr>
                          <a:srgbClr val="000000"/>
                        </a:buClr>
                        <a:buSzPts val="500"/>
                        <a:buFont typeface="Arial"/>
                        <a:buNone/>
                      </a:pPr>
                      <a:r>
                        <a:rPr lang="en-GB" sz="700" b="1" u="none" strike="noStrike" cap="none"/>
                        <a:t>Opportunity #4 Electricity</a:t>
                      </a: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79975">
                <a:tc>
                  <a:txBody>
                    <a:bodyPr/>
                    <a:lstStyle/>
                    <a:p>
                      <a:pPr marL="0" marR="0" lvl="0" indent="0" algn="l" rtl="0">
                        <a:lnSpc>
                          <a:spcPct val="80000"/>
                        </a:lnSpc>
                        <a:spcBef>
                          <a:spcPts val="0"/>
                        </a:spcBef>
                        <a:spcAft>
                          <a:spcPts val="0"/>
                        </a:spcAft>
                        <a:buClr>
                          <a:srgbClr val="000000"/>
                        </a:buClr>
                        <a:buSzPts val="700"/>
                        <a:buFont typeface="Arial"/>
                        <a:buNone/>
                      </a:pPr>
                      <a:r>
                        <a:rPr lang="en-GB" sz="700" u="none" strike="noStrike" cap="none"/>
                        <a:t>Positives</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t>Negatives</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2054075">
                <a:tc>
                  <a:txBody>
                    <a:bodyPr/>
                    <a:lstStyle/>
                    <a:p>
                      <a:pPr marL="0" marR="0" lvl="0" indent="0" algn="l" rtl="0">
                        <a:lnSpc>
                          <a:spcPct val="100000"/>
                        </a:lnSpc>
                        <a:spcBef>
                          <a:spcPts val="0"/>
                        </a:spcBef>
                        <a:spcAft>
                          <a:spcPts val="0"/>
                        </a:spcAft>
                        <a:buClr>
                          <a:schemeClr val="dk1"/>
                        </a:buClr>
                        <a:buSzPts val="1100"/>
                        <a:buFont typeface="Arial"/>
                        <a:buNone/>
                      </a:pPr>
                      <a:r>
                        <a:rPr lang="en-GB" sz="700" u="none" strike="noStrike" cap="none">
                          <a:solidFill>
                            <a:schemeClr val="dk1"/>
                          </a:solidFill>
                        </a:rPr>
                        <a:t>Lagos Solar Power Project has generated  5MW of solar power to education and health facilities and given access to renewable power for 172 schools and 11 public health centres</a:t>
                      </a:r>
                      <a:endParaRPr sz="7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700" u="none" strike="noStrike" cap="none">
                        <a:solidFill>
                          <a:schemeClr val="dk1"/>
                        </a:solidFill>
                      </a:endParaRPr>
                    </a:p>
                    <a:p>
                      <a:pPr marL="0" marR="139700" lvl="0" indent="0" algn="l" rtl="0">
                        <a:lnSpc>
                          <a:spcPct val="100000"/>
                        </a:lnSpc>
                        <a:spcBef>
                          <a:spcPts val="0"/>
                        </a:spcBef>
                        <a:spcAft>
                          <a:spcPts val="0"/>
                        </a:spcAft>
                        <a:buClr>
                          <a:schemeClr val="dk1"/>
                        </a:buClr>
                        <a:buSzPts val="1100"/>
                        <a:buFont typeface="Arial"/>
                        <a:buNone/>
                      </a:pPr>
                      <a:r>
                        <a:rPr lang="en-GB" sz="700" u="none" strike="noStrike" cap="none">
                          <a:solidFill>
                            <a:schemeClr val="dk1"/>
                          </a:solidFill>
                        </a:rPr>
                        <a:t>Solar projects  could increase the availability of electricity to almost </a:t>
                      </a:r>
                      <a:r>
                        <a:rPr lang="en-GB" sz="700" u="none" strike="noStrike" cap="none">
                          <a:solidFill>
                            <a:schemeClr val="dk1"/>
                          </a:solidFill>
                          <a:uFill>
                            <a:noFill/>
                          </a:uFill>
                          <a:hlinkClick r:id="rId3">
                            <a:extLst>
                              <a:ext uri="{A12FA001-AC4F-418D-AE19-62706E023703}">
                                <ahyp:hlinkClr xmlns:ahyp="http://schemas.microsoft.com/office/drawing/2018/hyperlinkcolor" val="tx"/>
                              </a:ext>
                            </a:extLst>
                          </a:hlinkClick>
                        </a:rPr>
                        <a:t>80 million</a:t>
                      </a:r>
                      <a:r>
                        <a:rPr lang="en-GB" sz="700" u="none" strike="noStrike" cap="none">
                          <a:solidFill>
                            <a:schemeClr val="dk1"/>
                          </a:solidFill>
                        </a:rPr>
                        <a:t> people who currently have none </a:t>
                      </a:r>
                      <a:endParaRPr sz="700" u="none" strike="noStrike" cap="none">
                        <a:solidFill>
                          <a:schemeClr val="dk1"/>
                        </a:solidFill>
                      </a:endParaRPr>
                    </a:p>
                    <a:p>
                      <a:pPr marL="0" marR="0" lvl="0" indent="0" algn="l" rtl="0">
                        <a:lnSpc>
                          <a:spcPct val="80000"/>
                        </a:lnSpc>
                        <a:spcBef>
                          <a:spcPts val="2400"/>
                        </a:spcBef>
                        <a:spcAft>
                          <a:spcPts val="0"/>
                        </a:spcAft>
                        <a:buClr>
                          <a:srgbClr val="000000"/>
                        </a:buClr>
                        <a:buSzPts val="700"/>
                        <a:buFont typeface="Arial"/>
                        <a:buNone/>
                      </a:pPr>
                      <a:endParaRPr sz="700" u="none" strike="noStrike" cap="none"/>
                    </a:p>
                    <a:p>
                      <a:pPr marL="0" marR="0" lvl="0" indent="0" algn="l" rtl="0">
                        <a:lnSpc>
                          <a:spcPct val="80000"/>
                        </a:lnSpc>
                        <a:spcBef>
                          <a:spcPts val="0"/>
                        </a:spcBef>
                        <a:spcAft>
                          <a:spcPts val="0"/>
                        </a:spcAft>
                        <a:buClr>
                          <a:srgbClr val="000000"/>
                        </a:buClr>
                        <a:buSzPts val="600"/>
                        <a:buFont typeface="Arial"/>
                        <a:buNone/>
                      </a:pPr>
                      <a:endParaRPr sz="700" u="none" strike="noStrike" cap="none">
                        <a:solidFill>
                          <a:schemeClr val="dk1"/>
                        </a:solidFill>
                      </a:endParaRPr>
                    </a:p>
                    <a:p>
                      <a:pPr marL="0" marR="0" lvl="0" indent="0" algn="l" rtl="0">
                        <a:lnSpc>
                          <a:spcPct val="80000"/>
                        </a:lnSpc>
                        <a:spcBef>
                          <a:spcPts val="0"/>
                        </a:spcBef>
                        <a:spcAft>
                          <a:spcPts val="0"/>
                        </a:spcAft>
                        <a:buClr>
                          <a:srgbClr val="000000"/>
                        </a:buClr>
                        <a:buSzPts val="700"/>
                        <a:buFont typeface="Arial"/>
                        <a:buNone/>
                      </a:pPr>
                      <a:endParaRPr sz="7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139700" lvl="0" indent="0" algn="l" rtl="0">
                        <a:lnSpc>
                          <a:spcPct val="100000"/>
                        </a:lnSpc>
                        <a:spcBef>
                          <a:spcPts val="0"/>
                        </a:spcBef>
                        <a:spcAft>
                          <a:spcPts val="0"/>
                        </a:spcAft>
                        <a:buClr>
                          <a:schemeClr val="dk1"/>
                        </a:buClr>
                        <a:buSzPts val="1100"/>
                        <a:buFont typeface="Arial"/>
                        <a:buNone/>
                      </a:pPr>
                      <a:r>
                        <a:rPr lang="en-GB" sz="700" u="none" strike="noStrike" cap="none">
                          <a:solidFill>
                            <a:schemeClr val="dk1"/>
                          </a:solidFill>
                        </a:rPr>
                        <a:t>Businesses spend almost $14bn a year on imported, expensive and dirty diesel for their onsite generators, creating smog in major cities like Lagos,</a:t>
                      </a:r>
                      <a:endParaRPr sz="700" u="none" strike="noStrike" cap="none">
                        <a:solidFill>
                          <a:schemeClr val="dk1"/>
                        </a:solidFill>
                      </a:endParaRPr>
                    </a:p>
                    <a:p>
                      <a:pPr marL="0" marR="139700" lvl="0" indent="0" algn="l" rtl="0">
                        <a:lnSpc>
                          <a:spcPct val="100000"/>
                        </a:lnSpc>
                        <a:spcBef>
                          <a:spcPts val="2400"/>
                        </a:spcBef>
                        <a:spcAft>
                          <a:spcPts val="0"/>
                        </a:spcAft>
                        <a:buClr>
                          <a:schemeClr val="dk1"/>
                        </a:buClr>
                        <a:buSzPts val="1100"/>
                        <a:buFont typeface="Arial"/>
                        <a:buNone/>
                      </a:pPr>
                      <a:r>
                        <a:rPr lang="en-GB" sz="700" u="none" strike="noStrike" cap="none">
                          <a:solidFill>
                            <a:schemeClr val="dk1"/>
                          </a:solidFill>
                        </a:rPr>
                        <a:t>98 million people in Nigeria are without access to electricity.</a:t>
                      </a:r>
                      <a:endParaRPr sz="700" u="none" strike="noStrike" cap="none">
                        <a:solidFill>
                          <a:schemeClr val="dk1"/>
                        </a:solidFill>
                      </a:endParaRPr>
                    </a:p>
                    <a:p>
                      <a:pPr marL="0" marR="0" lvl="0" indent="0" algn="l" rtl="0">
                        <a:lnSpc>
                          <a:spcPct val="100000"/>
                        </a:lnSpc>
                        <a:spcBef>
                          <a:spcPts val="2400"/>
                        </a:spcBef>
                        <a:spcAft>
                          <a:spcPts val="0"/>
                        </a:spcAft>
                        <a:buClr>
                          <a:srgbClr val="000000"/>
                        </a:buClr>
                        <a:buSzPts val="700"/>
                        <a:buFont typeface="Arial"/>
                        <a:buNone/>
                      </a:pPr>
                      <a:endParaRPr sz="700" b="1"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bl>
          </a:graphicData>
        </a:graphic>
      </p:graphicFrame>
      <p:pic>
        <p:nvPicPr>
          <p:cNvPr id="66" name="Google Shape;66;p1"/>
          <p:cNvPicPr preferRelativeResize="0"/>
          <p:nvPr/>
        </p:nvPicPr>
        <p:blipFill rotWithShape="1">
          <a:blip r:embed="rId4">
            <a:alphaModFix/>
          </a:blip>
          <a:srcRect/>
          <a:stretch/>
        </p:blipFill>
        <p:spPr>
          <a:xfrm>
            <a:off x="2534000" y="3043250"/>
            <a:ext cx="255550" cy="255550"/>
          </a:xfrm>
          <a:prstGeom prst="rect">
            <a:avLst/>
          </a:prstGeom>
          <a:noFill/>
          <a:ln>
            <a:noFill/>
          </a:ln>
        </p:spPr>
      </p:pic>
      <p:pic>
        <p:nvPicPr>
          <p:cNvPr id="67" name="Google Shape;67;p1"/>
          <p:cNvPicPr preferRelativeResize="0"/>
          <p:nvPr/>
        </p:nvPicPr>
        <p:blipFill rotWithShape="1">
          <a:blip r:embed="rId5">
            <a:alphaModFix/>
          </a:blip>
          <a:srcRect/>
          <a:stretch/>
        </p:blipFill>
        <p:spPr>
          <a:xfrm>
            <a:off x="1045800" y="2843751"/>
            <a:ext cx="486400" cy="486400"/>
          </a:xfrm>
          <a:prstGeom prst="rect">
            <a:avLst/>
          </a:prstGeom>
          <a:noFill/>
          <a:ln>
            <a:noFill/>
          </a:ln>
        </p:spPr>
      </p:pic>
      <p:pic>
        <p:nvPicPr>
          <p:cNvPr id="68" name="Google Shape;68;p1"/>
          <p:cNvPicPr preferRelativeResize="0"/>
          <p:nvPr/>
        </p:nvPicPr>
        <p:blipFill rotWithShape="1">
          <a:blip r:embed="rId6">
            <a:alphaModFix/>
          </a:blip>
          <a:srcRect/>
          <a:stretch/>
        </p:blipFill>
        <p:spPr>
          <a:xfrm>
            <a:off x="4884982" y="393702"/>
            <a:ext cx="1418626" cy="1556047"/>
          </a:xfrm>
          <a:prstGeom prst="rect">
            <a:avLst/>
          </a:prstGeom>
          <a:noFill/>
          <a:ln>
            <a:noFill/>
          </a:ln>
        </p:spPr>
      </p:pic>
      <p:pic>
        <p:nvPicPr>
          <p:cNvPr id="69" name="Google Shape;69;p1"/>
          <p:cNvPicPr preferRelativeResize="0"/>
          <p:nvPr/>
        </p:nvPicPr>
        <p:blipFill rotWithShape="1">
          <a:blip r:embed="rId7">
            <a:alphaModFix/>
          </a:blip>
          <a:srcRect/>
          <a:stretch/>
        </p:blipFill>
        <p:spPr>
          <a:xfrm>
            <a:off x="3198063" y="608725"/>
            <a:ext cx="1273375" cy="1341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p:nvPr/>
        </p:nvSpPr>
        <p:spPr>
          <a:xfrm>
            <a:off x="68825" y="63050"/>
            <a:ext cx="8946900" cy="624300"/>
          </a:xfrm>
          <a:prstGeom prst="rect">
            <a:avLst/>
          </a:prstGeom>
          <a:solidFill>
            <a:srgbClr val="DAE5F0"/>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sng" strike="noStrike" cap="none">
                <a:solidFill>
                  <a:srgbClr val="000000"/>
                </a:solidFill>
                <a:latin typeface="Calibri"/>
                <a:ea typeface="Calibri"/>
                <a:cs typeface="Calibri"/>
                <a:sym typeface="Calibri"/>
              </a:rPr>
              <a:t>Question: </a:t>
            </a:r>
            <a:r>
              <a:rPr lang="en-GB" sz="1600" b="0" i="0" u="none" strike="noStrike" cap="none">
                <a:solidFill>
                  <a:srgbClr val="222222"/>
                </a:solidFill>
                <a:latin typeface="Arial"/>
                <a:ea typeface="Arial"/>
                <a:cs typeface="Arial"/>
                <a:sym typeface="Arial"/>
              </a:rPr>
              <a:t>Use the social media comments above and a case study of a city in a LIC or NEE to suggest why managing traffic congestion and air pollution may be challenging</a:t>
            </a:r>
            <a:endParaRPr sz="1600" b="0" i="0" u="none" strike="noStrike" cap="none">
              <a:solidFill>
                <a:srgbClr val="FF0000"/>
              </a:solidFill>
              <a:latin typeface="Arial"/>
              <a:ea typeface="Arial"/>
              <a:cs typeface="Arial"/>
              <a:sym typeface="Arial"/>
            </a:endParaRPr>
          </a:p>
        </p:txBody>
      </p:sp>
      <p:pic>
        <p:nvPicPr>
          <p:cNvPr id="142" name="Google Shape;142;p9"/>
          <p:cNvPicPr preferRelativeResize="0"/>
          <p:nvPr/>
        </p:nvPicPr>
        <p:blipFill rotWithShape="1">
          <a:blip r:embed="rId3">
            <a:alphaModFix/>
          </a:blip>
          <a:srcRect l="13332" t="17252" r="4921"/>
          <a:stretch/>
        </p:blipFill>
        <p:spPr>
          <a:xfrm>
            <a:off x="133875" y="1049750"/>
            <a:ext cx="4723682" cy="1673575"/>
          </a:xfrm>
          <a:prstGeom prst="rect">
            <a:avLst/>
          </a:prstGeom>
          <a:noFill/>
          <a:ln>
            <a:noFill/>
          </a:ln>
        </p:spPr>
      </p:pic>
      <p:sp>
        <p:nvSpPr>
          <p:cNvPr id="143" name="Google Shape;143;p9"/>
          <p:cNvSpPr txBox="1"/>
          <p:nvPr/>
        </p:nvSpPr>
        <p:spPr>
          <a:xfrm>
            <a:off x="7314250" y="1092525"/>
            <a:ext cx="1657500" cy="19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9"/>
          <p:cNvPicPr preferRelativeResize="0"/>
          <p:nvPr/>
        </p:nvPicPr>
        <p:blipFill rotWithShape="1">
          <a:blip r:embed="rId4">
            <a:alphaModFix/>
          </a:blip>
          <a:srcRect/>
          <a:stretch/>
        </p:blipFill>
        <p:spPr>
          <a:xfrm>
            <a:off x="5079350" y="816575"/>
            <a:ext cx="3892400" cy="4185100"/>
          </a:xfrm>
          <a:prstGeom prst="rect">
            <a:avLst/>
          </a:prstGeom>
          <a:noFill/>
          <a:ln>
            <a:noFill/>
          </a:ln>
        </p:spPr>
      </p:pic>
      <p:sp>
        <p:nvSpPr>
          <p:cNvPr id="145" name="Google Shape;145;p9"/>
          <p:cNvSpPr txBox="1"/>
          <p:nvPr/>
        </p:nvSpPr>
        <p:spPr>
          <a:xfrm>
            <a:off x="3218700" y="2897900"/>
            <a:ext cx="1753800" cy="555900"/>
          </a:xfrm>
          <a:prstGeom prst="rect">
            <a:avLst/>
          </a:prstGeom>
          <a:solidFill>
            <a:srgbClr val="B7B7B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Mark Scheme</a:t>
            </a:r>
            <a:endParaRPr sz="1400" b="1" i="0" u="sng"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aphicFrame>
        <p:nvGraphicFramePr>
          <p:cNvPr id="150" name="Google Shape;150;p10"/>
          <p:cNvGraphicFramePr/>
          <p:nvPr>
            <p:extLst>
              <p:ext uri="{D42A27DB-BD31-4B8C-83A1-F6EECF244321}">
                <p14:modId xmlns:p14="http://schemas.microsoft.com/office/powerpoint/2010/main" val="3511732234"/>
              </p:ext>
            </p:extLst>
          </p:nvPr>
        </p:nvGraphicFramePr>
        <p:xfrm>
          <a:off x="240616" y="768465"/>
          <a:ext cx="3786550" cy="4314599"/>
        </p:xfrm>
        <a:graphic>
          <a:graphicData uri="http://schemas.openxmlformats.org/drawingml/2006/table">
            <a:tbl>
              <a:tblPr>
                <a:noFill/>
                <a:tableStyleId>{8423A8AF-7DC3-4E98-BC1F-A06D43BD887E}</a:tableStyleId>
              </a:tblPr>
              <a:tblGrid>
                <a:gridCol w="3786550">
                  <a:extLst>
                    <a:ext uri="{9D8B030D-6E8A-4147-A177-3AD203B41FA5}">
                      <a16:colId xmlns:a16="http://schemas.microsoft.com/office/drawing/2014/main" val="20000"/>
                    </a:ext>
                  </a:extLst>
                </a:gridCol>
              </a:tblGrid>
              <a:tr h="2222996">
                <a:tc>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a:t>Model</a:t>
                      </a:r>
                      <a:endParaRPr sz="1000" b="1" i="1" u="sng" strike="noStrike" cap="none">
                        <a:solidFill>
                          <a:srgbClr val="0000FF"/>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solidFill>
                            <a:srgbClr val="222222"/>
                          </a:solidFill>
                          <a:highlight>
                            <a:srgbClr val="C9DAF8"/>
                          </a:highlight>
                        </a:rPr>
                        <a:t>Inequality in this graph means the difference between the highest GCSE scores and the lowest GCSE scores that we can see</a:t>
                      </a:r>
                      <a:r>
                        <a:rPr lang="en-GB" sz="1100" u="none" strike="noStrike" cap="none">
                          <a:solidFill>
                            <a:srgbClr val="222222"/>
                          </a:solidFill>
                          <a:highlight>
                            <a:srgbClr val="FFFFFF"/>
                          </a:highlight>
                        </a:rPr>
                        <a:t>.</a:t>
                      </a:r>
                      <a:endParaRPr sz="11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solidFill>
                            <a:srgbClr val="222222"/>
                          </a:solidFill>
                          <a:highlight>
                            <a:srgbClr val="FFFFFF"/>
                          </a:highlight>
                        </a:rPr>
                        <a:t>The reason for the inequality might be due to </a:t>
                      </a:r>
                      <a:r>
                        <a:rPr lang="en-GB" sz="1100" u="none" strike="noStrike" cap="none">
                          <a:solidFill>
                            <a:srgbClr val="222222"/>
                          </a:solidFill>
                          <a:highlight>
                            <a:srgbClr val="D5A6BD"/>
                          </a:highlight>
                        </a:rPr>
                        <a:t>de-industrialisation</a:t>
                      </a:r>
                      <a:r>
                        <a:rPr lang="en-GB" sz="1100" u="none" strike="noStrike" cap="none">
                          <a:solidFill>
                            <a:srgbClr val="222222"/>
                          </a:solidFill>
                          <a:highlight>
                            <a:srgbClr val="FFFFFF"/>
                          </a:highlight>
                        </a:rPr>
                        <a:t> of </a:t>
                      </a:r>
                      <a:r>
                        <a:rPr lang="en-GB" sz="1100" u="none" strike="noStrike" cap="none">
                          <a:solidFill>
                            <a:srgbClr val="222222"/>
                          </a:solidFill>
                          <a:highlight>
                            <a:srgbClr val="D5A6BD"/>
                          </a:highlight>
                        </a:rPr>
                        <a:t>big cities such as Nottingham or Sheffield which led to lots of social deprivation </a:t>
                      </a:r>
                      <a:r>
                        <a:rPr lang="en-GB" sz="1100" u="none" strike="noStrike" cap="none">
                          <a:solidFill>
                            <a:srgbClr val="222222"/>
                          </a:solidFill>
                          <a:highlight>
                            <a:srgbClr val="FFFFFF"/>
                          </a:highlight>
                        </a:rPr>
                        <a:t>even now. Families in these inner city areas might not be able to </a:t>
                      </a:r>
                      <a:r>
                        <a:rPr lang="en-GB" sz="1100" u="none" strike="noStrike" cap="none">
                          <a:solidFill>
                            <a:srgbClr val="222222"/>
                          </a:solidFill>
                          <a:highlight>
                            <a:srgbClr val="D5A6BD"/>
                          </a:highlight>
                        </a:rPr>
                        <a:t>afford revision materials or laptops for home.</a:t>
                      </a:r>
                      <a:r>
                        <a:rPr lang="en-GB" sz="1100" u="none" strike="noStrike" cap="none">
                          <a:solidFill>
                            <a:srgbClr val="222222"/>
                          </a:solidFill>
                          <a:highlight>
                            <a:srgbClr val="FFFFFF"/>
                          </a:highlight>
                        </a:rPr>
                        <a:t> You </a:t>
                      </a:r>
                      <a:r>
                        <a:rPr lang="en-GB" sz="1100" u="none" strike="noStrike" cap="none">
                          <a:solidFill>
                            <a:srgbClr val="222222"/>
                          </a:solidFill>
                          <a:highlight>
                            <a:srgbClr val="D5A6BD"/>
                          </a:highlight>
                        </a:rPr>
                        <a:t>may not get many qualified teachers </a:t>
                      </a:r>
                      <a:r>
                        <a:rPr lang="en-GB" sz="1100" u="none" strike="noStrike" cap="none">
                          <a:solidFill>
                            <a:srgbClr val="222222"/>
                          </a:solidFill>
                          <a:highlight>
                            <a:srgbClr val="FFFFFF"/>
                          </a:highlight>
                        </a:rPr>
                        <a:t>wanting to work in more deprived inner cities.</a:t>
                      </a:r>
                      <a:endParaRPr sz="1100" u="none" strike="noStrike" cap="none">
                        <a:solidFill>
                          <a:srgbClr val="222222"/>
                        </a:solidFill>
                        <a:highlight>
                          <a:srgbClr val="FFFFFF"/>
                        </a:highlight>
                      </a:endParaRPr>
                    </a:p>
                  </a:txBody>
                  <a:tcPr marL="52700" marR="52700" marT="52700" marB="527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95967">
                <a:tc>
                  <a:txBody>
                    <a:bodyPr/>
                    <a:lstStyle/>
                    <a:p>
                      <a:endParaRPr lang="en-US"/>
                    </a:p>
                  </a:txBody>
                  <a:tcPr>
                    <a:lnT w="19050" cap="flat" cmpd="sng" algn="ctr">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249152">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151" name="Google Shape;151;p10"/>
          <p:cNvSpPr/>
          <p:nvPr/>
        </p:nvSpPr>
        <p:spPr>
          <a:xfrm>
            <a:off x="240631" y="106920"/>
            <a:ext cx="8775000" cy="461700"/>
          </a:xfrm>
          <a:prstGeom prst="rect">
            <a:avLst/>
          </a:prstGeom>
          <a:solidFill>
            <a:srgbClr val="DAE5F0"/>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222222"/>
                </a:solidFill>
                <a:latin typeface="Arial"/>
                <a:ea typeface="Arial"/>
                <a:cs typeface="Arial"/>
                <a:sym typeface="Arial"/>
              </a:rPr>
              <a:t>Study the graph below showing GCSE scores along a transect through a UK city.</a:t>
            </a:r>
            <a:endParaRPr sz="11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rgbClr val="222222"/>
                </a:solidFill>
                <a:latin typeface="Arial"/>
                <a:ea typeface="Arial"/>
                <a:cs typeface="Arial"/>
                <a:sym typeface="Arial"/>
              </a:rPr>
              <a:t>Using the graph and your own understanding, suggest reason(s) for inequalities in education in urban areas in the UK.[4 marks]</a:t>
            </a:r>
            <a:endParaRPr sz="2400" b="0" i="0" u="none" strike="noStrike" cap="none">
              <a:solidFill>
                <a:srgbClr val="000000"/>
              </a:solidFill>
              <a:latin typeface="Calibri"/>
              <a:ea typeface="Calibri"/>
              <a:cs typeface="Calibri"/>
              <a:sym typeface="Calibri"/>
            </a:endParaRPr>
          </a:p>
        </p:txBody>
      </p:sp>
      <p:pic>
        <p:nvPicPr>
          <p:cNvPr id="152" name="Google Shape;152;p10"/>
          <p:cNvPicPr preferRelativeResize="0"/>
          <p:nvPr/>
        </p:nvPicPr>
        <p:blipFill rotWithShape="1">
          <a:blip r:embed="rId3">
            <a:alphaModFix/>
          </a:blip>
          <a:srcRect l="4988"/>
          <a:stretch/>
        </p:blipFill>
        <p:spPr>
          <a:xfrm>
            <a:off x="4123425" y="1190075"/>
            <a:ext cx="4956349" cy="2763350"/>
          </a:xfrm>
          <a:prstGeom prst="rect">
            <a:avLst/>
          </a:prstGeom>
          <a:noFill/>
          <a:ln>
            <a:noFill/>
          </a:ln>
        </p:spPr>
      </p:pic>
      <p:sp>
        <p:nvSpPr>
          <p:cNvPr id="153" name="Google Shape;153;p10"/>
          <p:cNvSpPr txBox="1"/>
          <p:nvPr/>
        </p:nvSpPr>
        <p:spPr>
          <a:xfrm>
            <a:off x="240625" y="3953425"/>
            <a:ext cx="2684100" cy="87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highlight>
                  <a:srgbClr val="C9DAF8"/>
                </a:highlight>
                <a:latin typeface="Arial"/>
                <a:ea typeface="Arial"/>
                <a:cs typeface="Arial"/>
                <a:sym typeface="Arial"/>
              </a:rPr>
              <a:t>Overview of what the graph is showing </a:t>
            </a:r>
            <a:endParaRPr sz="1100" b="0" i="0" u="none" strike="noStrike" cap="none">
              <a:solidFill>
                <a:srgbClr val="000000"/>
              </a:solidFill>
              <a:highlight>
                <a:srgbClr val="C9DAF8"/>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highlight>
                  <a:srgbClr val="D5A6BD"/>
                </a:highlight>
                <a:latin typeface="Arial"/>
                <a:ea typeface="Arial"/>
                <a:cs typeface="Arial"/>
                <a:sym typeface="Arial"/>
              </a:rPr>
              <a:t>Finding reasons for inequalities in grades</a:t>
            </a:r>
            <a:endParaRPr sz="1100" b="0" i="0" u="none" strike="noStrike" cap="none">
              <a:solidFill>
                <a:srgbClr val="000000"/>
              </a:solidFill>
              <a:highlight>
                <a:srgbClr val="D5A6BD"/>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75" name="Google Shape;75;p2"/>
          <p:cNvGraphicFramePr/>
          <p:nvPr/>
        </p:nvGraphicFramePr>
        <p:xfrm>
          <a:off x="2706624" y="35544"/>
          <a:ext cx="2221975" cy="2002525"/>
        </p:xfrm>
        <a:graphic>
          <a:graphicData uri="http://schemas.openxmlformats.org/drawingml/2006/table">
            <a:tbl>
              <a:tblPr>
                <a:noFill/>
                <a:tableStyleId>{8423A8AF-7DC3-4E98-BC1F-A06D43BD887E}</a:tableStyleId>
              </a:tblPr>
              <a:tblGrid>
                <a:gridCol w="986775">
                  <a:extLst>
                    <a:ext uri="{9D8B030D-6E8A-4147-A177-3AD203B41FA5}">
                      <a16:colId xmlns:a16="http://schemas.microsoft.com/office/drawing/2014/main" val="20000"/>
                    </a:ext>
                  </a:extLst>
                </a:gridCol>
                <a:gridCol w="1235200">
                  <a:extLst>
                    <a:ext uri="{9D8B030D-6E8A-4147-A177-3AD203B41FA5}">
                      <a16:colId xmlns:a16="http://schemas.microsoft.com/office/drawing/2014/main" val="20001"/>
                    </a:ext>
                  </a:extLst>
                </a:gridCol>
              </a:tblGrid>
              <a:tr h="174700">
                <a:tc gridSpan="2">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t>Growth of Portsmouth</a:t>
                      </a:r>
                      <a:endParaRPr sz="7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02550">
                <a:tc gridSpan="2">
                  <a:txBody>
                    <a:bodyPr/>
                    <a:lstStyle/>
                    <a:p>
                      <a:pPr marL="0" marR="0" lvl="0" indent="0" algn="ctr" rtl="0">
                        <a:lnSpc>
                          <a:spcPct val="100000"/>
                        </a:lnSpc>
                        <a:spcBef>
                          <a:spcPts val="0"/>
                        </a:spcBef>
                        <a:spcAft>
                          <a:spcPts val="0"/>
                        </a:spcAft>
                        <a:buClr>
                          <a:srgbClr val="000000"/>
                        </a:buClr>
                        <a:buSzPts val="700"/>
                        <a:buFont typeface="Arial"/>
                        <a:buNone/>
                      </a:pPr>
                      <a:r>
                        <a:rPr lang="en-GB" sz="600" u="none" strike="noStrike" cap="none"/>
                        <a:t>This graph shows the growth in the population of Portsmouth over time</a:t>
                      </a: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hMerge="1">
                  <a:txBody>
                    <a:bodyPr/>
                    <a:lstStyle/>
                    <a:p>
                      <a:endParaRPr lang="en-US"/>
                    </a:p>
                  </a:txBody>
                  <a:tcPr/>
                </a:tc>
                <a:extLst>
                  <a:ext uri="{0D108BD9-81ED-4DB2-BD59-A6C34878D82A}">
                    <a16:rowId xmlns:a16="http://schemas.microsoft.com/office/drawing/2014/main" val="10001"/>
                  </a:ext>
                </a:extLst>
              </a:tr>
              <a:tr h="296675">
                <a:tc rowSpan="2" gridSpan="2">
                  <a:txBody>
                    <a:bodyPr/>
                    <a:lstStyle/>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B8B8"/>
                    </a:solidFill>
                  </a:tcPr>
                </a:tc>
                <a:tc rowSpan="2" hMerge="1">
                  <a:txBody>
                    <a:bodyPr/>
                    <a:lstStyle/>
                    <a:p>
                      <a:endParaRPr lang="en-US"/>
                    </a:p>
                  </a:txBody>
                  <a:tcPr/>
                </a:tc>
                <a:extLst>
                  <a:ext uri="{0D108BD9-81ED-4DB2-BD59-A6C34878D82A}">
                    <a16:rowId xmlns:a16="http://schemas.microsoft.com/office/drawing/2014/main" val="10002"/>
                  </a:ext>
                </a:extLst>
              </a:tr>
              <a:tr h="12286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76" name="Google Shape;76;p2"/>
          <p:cNvGraphicFramePr/>
          <p:nvPr/>
        </p:nvGraphicFramePr>
        <p:xfrm>
          <a:off x="4992625" y="46128"/>
          <a:ext cx="4039050" cy="1755027"/>
        </p:xfrm>
        <a:graphic>
          <a:graphicData uri="http://schemas.openxmlformats.org/drawingml/2006/table">
            <a:tbl>
              <a:tblPr>
                <a:noFill/>
                <a:tableStyleId>{8423A8AF-7DC3-4E98-BC1F-A06D43BD887E}</a:tableStyleId>
              </a:tblPr>
              <a:tblGrid>
                <a:gridCol w="1714575">
                  <a:extLst>
                    <a:ext uri="{9D8B030D-6E8A-4147-A177-3AD203B41FA5}">
                      <a16:colId xmlns:a16="http://schemas.microsoft.com/office/drawing/2014/main" val="20000"/>
                    </a:ext>
                  </a:extLst>
                </a:gridCol>
                <a:gridCol w="2324475">
                  <a:extLst>
                    <a:ext uri="{9D8B030D-6E8A-4147-A177-3AD203B41FA5}">
                      <a16:colId xmlns:a16="http://schemas.microsoft.com/office/drawing/2014/main" val="20001"/>
                    </a:ext>
                  </a:extLst>
                </a:gridCol>
              </a:tblGrid>
              <a:tr h="233425">
                <a:tc gridSpan="2">
                  <a:txBody>
                    <a:bodyPr/>
                    <a:lstStyle/>
                    <a:p>
                      <a:pPr marL="0" marR="0" lvl="0" indent="0" algn="ctr" rtl="0">
                        <a:lnSpc>
                          <a:spcPct val="100000"/>
                        </a:lnSpc>
                        <a:spcBef>
                          <a:spcPts val="0"/>
                        </a:spcBef>
                        <a:spcAft>
                          <a:spcPts val="0"/>
                        </a:spcAft>
                        <a:buClr>
                          <a:srgbClr val="000000"/>
                        </a:buClr>
                        <a:buSzPts val="900"/>
                        <a:buFont typeface="Arial"/>
                        <a:buNone/>
                      </a:pPr>
                      <a:r>
                        <a:rPr lang="en-GB" sz="800" b="1" u="none" strike="noStrike" cap="none"/>
                        <a:t>Opportunity #2 Urban Greening Hornsea Country Park</a:t>
                      </a:r>
                      <a:endParaRPr sz="8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hMerge="1">
                  <a:txBody>
                    <a:bodyPr/>
                    <a:lstStyle/>
                    <a:p>
                      <a:endParaRPr lang="en-US"/>
                    </a:p>
                  </a:txBody>
                  <a:tcPr/>
                </a:tc>
                <a:extLst>
                  <a:ext uri="{0D108BD9-81ED-4DB2-BD59-A6C34878D82A}">
                    <a16:rowId xmlns:a16="http://schemas.microsoft.com/office/drawing/2014/main" val="10000"/>
                  </a:ext>
                </a:extLst>
              </a:tr>
              <a:tr h="829625">
                <a:tc gridSpan="2">
                  <a:txBody>
                    <a:bodyPr/>
                    <a:lstStyle/>
                    <a:p>
                      <a:pPr marL="0" marR="0" lvl="0" indent="0" algn="l" rtl="0">
                        <a:lnSpc>
                          <a:spcPct val="90000"/>
                        </a:lnSpc>
                        <a:spcBef>
                          <a:spcPts val="0"/>
                        </a:spcBef>
                        <a:spcAft>
                          <a:spcPts val="0"/>
                        </a:spcAft>
                        <a:buClr>
                          <a:srgbClr val="000000"/>
                        </a:buClr>
                        <a:buSzPts val="700"/>
                        <a:buFont typeface="Arial"/>
                        <a:buNone/>
                      </a:pPr>
                      <a:r>
                        <a:rPr lang="en-GB" sz="700" u="none" strike="noStrike" cap="none">
                          <a:solidFill>
                            <a:schemeClr val="dk1"/>
                          </a:solidFill>
                          <a:highlight>
                            <a:srgbClr val="93C47D"/>
                          </a:highlight>
                          <a:latin typeface="Calibri"/>
                          <a:ea typeface="Calibri"/>
                          <a:cs typeface="Calibri"/>
                          <a:sym typeface="Calibri"/>
                        </a:rPr>
                        <a:t>The new country park will feature wildflower meadows, cycle trails, footpaths, picnic areas and stunning views across Portsmouth’s historic harbour.</a:t>
                      </a:r>
                      <a:endParaRPr sz="700" b="1" u="none" strike="noStrike" cap="none">
                        <a:highlight>
                          <a:srgbClr val="93C47D"/>
                        </a:highlight>
                      </a:endParaRPr>
                    </a:p>
                    <a:p>
                      <a:pPr marL="0" marR="0" lvl="0" indent="0" algn="l" rtl="0">
                        <a:lnSpc>
                          <a:spcPct val="90000"/>
                        </a:lnSpc>
                        <a:spcBef>
                          <a:spcPts val="1000"/>
                        </a:spcBef>
                        <a:spcAft>
                          <a:spcPts val="0"/>
                        </a:spcAft>
                        <a:buClr>
                          <a:srgbClr val="000000"/>
                        </a:buClr>
                        <a:buSzPts val="700"/>
                        <a:buFont typeface="Arial"/>
                        <a:buNone/>
                      </a:pPr>
                      <a:r>
                        <a:rPr lang="en-GB" sz="700" u="none" strike="noStrike" cap="none">
                          <a:solidFill>
                            <a:schemeClr val="dk1"/>
                          </a:solidFill>
                          <a:highlight>
                            <a:srgbClr val="93C47D"/>
                          </a:highlight>
                          <a:latin typeface="Calibri"/>
                          <a:ea typeface="Calibri"/>
                          <a:cs typeface="Calibri"/>
                          <a:sym typeface="Calibri"/>
                        </a:rPr>
                        <a:t>30% of Portsmouth is covered by nature protection orders</a:t>
                      </a:r>
                      <a:endParaRPr sz="700" u="none" strike="noStrike" cap="none">
                        <a:solidFill>
                          <a:schemeClr val="dk1"/>
                        </a:solidFill>
                        <a:highlight>
                          <a:srgbClr val="93C47D"/>
                        </a:highlight>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700"/>
                        <a:buFont typeface="Arial"/>
                        <a:buNone/>
                      </a:pPr>
                      <a:endParaRPr sz="700" u="none" strike="noStrike" cap="none">
                        <a:solidFill>
                          <a:schemeClr val="dk1"/>
                        </a:solidFill>
                        <a:highlight>
                          <a:srgbClr val="93C47D"/>
                        </a:highlight>
                        <a:latin typeface="Calibri"/>
                        <a:ea typeface="Calibri"/>
                        <a:cs typeface="Calibri"/>
                        <a:sym typeface="Calibri"/>
                      </a:endParaRPr>
                    </a:p>
                    <a:p>
                      <a:pPr marL="0" marR="0" lvl="0" indent="0" algn="l" rtl="0">
                        <a:lnSpc>
                          <a:spcPct val="90000"/>
                        </a:lnSpc>
                        <a:spcBef>
                          <a:spcPts val="0"/>
                        </a:spcBef>
                        <a:spcAft>
                          <a:spcPts val="0"/>
                        </a:spcAft>
                        <a:buClr>
                          <a:srgbClr val="000000"/>
                        </a:buClr>
                        <a:buSzPts val="700"/>
                        <a:buFont typeface="Arial"/>
                        <a:buNone/>
                      </a:pPr>
                      <a:r>
                        <a:rPr lang="en-GB" sz="700" u="none" strike="noStrike" cap="none">
                          <a:solidFill>
                            <a:schemeClr val="dk1"/>
                          </a:solidFill>
                          <a:highlight>
                            <a:srgbClr val="93C47D"/>
                          </a:highlight>
                          <a:latin typeface="Calibri"/>
                          <a:ea typeface="Calibri"/>
                          <a:cs typeface="Calibri"/>
                          <a:sym typeface="Calibri"/>
                        </a:rPr>
                        <a:t>The council have refused planning permission for any development that reduces the current net area of open space</a:t>
                      </a:r>
                      <a:endParaRPr sz="700" u="none" strike="noStrike" cap="none">
                        <a:solidFill>
                          <a:schemeClr val="dk1"/>
                        </a:solidFill>
                        <a:highlight>
                          <a:srgbClr val="93C47D"/>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700"/>
                        <a:buFont typeface="Arial"/>
                        <a:buNone/>
                      </a:pPr>
                      <a:endParaRPr sz="700" b="1" u="none" strike="noStrike" cap="none"/>
                    </a:p>
                    <a:p>
                      <a:pPr marL="0" marR="0" lvl="0" indent="0" algn="ctr" rtl="0">
                        <a:lnSpc>
                          <a:spcPct val="100000"/>
                        </a:lnSpc>
                        <a:spcBef>
                          <a:spcPts val="0"/>
                        </a:spcBef>
                        <a:spcAft>
                          <a:spcPts val="0"/>
                        </a:spcAft>
                        <a:buClr>
                          <a:srgbClr val="000000"/>
                        </a:buClr>
                        <a:buSzPts val="700"/>
                        <a:buFont typeface="Arial"/>
                        <a:buNone/>
                      </a:pPr>
                      <a:endParaRPr sz="700" b="1"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p>
                    <a:p>
                      <a:pPr marL="0" marR="0" lvl="0" indent="0" algn="ctr" rtl="0">
                        <a:lnSpc>
                          <a:spcPct val="100000"/>
                        </a:lnSpc>
                        <a:spcBef>
                          <a:spcPts val="0"/>
                        </a:spcBef>
                        <a:spcAft>
                          <a:spcPts val="0"/>
                        </a:spcAft>
                        <a:buClr>
                          <a:srgbClr val="000000"/>
                        </a:buClr>
                        <a:buSzPts val="700"/>
                        <a:buFont typeface="Arial"/>
                        <a:buNone/>
                      </a:pPr>
                      <a:endParaRPr sz="700" b="1" u="none" strike="noStrike" cap="none"/>
                    </a:p>
                    <a:p>
                      <a:pPr marL="0" marR="0" lvl="0" indent="0" algn="ctr" rtl="0">
                        <a:lnSpc>
                          <a:spcPct val="100000"/>
                        </a:lnSpc>
                        <a:spcBef>
                          <a:spcPts val="0"/>
                        </a:spcBef>
                        <a:spcAft>
                          <a:spcPts val="0"/>
                        </a:spcAft>
                        <a:buClr>
                          <a:srgbClr val="000000"/>
                        </a:buClr>
                        <a:buSzPts val="700"/>
                        <a:buFont typeface="Arial"/>
                        <a:buNone/>
                      </a:pPr>
                      <a:endParaRPr sz="700" b="1" u="none" strike="noStrike" cap="none"/>
                    </a:p>
                    <a:p>
                      <a:pPr marL="0" marR="0" lvl="0" indent="0" algn="ctr" rtl="0">
                        <a:lnSpc>
                          <a:spcPct val="100000"/>
                        </a:lnSpc>
                        <a:spcBef>
                          <a:spcPts val="0"/>
                        </a:spcBef>
                        <a:spcAft>
                          <a:spcPts val="0"/>
                        </a:spcAft>
                        <a:buClr>
                          <a:srgbClr val="000000"/>
                        </a:buClr>
                        <a:buSzPts val="700"/>
                        <a:buFont typeface="Arial"/>
                        <a:buNone/>
                      </a:pPr>
                      <a:endParaRPr sz="7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77" name="Google Shape;77;p2"/>
          <p:cNvGraphicFramePr/>
          <p:nvPr/>
        </p:nvGraphicFramePr>
        <p:xfrm>
          <a:off x="84894" y="46128"/>
          <a:ext cx="2555125" cy="1815460"/>
        </p:xfrm>
        <a:graphic>
          <a:graphicData uri="http://schemas.openxmlformats.org/drawingml/2006/table">
            <a:tbl>
              <a:tblPr firstRow="1" bandRow="1">
                <a:noFill/>
                <a:tableStyleId>{8423A8AF-7DC3-4E98-BC1F-A06D43BD887E}</a:tableStyleId>
              </a:tblPr>
              <a:tblGrid>
                <a:gridCol w="537575">
                  <a:extLst>
                    <a:ext uri="{9D8B030D-6E8A-4147-A177-3AD203B41FA5}">
                      <a16:colId xmlns:a16="http://schemas.microsoft.com/office/drawing/2014/main" val="20000"/>
                    </a:ext>
                  </a:extLst>
                </a:gridCol>
                <a:gridCol w="2017550">
                  <a:extLst>
                    <a:ext uri="{9D8B030D-6E8A-4147-A177-3AD203B41FA5}">
                      <a16:colId xmlns:a16="http://schemas.microsoft.com/office/drawing/2014/main" val="20001"/>
                    </a:ext>
                  </a:extLst>
                </a:gridCol>
              </a:tblGrid>
              <a:tr h="233450">
                <a:tc gridSpan="2">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t>Overview of the distribution of population and the major cities in the UK.</a:t>
                      </a:r>
                      <a:endParaRPr sz="11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86850">
                <a:tc rowSpan="6" gridSpan="2">
                  <a:txBody>
                    <a:bodyPr/>
                    <a:lstStyle/>
                    <a:p>
                      <a:pPr marL="6350" marR="0" lvl="0" indent="0" algn="l" rtl="0">
                        <a:lnSpc>
                          <a:spcPct val="100000"/>
                        </a:lnSpc>
                        <a:spcBef>
                          <a:spcPts val="0"/>
                        </a:spcBef>
                        <a:spcAft>
                          <a:spcPts val="0"/>
                        </a:spcAft>
                        <a:buClr>
                          <a:srgbClr val="000000"/>
                        </a:buClr>
                        <a:buSzPts val="500"/>
                        <a:buFont typeface="Arial"/>
                        <a:buNone/>
                      </a:pP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rowSpan="6" hMerge="1">
                  <a:txBody>
                    <a:bodyPr/>
                    <a:lstStyle/>
                    <a:p>
                      <a:endParaRPr lang="en-US"/>
                    </a:p>
                  </a:txBody>
                  <a:tcPr/>
                </a:tc>
                <a:extLst>
                  <a:ext uri="{0D108BD9-81ED-4DB2-BD59-A6C34878D82A}">
                    <a16:rowId xmlns:a16="http://schemas.microsoft.com/office/drawing/2014/main" val="10001"/>
                  </a:ext>
                </a:extLst>
              </a:tr>
              <a:tr h="24955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26565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428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5625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24955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bl>
          </a:graphicData>
        </a:graphic>
      </p:graphicFrame>
      <p:sp>
        <p:nvSpPr>
          <p:cNvPr id="78" name="Google Shape;78;p2"/>
          <p:cNvSpPr txBox="1"/>
          <p:nvPr/>
        </p:nvSpPr>
        <p:spPr>
          <a:xfrm>
            <a:off x="2640020" y="2064762"/>
            <a:ext cx="2210400" cy="39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050" b="1" i="0" u="none" strike="noStrike" cap="none" dirty="0">
                <a:solidFill>
                  <a:srgbClr val="434343"/>
                </a:solidFill>
                <a:latin typeface="Calibri"/>
                <a:ea typeface="Calibri"/>
                <a:cs typeface="Calibri"/>
                <a:sym typeface="Calibri"/>
              </a:rPr>
              <a:t>Urban Issues and Challenges</a:t>
            </a:r>
            <a:endParaRPr sz="1050" b="0" i="0" u="none" strike="noStrike" cap="none" dirty="0">
              <a:solidFill>
                <a:srgbClr val="434343"/>
              </a:solidFill>
              <a:latin typeface="Arial"/>
              <a:ea typeface="Arial"/>
              <a:cs typeface="Arial"/>
              <a:sym typeface="Arial"/>
            </a:endParaRPr>
          </a:p>
        </p:txBody>
      </p:sp>
      <p:graphicFrame>
        <p:nvGraphicFramePr>
          <p:cNvPr id="79" name="Google Shape;79;p2"/>
          <p:cNvGraphicFramePr/>
          <p:nvPr/>
        </p:nvGraphicFramePr>
        <p:xfrm>
          <a:off x="4992624" y="1306101"/>
          <a:ext cx="4039050" cy="1713910"/>
        </p:xfrm>
        <a:graphic>
          <a:graphicData uri="http://schemas.openxmlformats.org/drawingml/2006/table">
            <a:tbl>
              <a:tblPr>
                <a:noFill/>
                <a:tableStyleId>{8423A8AF-7DC3-4E98-BC1F-A06D43BD887E}</a:tableStyleId>
              </a:tblPr>
              <a:tblGrid>
                <a:gridCol w="2035525">
                  <a:extLst>
                    <a:ext uri="{9D8B030D-6E8A-4147-A177-3AD203B41FA5}">
                      <a16:colId xmlns:a16="http://schemas.microsoft.com/office/drawing/2014/main" val="20000"/>
                    </a:ext>
                  </a:extLst>
                </a:gridCol>
                <a:gridCol w="2003525">
                  <a:extLst>
                    <a:ext uri="{9D8B030D-6E8A-4147-A177-3AD203B41FA5}">
                      <a16:colId xmlns:a16="http://schemas.microsoft.com/office/drawing/2014/main" val="20001"/>
                    </a:ext>
                  </a:extLst>
                </a:gridCol>
              </a:tblGrid>
              <a:tr h="134300">
                <a:tc gridSpan="2">
                  <a:txBody>
                    <a:bodyPr/>
                    <a:lstStyle/>
                    <a:p>
                      <a:pPr marL="0" marR="0" lvl="0" indent="0" algn="ctr" rtl="0">
                        <a:lnSpc>
                          <a:spcPct val="100000"/>
                        </a:lnSpc>
                        <a:spcBef>
                          <a:spcPts val="0"/>
                        </a:spcBef>
                        <a:spcAft>
                          <a:spcPts val="0"/>
                        </a:spcAft>
                        <a:buClr>
                          <a:srgbClr val="000000"/>
                        </a:buClr>
                        <a:buSzPts val="900"/>
                        <a:buFont typeface="Arial"/>
                        <a:buNone/>
                      </a:pPr>
                      <a:r>
                        <a:rPr lang="en-GB" sz="700" b="1" u="none" strike="noStrike" cap="none"/>
                        <a:t>Opportunity #3 House Building</a:t>
                      </a:r>
                      <a:endParaRPr sz="11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21350">
                <a:tc>
                  <a:txBody>
                    <a:bodyPr/>
                    <a:lstStyle/>
                    <a:p>
                      <a:pPr marL="0" marR="0" lvl="0" indent="0" algn="ctr" rtl="0">
                        <a:lnSpc>
                          <a:spcPct val="100000"/>
                        </a:lnSpc>
                        <a:spcBef>
                          <a:spcPts val="0"/>
                        </a:spcBef>
                        <a:spcAft>
                          <a:spcPts val="0"/>
                        </a:spcAft>
                        <a:buClr>
                          <a:srgbClr val="000000"/>
                        </a:buClr>
                        <a:buSzPts val="800"/>
                        <a:buFont typeface="Arial"/>
                        <a:buNone/>
                      </a:pPr>
                      <a:r>
                        <a:rPr lang="en-GB" sz="600" b="1" u="none" strike="noStrike" cap="none"/>
                        <a:t>Water Pollution</a:t>
                      </a: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600" b="1" u="none" strike="noStrike" cap="none"/>
                        <a:t>Air Pollution</a:t>
                      </a: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847525">
                <a:tc>
                  <a:txBody>
                    <a:bodyPr/>
                    <a:lstStyle/>
                    <a:p>
                      <a:pPr marL="0" marR="0" lvl="0" indent="0" algn="l" rtl="0">
                        <a:lnSpc>
                          <a:spcPct val="7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Portsmouth city council are building more than 200 brand new energy efficient homes social housing homes to ease housing waiting lists.</a:t>
                      </a:r>
                      <a:endParaRPr sz="70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In 2018 a bid was approved to build 300 ‘affordable’ homes on council owned land.</a:t>
                      </a:r>
                      <a:endParaRPr sz="70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Portsmouth's car-free £1bn Tipner West super peninsula with 4,000 homes</a:t>
                      </a:r>
                      <a:endParaRPr sz="70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Catherine House containing 1000 student rooms costing £169 was built in place of Zurich House </a:t>
                      </a:r>
                      <a:endParaRPr sz="70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ts val="700"/>
                        <a:buFont typeface="Arial"/>
                        <a:buNone/>
                      </a:pPr>
                      <a:endParaRPr sz="70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00"/>
                        <a:buFont typeface="Arial"/>
                        <a:buNone/>
                      </a:pPr>
                      <a:endParaRPr sz="700" b="1" u="sng"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228600" marR="0" lvl="0" indent="-186690" algn="l" rtl="0">
                        <a:lnSpc>
                          <a:spcPct val="70000"/>
                        </a:lnSpc>
                        <a:spcBef>
                          <a:spcPts val="0"/>
                        </a:spcBef>
                        <a:spcAft>
                          <a:spcPts val="0"/>
                        </a:spcAft>
                        <a:buClr>
                          <a:schemeClr val="dk1"/>
                        </a:buClr>
                        <a:buSzPts val="700"/>
                        <a:buFont typeface="Arial"/>
                        <a:buChar char="•"/>
                      </a:pPr>
                      <a:r>
                        <a:rPr lang="en-GB" sz="700" u="none" strike="noStrike" cap="none">
                          <a:solidFill>
                            <a:schemeClr val="dk1"/>
                          </a:solidFill>
                          <a:latin typeface="Calibri"/>
                          <a:ea typeface="Calibri"/>
                          <a:cs typeface="Calibri"/>
                          <a:sym typeface="Calibri"/>
                        </a:rPr>
                        <a:t>Second most densely populated city in the UK behind London </a:t>
                      </a:r>
                      <a:endParaRPr sz="700" u="none" strike="noStrike" cap="none">
                        <a:solidFill>
                          <a:schemeClr val="dk1"/>
                        </a:solidFill>
                        <a:latin typeface="Calibri"/>
                        <a:ea typeface="Calibri"/>
                        <a:cs typeface="Calibri"/>
                        <a:sym typeface="Calibri"/>
                      </a:endParaRPr>
                    </a:p>
                    <a:p>
                      <a:pPr marL="228600" marR="0" lvl="0" indent="-158750" algn="l" rtl="0">
                        <a:lnSpc>
                          <a:spcPct val="70000"/>
                        </a:lnSpc>
                        <a:spcBef>
                          <a:spcPts val="1000"/>
                        </a:spcBef>
                        <a:spcAft>
                          <a:spcPts val="0"/>
                        </a:spcAft>
                        <a:buClr>
                          <a:schemeClr val="dk1"/>
                        </a:buClr>
                        <a:buSzPts val="700"/>
                        <a:buFont typeface="Calibri"/>
                        <a:buChar char="•"/>
                      </a:pPr>
                      <a:r>
                        <a:rPr lang="en-GB" sz="700" u="none" strike="noStrike" cap="none">
                          <a:solidFill>
                            <a:schemeClr val="dk1"/>
                          </a:solidFill>
                          <a:latin typeface="Calibri"/>
                          <a:ea typeface="Calibri"/>
                          <a:cs typeface="Calibri"/>
                          <a:sym typeface="Calibri"/>
                        </a:rPr>
                        <a:t>There are 2211 applicants on the Housing Register; 67 of them are homeless, 838 required a one bedroom property</a:t>
                      </a:r>
                      <a:endParaRPr sz="700" u="none" strike="noStrike" cap="none">
                        <a:solidFill>
                          <a:schemeClr val="dk1"/>
                        </a:solidFill>
                        <a:latin typeface="Calibri"/>
                        <a:ea typeface="Calibri"/>
                        <a:cs typeface="Calibri"/>
                        <a:sym typeface="Calibri"/>
                      </a:endParaRPr>
                    </a:p>
                    <a:p>
                      <a:pPr marL="228600" marR="0" lvl="0" indent="0" algn="l" rtl="0">
                        <a:lnSpc>
                          <a:spcPct val="70000"/>
                        </a:lnSpc>
                        <a:spcBef>
                          <a:spcPts val="1000"/>
                        </a:spcBef>
                        <a:spcAft>
                          <a:spcPts val="0"/>
                        </a:spcAft>
                        <a:buClr>
                          <a:srgbClr val="000000"/>
                        </a:buClr>
                        <a:buSzPts val="700"/>
                        <a:buFont typeface="Arial"/>
                        <a:buNone/>
                      </a:pPr>
                      <a:endParaRPr sz="700" u="none" strike="noStrike" cap="none">
                        <a:solidFill>
                          <a:schemeClr val="dk1"/>
                        </a:solidFill>
                        <a:latin typeface="Calibri"/>
                        <a:ea typeface="Calibri"/>
                        <a:cs typeface="Calibri"/>
                        <a:sym typeface="Calibri"/>
                      </a:endParaRPr>
                    </a:p>
                    <a:p>
                      <a:pPr marL="228600" marR="0" lvl="0" indent="-158750" algn="l" rtl="0">
                        <a:lnSpc>
                          <a:spcPct val="70000"/>
                        </a:lnSpc>
                        <a:spcBef>
                          <a:spcPts val="0"/>
                        </a:spcBef>
                        <a:spcAft>
                          <a:spcPts val="0"/>
                        </a:spcAft>
                        <a:buClr>
                          <a:schemeClr val="dk1"/>
                        </a:buClr>
                        <a:buSzPts val="700"/>
                        <a:buFont typeface="Arial"/>
                        <a:buChar char="•"/>
                      </a:pPr>
                      <a:r>
                        <a:rPr lang="en-GB" sz="700" u="none" strike="noStrike" cap="none">
                          <a:solidFill>
                            <a:schemeClr val="dk1"/>
                          </a:solidFill>
                          <a:latin typeface="Calibri"/>
                          <a:ea typeface="Calibri"/>
                          <a:cs typeface="Calibri"/>
                          <a:sym typeface="Calibri"/>
                        </a:rPr>
                        <a:t>15,000 immigrants arrived in Portsmouth between 2000-11 </a:t>
                      </a:r>
                      <a:endParaRPr sz="700" u="none" strike="noStrike" cap="none">
                        <a:solidFill>
                          <a:schemeClr val="dk1"/>
                        </a:solidFill>
                        <a:latin typeface="Calibri"/>
                        <a:ea typeface="Calibri"/>
                        <a:cs typeface="Calibri"/>
                        <a:sym typeface="Calibri"/>
                      </a:endParaRPr>
                    </a:p>
                    <a:p>
                      <a:pPr marL="228600" marR="0" lvl="0" indent="-158750" algn="l" rtl="0">
                        <a:lnSpc>
                          <a:spcPct val="70000"/>
                        </a:lnSpc>
                        <a:spcBef>
                          <a:spcPts val="1000"/>
                        </a:spcBef>
                        <a:spcAft>
                          <a:spcPts val="0"/>
                        </a:spcAft>
                        <a:buClr>
                          <a:schemeClr val="dk1"/>
                        </a:buClr>
                        <a:buSzPts val="700"/>
                        <a:buFont typeface="Arial"/>
                        <a:buChar char="•"/>
                      </a:pPr>
                      <a:r>
                        <a:rPr lang="en-GB" sz="700" u="none" strike="noStrike" cap="none">
                          <a:solidFill>
                            <a:schemeClr val="dk1"/>
                          </a:solidFill>
                          <a:latin typeface="Calibri"/>
                          <a:ea typeface="Calibri"/>
                          <a:cs typeface="Calibri"/>
                          <a:sym typeface="Calibri"/>
                        </a:rPr>
                        <a:t>Portsmouth's population has grown by 9.8%  since 2001 </a:t>
                      </a:r>
                      <a:endParaRPr sz="700" u="none" strike="noStrike" cap="none">
                        <a:solidFill>
                          <a:schemeClr val="dk1"/>
                        </a:solidFill>
                        <a:latin typeface="Calibri"/>
                        <a:ea typeface="Calibri"/>
                        <a:cs typeface="Calibri"/>
                        <a:sym typeface="Calibri"/>
                      </a:endParaRPr>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bl>
          </a:graphicData>
        </a:graphic>
      </p:graphicFrame>
      <p:graphicFrame>
        <p:nvGraphicFramePr>
          <p:cNvPr id="80" name="Google Shape;80;p2"/>
          <p:cNvGraphicFramePr/>
          <p:nvPr/>
        </p:nvGraphicFramePr>
        <p:xfrm>
          <a:off x="69248" y="1908530"/>
          <a:ext cx="2555100" cy="3290475"/>
        </p:xfrm>
        <a:graphic>
          <a:graphicData uri="http://schemas.openxmlformats.org/drawingml/2006/table">
            <a:tbl>
              <a:tblPr firstRow="1" bandRow="1">
                <a:noFill/>
                <a:tableStyleId>{8423A8AF-7DC3-4E98-BC1F-A06D43BD887E}</a:tableStyleId>
              </a:tblPr>
              <a:tblGrid>
                <a:gridCol w="1566125">
                  <a:extLst>
                    <a:ext uri="{9D8B030D-6E8A-4147-A177-3AD203B41FA5}">
                      <a16:colId xmlns:a16="http://schemas.microsoft.com/office/drawing/2014/main" val="20000"/>
                    </a:ext>
                  </a:extLst>
                </a:gridCol>
                <a:gridCol w="988975">
                  <a:extLst>
                    <a:ext uri="{9D8B030D-6E8A-4147-A177-3AD203B41FA5}">
                      <a16:colId xmlns:a16="http://schemas.microsoft.com/office/drawing/2014/main" val="20001"/>
                    </a:ext>
                  </a:extLst>
                </a:gridCol>
              </a:tblGrid>
              <a:tr h="177125">
                <a:tc gridSpan="2">
                  <a:txBody>
                    <a:bodyPr/>
                    <a:lstStyle/>
                    <a:p>
                      <a:pPr marL="0" marR="0" lvl="0" indent="0" algn="ctr" rtl="0">
                        <a:lnSpc>
                          <a:spcPct val="100000"/>
                        </a:lnSpc>
                        <a:spcBef>
                          <a:spcPts val="0"/>
                        </a:spcBef>
                        <a:spcAft>
                          <a:spcPts val="0"/>
                        </a:spcAft>
                        <a:buClr>
                          <a:srgbClr val="000000"/>
                        </a:buClr>
                        <a:buSzPts val="500"/>
                        <a:buFont typeface="Arial"/>
                        <a:buNone/>
                      </a:pPr>
                      <a:r>
                        <a:rPr lang="en-GB" sz="700" b="1" u="none" strike="noStrike" cap="none"/>
                        <a:t>Case study of a major city in the UK</a:t>
                      </a: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848450">
                <a:tc>
                  <a:txBody>
                    <a:bodyPr/>
                    <a:lstStyle/>
                    <a:p>
                      <a:pPr marL="0" marR="0" lvl="0" indent="0" algn="l" rtl="0">
                        <a:lnSpc>
                          <a:spcPct val="80000"/>
                        </a:lnSpc>
                        <a:spcBef>
                          <a:spcPts val="0"/>
                        </a:spcBef>
                        <a:spcAft>
                          <a:spcPts val="0"/>
                        </a:spcAft>
                        <a:buClr>
                          <a:srgbClr val="000000"/>
                        </a:buClr>
                        <a:buSzPts val="550"/>
                        <a:buFont typeface="Arial"/>
                        <a:buNone/>
                      </a:pPr>
                      <a:endParaRPr sz="550" u="none" strike="noStrike" cap="none"/>
                    </a:p>
                    <a:p>
                      <a:pPr marL="0" marR="0" lvl="0" indent="0" algn="ctr" rtl="0">
                        <a:lnSpc>
                          <a:spcPct val="100000"/>
                        </a:lnSpc>
                        <a:spcBef>
                          <a:spcPts val="0"/>
                        </a:spcBef>
                        <a:spcAft>
                          <a:spcPts val="0"/>
                        </a:spcAft>
                        <a:buClr>
                          <a:srgbClr val="000000"/>
                        </a:buClr>
                        <a:buSzPts val="550"/>
                        <a:buFont typeface="Arial"/>
                        <a:buNone/>
                      </a:pPr>
                      <a:endParaRPr sz="550" u="none" strike="noStrike" cap="none"/>
                    </a:p>
                    <a:p>
                      <a:pPr marL="0" marR="0" lvl="0" indent="0" algn="ctr" rtl="0">
                        <a:lnSpc>
                          <a:spcPct val="100000"/>
                        </a:lnSpc>
                        <a:spcBef>
                          <a:spcPts val="0"/>
                        </a:spcBef>
                        <a:spcAft>
                          <a:spcPts val="0"/>
                        </a:spcAft>
                        <a:buClr>
                          <a:srgbClr val="000000"/>
                        </a:buClr>
                        <a:buSzPts val="550"/>
                        <a:buFont typeface="Arial"/>
                        <a:buNone/>
                      </a:pPr>
                      <a:endParaRPr sz="550" u="none" strike="noStrike" cap="none"/>
                    </a:p>
                    <a:p>
                      <a:pPr marL="0" marR="0" lvl="0" indent="0" algn="ctr" rtl="0">
                        <a:lnSpc>
                          <a:spcPct val="100000"/>
                        </a:lnSpc>
                        <a:spcBef>
                          <a:spcPts val="0"/>
                        </a:spcBef>
                        <a:spcAft>
                          <a:spcPts val="0"/>
                        </a:spcAft>
                        <a:buClr>
                          <a:srgbClr val="000000"/>
                        </a:buClr>
                        <a:buSzPts val="550"/>
                        <a:buFont typeface="Arial"/>
                        <a:buNone/>
                      </a:pPr>
                      <a:endParaRPr sz="550" u="none" strike="noStrike" cap="none"/>
                    </a:p>
                    <a:p>
                      <a:pPr marL="0" marR="0" lvl="0" indent="0" algn="l" rtl="0">
                        <a:lnSpc>
                          <a:spcPct val="100000"/>
                        </a:lnSpc>
                        <a:spcBef>
                          <a:spcPts val="0"/>
                        </a:spcBef>
                        <a:spcAft>
                          <a:spcPts val="0"/>
                        </a:spcAft>
                        <a:buClr>
                          <a:srgbClr val="000000"/>
                        </a:buClr>
                        <a:buSzPts val="550"/>
                        <a:buFont typeface="Arial"/>
                        <a:buNone/>
                      </a:pPr>
                      <a:endParaRPr sz="550" u="none" strike="noStrike" cap="none"/>
                    </a:p>
                  </a:txBody>
                  <a:tcPr marL="68575" marR="68575" marT="25725" marB="25725">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rgbClr val="000000"/>
                        </a:buClr>
                        <a:buSzPts val="550"/>
                        <a:buFont typeface="Arial"/>
                        <a:buNone/>
                      </a:pPr>
                      <a:r>
                        <a:rPr lang="en-GB" sz="650" b="1" u="sng" strike="noStrike" cap="none"/>
                        <a:t>Location</a:t>
                      </a:r>
                      <a:endParaRPr sz="650" b="1" u="sng" strike="noStrike" cap="none"/>
                    </a:p>
                    <a:p>
                      <a:pPr marL="0" marR="0" lvl="0" indent="0" algn="l" rtl="0">
                        <a:lnSpc>
                          <a:spcPct val="100000"/>
                        </a:lnSpc>
                        <a:spcBef>
                          <a:spcPts val="0"/>
                        </a:spcBef>
                        <a:spcAft>
                          <a:spcPts val="0"/>
                        </a:spcAft>
                        <a:buClr>
                          <a:srgbClr val="000000"/>
                        </a:buClr>
                        <a:buSzPts val="550"/>
                        <a:buFont typeface="Arial"/>
                        <a:buNone/>
                      </a:pPr>
                      <a:endParaRPr sz="650" b="1" u="sng" strike="noStrike" cap="none"/>
                    </a:p>
                    <a:p>
                      <a:pPr marL="0" marR="0" lvl="0" indent="0" algn="l" rtl="0">
                        <a:lnSpc>
                          <a:spcPct val="100000"/>
                        </a:lnSpc>
                        <a:spcBef>
                          <a:spcPts val="0"/>
                        </a:spcBef>
                        <a:spcAft>
                          <a:spcPts val="0"/>
                        </a:spcAft>
                        <a:buClr>
                          <a:srgbClr val="000000"/>
                        </a:buClr>
                        <a:buSzPts val="550"/>
                        <a:buFont typeface="Arial"/>
                        <a:buNone/>
                      </a:pPr>
                      <a:r>
                        <a:rPr lang="en-GB" sz="650" u="none" strike="noStrike" cap="none"/>
                        <a:t>It is situated in the county of Hampshire in the south of England. </a:t>
                      </a:r>
                      <a:endParaRPr sz="650" u="none" strike="noStrike" cap="none"/>
                    </a:p>
                    <a:p>
                      <a:pPr marL="0" marR="0" lvl="0" indent="0" algn="l" rtl="0">
                        <a:lnSpc>
                          <a:spcPct val="100000"/>
                        </a:lnSpc>
                        <a:spcBef>
                          <a:spcPts val="0"/>
                        </a:spcBef>
                        <a:spcAft>
                          <a:spcPts val="0"/>
                        </a:spcAft>
                        <a:buClr>
                          <a:srgbClr val="000000"/>
                        </a:buClr>
                        <a:buSzPts val="550"/>
                        <a:buFont typeface="Arial"/>
                        <a:buNone/>
                      </a:pPr>
                      <a:endParaRPr sz="650" u="none" strike="noStrike" cap="none"/>
                    </a:p>
                    <a:p>
                      <a:pPr marL="0" marR="0" lvl="0" indent="0" algn="l" rtl="0">
                        <a:lnSpc>
                          <a:spcPct val="100000"/>
                        </a:lnSpc>
                        <a:spcBef>
                          <a:spcPts val="0"/>
                        </a:spcBef>
                        <a:spcAft>
                          <a:spcPts val="0"/>
                        </a:spcAft>
                        <a:buClr>
                          <a:srgbClr val="000000"/>
                        </a:buClr>
                        <a:buSzPts val="550"/>
                        <a:buFont typeface="Arial"/>
                        <a:buNone/>
                      </a:pPr>
                      <a:r>
                        <a:rPr lang="en-GB" sz="650" u="none" strike="noStrike" cap="none"/>
                        <a:t>To the south of Portsmouth is the Solent and the Isle of Wight followed by the English Channel. To the East of Portsmouth is Chichester, Brighton and West Sussex. </a:t>
                      </a:r>
                      <a:endParaRPr sz="65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786950">
                <a:tc>
                  <a:txBody>
                    <a:bodyPr/>
                    <a:lstStyle/>
                    <a:p>
                      <a:pPr marL="0" marR="0" lvl="0" indent="0" algn="l" rtl="0">
                        <a:lnSpc>
                          <a:spcPct val="100000"/>
                        </a:lnSpc>
                        <a:spcBef>
                          <a:spcPts val="0"/>
                        </a:spcBef>
                        <a:spcAft>
                          <a:spcPts val="0"/>
                        </a:spcAft>
                        <a:buClr>
                          <a:srgbClr val="000000"/>
                        </a:buClr>
                        <a:buSzPts val="550"/>
                        <a:buFont typeface="Arial"/>
                        <a:buNone/>
                      </a:pPr>
                      <a:r>
                        <a:rPr lang="en-GB" sz="700" u="none" strike="noStrike" cap="none"/>
                        <a:t>Portsmouth is a port city and naval base on England’s south coast, mostly spread across Portsea Island. It’s known for its maritime heritage and Portsmouth Historic Dockyard.</a:t>
                      </a:r>
                      <a:endParaRPr sz="7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0"/>
                    </a:solidFill>
                  </a:tcPr>
                </a:tc>
                <a:tc vMerge="1">
                  <a:txBody>
                    <a:bodyPr/>
                    <a:lstStyle/>
                    <a:p>
                      <a:endParaRPr lang="en-US"/>
                    </a:p>
                  </a:txBody>
                  <a:tcPr/>
                </a:tc>
                <a:extLst>
                  <a:ext uri="{0D108BD9-81ED-4DB2-BD59-A6C34878D82A}">
                    <a16:rowId xmlns:a16="http://schemas.microsoft.com/office/drawing/2014/main" val="10002"/>
                  </a:ext>
                </a:extLst>
              </a:tr>
              <a:tr h="212200">
                <a:tc gridSpan="2">
                  <a:txBody>
                    <a:bodyPr/>
                    <a:lstStyle/>
                    <a:p>
                      <a:pPr marL="0" marR="0" lvl="0" indent="0" algn="ctr" rtl="0">
                        <a:lnSpc>
                          <a:spcPct val="100000"/>
                        </a:lnSpc>
                        <a:spcBef>
                          <a:spcPts val="0"/>
                        </a:spcBef>
                        <a:spcAft>
                          <a:spcPts val="0"/>
                        </a:spcAft>
                        <a:buClr>
                          <a:srgbClr val="000000"/>
                        </a:buClr>
                        <a:buSzPts val="550"/>
                        <a:buFont typeface="Arial"/>
                        <a:buNone/>
                      </a:pPr>
                      <a:r>
                        <a:rPr lang="en-GB" sz="550" b="1" u="none" strike="noStrike" cap="none"/>
                        <a:t>Regional and global importance of Portsmouth</a:t>
                      </a:r>
                      <a:endParaRPr sz="550" b="1" i="0" u="none" strike="noStrike" cap="none">
                        <a:solidFill>
                          <a:srgbClr val="000000"/>
                        </a:solidFill>
                        <a:latin typeface="Arial"/>
                        <a:ea typeface="Arial"/>
                        <a:cs typeface="Arial"/>
                        <a:sym typeface="Aria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DADA"/>
                    </a:solidFill>
                  </a:tcPr>
                </a:tc>
                <a:tc hMerge="1">
                  <a:txBody>
                    <a:bodyPr/>
                    <a:lstStyle/>
                    <a:p>
                      <a:endParaRPr lang="en-US"/>
                    </a:p>
                  </a:txBody>
                  <a:tcPr/>
                </a:tc>
                <a:extLst>
                  <a:ext uri="{0D108BD9-81ED-4DB2-BD59-A6C34878D82A}">
                    <a16:rowId xmlns:a16="http://schemas.microsoft.com/office/drawing/2014/main" val="10003"/>
                  </a:ext>
                </a:extLst>
              </a:tr>
              <a:tr h="1265750">
                <a:tc gridSpan="2">
                  <a:txBody>
                    <a:bodyPr/>
                    <a:lstStyle/>
                    <a:p>
                      <a:pPr marL="0" marR="0" lvl="0" indent="0" algn="l" rtl="0">
                        <a:lnSpc>
                          <a:spcPct val="90000"/>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&gt;26% of the university are international students</a:t>
                      </a:r>
                      <a:endParaRPr sz="7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&gt;Cross channel ferry links to France, Spain, Channel Islands and Isle of Wight. </a:t>
                      </a:r>
                      <a:endParaRPr sz="7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&gt;17,200 people are employed in the navy in Portsmouth.</a:t>
                      </a:r>
                      <a:endParaRPr sz="70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&gt;BAE systems supplies defence products to countries such as the India, Saudi Arabia.</a:t>
                      </a:r>
                      <a:endParaRPr sz="70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700"/>
                        <a:buFont typeface="Arial"/>
                        <a:buNone/>
                      </a:pPr>
                      <a:r>
                        <a:rPr lang="en-GB" sz="700" u="none" strike="noStrike" cap="none">
                          <a:solidFill>
                            <a:schemeClr val="dk1"/>
                          </a:solidFill>
                          <a:latin typeface="Calibri"/>
                          <a:ea typeface="Calibri"/>
                          <a:cs typeface="Calibri"/>
                          <a:sym typeface="Calibri"/>
                        </a:rPr>
                        <a:t>&gt;25 in every 100 births in Southampton were born to foreign born mothers in 2016</a:t>
                      </a:r>
                      <a:endParaRPr sz="700" u="none" strike="noStrike" cap="none">
                        <a:solidFill>
                          <a:schemeClr val="dk1"/>
                        </a:solidFill>
                        <a:latin typeface="Calibri"/>
                        <a:ea typeface="Calibri"/>
                        <a:cs typeface="Calibri"/>
                        <a:sym typeface="Calibri"/>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81" name="Google Shape;81;p2"/>
          <p:cNvGraphicFramePr/>
          <p:nvPr/>
        </p:nvGraphicFramePr>
        <p:xfrm>
          <a:off x="2697499" y="2312347"/>
          <a:ext cx="2221975" cy="2902480"/>
        </p:xfrm>
        <a:graphic>
          <a:graphicData uri="http://schemas.openxmlformats.org/drawingml/2006/table">
            <a:tbl>
              <a:tblPr>
                <a:noFill/>
                <a:tableStyleId>{8423A8AF-7DC3-4E98-BC1F-A06D43BD887E}</a:tableStyleId>
              </a:tblPr>
              <a:tblGrid>
                <a:gridCol w="1526350">
                  <a:extLst>
                    <a:ext uri="{9D8B030D-6E8A-4147-A177-3AD203B41FA5}">
                      <a16:colId xmlns:a16="http://schemas.microsoft.com/office/drawing/2014/main" val="20000"/>
                    </a:ext>
                  </a:extLst>
                </a:gridCol>
                <a:gridCol w="695625">
                  <a:extLst>
                    <a:ext uri="{9D8B030D-6E8A-4147-A177-3AD203B41FA5}">
                      <a16:colId xmlns:a16="http://schemas.microsoft.com/office/drawing/2014/main" val="20001"/>
                    </a:ext>
                  </a:extLst>
                </a:gridCol>
              </a:tblGrid>
              <a:tr h="155975">
                <a:tc gridSpan="2">
                  <a:txBody>
                    <a:bodyPr/>
                    <a:lstStyle/>
                    <a:p>
                      <a:pPr marL="0" marR="0" lvl="0" indent="0" algn="ctr" rtl="0">
                        <a:lnSpc>
                          <a:spcPct val="100000"/>
                        </a:lnSpc>
                        <a:spcBef>
                          <a:spcPts val="0"/>
                        </a:spcBef>
                        <a:spcAft>
                          <a:spcPts val="0"/>
                        </a:spcAft>
                        <a:buClr>
                          <a:srgbClr val="000000"/>
                        </a:buClr>
                        <a:buSzPts val="900"/>
                        <a:buFont typeface="Arial"/>
                        <a:buNone/>
                      </a:pPr>
                      <a:r>
                        <a:rPr lang="en-GB" sz="700" b="1" u="none" strike="noStrike" cap="none"/>
                        <a:t>Opportunity #1 Gunwharf </a:t>
                      </a:r>
                      <a:endParaRPr sz="11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46450">
                <a:tc>
                  <a:txBody>
                    <a:bodyPr/>
                    <a:lstStyle/>
                    <a:p>
                      <a:pPr marL="0" marR="0" lvl="0" indent="0" algn="ctr" rtl="0">
                        <a:lnSpc>
                          <a:spcPct val="100000"/>
                        </a:lnSpc>
                        <a:spcBef>
                          <a:spcPts val="0"/>
                        </a:spcBef>
                        <a:spcAft>
                          <a:spcPts val="0"/>
                        </a:spcAft>
                        <a:buClr>
                          <a:srgbClr val="000000"/>
                        </a:buClr>
                        <a:buSzPts val="800"/>
                        <a:buFont typeface="Arial"/>
                        <a:buNone/>
                      </a:pPr>
                      <a:r>
                        <a:rPr lang="en-GB" sz="600" b="1" u="none" strike="noStrike" cap="none"/>
                        <a:t>Positives</a:t>
                      </a: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600" b="1" u="none" strike="noStrike" cap="none"/>
                        <a:t>Negative</a:t>
                      </a: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1"/>
                  </a:ext>
                </a:extLst>
              </a:tr>
              <a:tr h="1546875">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p>
                    <a:p>
                      <a:pPr marL="0" marR="0" lvl="0" indent="0" algn="l" rtl="0">
                        <a:lnSpc>
                          <a:spcPct val="100000"/>
                        </a:lnSpc>
                        <a:spcBef>
                          <a:spcPts val="0"/>
                        </a:spcBef>
                        <a:spcAft>
                          <a:spcPts val="0"/>
                        </a:spcAft>
                        <a:buClr>
                          <a:srgbClr val="000000"/>
                        </a:buClr>
                        <a:buSzPts val="600"/>
                        <a:buFont typeface="Arial"/>
                        <a:buNone/>
                      </a:pPr>
                      <a:r>
                        <a:rPr lang="en-GB" sz="600" u="none" strike="noStrike" cap="none">
                          <a:latin typeface="Calibri"/>
                          <a:ea typeface="Calibri"/>
                          <a:cs typeface="Calibri"/>
                          <a:sym typeface="Calibri"/>
                        </a:rPr>
                        <a:t>&gt;</a:t>
                      </a:r>
                      <a:r>
                        <a:rPr lang="en-GB" sz="600" b="1" u="none" strike="noStrike" cap="none">
                          <a:latin typeface="Calibri"/>
                          <a:ea typeface="Calibri"/>
                          <a:cs typeface="Calibri"/>
                          <a:sym typeface="Calibri"/>
                        </a:rPr>
                        <a:t>Opened in 2001</a:t>
                      </a: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&gt;It was decommissioned as a Royal Navy site in 1986</a:t>
                      </a: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 93 shops, 25 pubs and restaurants </a:t>
                      </a: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&gt;UK’s only waterfront outlet centre </a:t>
                      </a: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&gt;310 homes</a:t>
                      </a: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&gt;A 26 lane Bowlplex</a:t>
                      </a:r>
                      <a:endParaRPr sz="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&gt;A 14 screen cinema, casino, 24 hour health &amp; fitness centre and waterside </a:t>
                      </a: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&gt;A 130 bed hotel.</a:t>
                      </a:r>
                      <a:endParaRPr sz="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r>
                        <a:rPr lang="en-GB" sz="600" b="1" u="none" strike="noStrike" cap="none">
                          <a:latin typeface="Calibri"/>
                          <a:ea typeface="Calibri"/>
                          <a:cs typeface="Calibri"/>
                          <a:sym typeface="Calibri"/>
                        </a:rPr>
                        <a:t>&gt;</a:t>
                      </a:r>
                      <a:r>
                        <a:rPr lang="en-GB" sz="700" u="none" strike="noStrike" cap="none">
                          <a:solidFill>
                            <a:schemeClr val="dk1"/>
                          </a:solidFill>
                          <a:latin typeface="Calibri"/>
                          <a:ea typeface="Calibri"/>
                          <a:cs typeface="Calibri"/>
                          <a:sym typeface="Calibri"/>
                        </a:rPr>
                        <a:t>2000+ jobs have been created directly and indirectly</a:t>
                      </a:r>
                      <a:endParaRPr sz="7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600" b="1" u="none" strike="noStrike" cap="none"/>
                        <a:t>. &gt;Caused gentrification in a working class city which has priced some people out.</a:t>
                      </a:r>
                      <a:endParaRPr sz="600" b="1" u="none" strike="noStrike" cap="none"/>
                    </a:p>
                    <a:p>
                      <a:pPr marL="0" marR="0" lvl="0" indent="0" algn="l" rtl="0">
                        <a:lnSpc>
                          <a:spcPct val="100000"/>
                        </a:lnSpc>
                        <a:spcBef>
                          <a:spcPts val="0"/>
                        </a:spcBef>
                        <a:spcAft>
                          <a:spcPts val="0"/>
                        </a:spcAft>
                        <a:buClr>
                          <a:srgbClr val="000000"/>
                        </a:buClr>
                        <a:buSzPts val="600"/>
                        <a:buFont typeface="Arial"/>
                        <a:buNone/>
                      </a:pPr>
                      <a:endParaRPr sz="600" b="1" u="none" strike="noStrike" cap="none"/>
                    </a:p>
                    <a:p>
                      <a:pPr marL="0" marR="0" lvl="0" indent="0" algn="l" rtl="0">
                        <a:lnSpc>
                          <a:spcPct val="100000"/>
                        </a:lnSpc>
                        <a:spcBef>
                          <a:spcPts val="0"/>
                        </a:spcBef>
                        <a:spcAft>
                          <a:spcPts val="0"/>
                        </a:spcAft>
                        <a:buClr>
                          <a:srgbClr val="000000"/>
                        </a:buClr>
                        <a:buSzPts val="600"/>
                        <a:buFont typeface="Arial"/>
                        <a:buNone/>
                      </a:pPr>
                      <a:r>
                        <a:rPr lang="en-GB" sz="600" b="1" u="none" strike="noStrike" cap="none"/>
                        <a:t>&gt;Jobs created are often low paid/low hours/go to students as opposed to local people.</a:t>
                      </a:r>
                      <a:endParaRPr sz="6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2"/>
                  </a:ext>
                </a:extLst>
              </a:tr>
              <a:tr h="146450">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600" b="1" u="none" strike="noStrike" cap="none"/>
                        <a:t>Opportunity #2 Urban Greening Hornsea Country Park</a:t>
                      </a:r>
                      <a:endParaRPr sz="14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4B8B8"/>
                    </a:solidFill>
                  </a:tcPr>
                </a:tc>
                <a:tc hMerge="1">
                  <a:txBody>
                    <a:bodyPr/>
                    <a:lstStyle/>
                    <a:p>
                      <a:endParaRPr lang="en-US"/>
                    </a:p>
                  </a:txBody>
                  <a:tcPr/>
                </a:tc>
                <a:extLst>
                  <a:ext uri="{0D108BD9-81ED-4DB2-BD59-A6C34878D82A}">
                    <a16:rowId xmlns:a16="http://schemas.microsoft.com/office/drawing/2014/main" val="10003"/>
                  </a:ext>
                </a:extLst>
              </a:tr>
              <a:tr h="904575">
                <a:tc gridSpan="2">
                  <a:txBody>
                    <a:bodyPr/>
                    <a:lstStyle/>
                    <a:p>
                      <a:pPr marL="0" marR="0" lvl="0" indent="0" algn="l" rtl="0">
                        <a:lnSpc>
                          <a:spcPct val="100000"/>
                        </a:lnSpc>
                        <a:spcBef>
                          <a:spcPts val="0"/>
                        </a:spcBef>
                        <a:spcAft>
                          <a:spcPts val="0"/>
                        </a:spcAft>
                        <a:buClr>
                          <a:srgbClr val="000000"/>
                        </a:buClr>
                        <a:buSzPts val="600"/>
                        <a:buFont typeface="Arial"/>
                        <a:buNone/>
                      </a:pPr>
                      <a:r>
                        <a:rPr lang="en-GB" sz="700" u="none" strike="noStrike" cap="none">
                          <a:highlight>
                            <a:srgbClr val="B6D7A8"/>
                          </a:highlight>
                        </a:rPr>
                        <a:t>Park will include 50,000 trees </a:t>
                      </a:r>
                      <a:endParaRPr sz="700" u="none" strike="noStrike" cap="none">
                        <a:highlight>
                          <a:srgbClr val="B6D7A8"/>
                        </a:highlight>
                      </a:endParaRPr>
                    </a:p>
                    <a:p>
                      <a:pPr marL="0" marR="0" lvl="0" indent="0" algn="l" rtl="0">
                        <a:lnSpc>
                          <a:spcPct val="80000"/>
                        </a:lnSpc>
                        <a:spcBef>
                          <a:spcPts val="1000"/>
                        </a:spcBef>
                        <a:spcAft>
                          <a:spcPts val="0"/>
                        </a:spcAft>
                        <a:buClr>
                          <a:srgbClr val="000000"/>
                        </a:buClr>
                        <a:buSzPts val="700"/>
                        <a:buFont typeface="Arial"/>
                        <a:buNone/>
                      </a:pPr>
                      <a:r>
                        <a:rPr lang="en-GB" sz="700" u="none" strike="noStrike" cap="none">
                          <a:solidFill>
                            <a:schemeClr val="dk1"/>
                          </a:solidFill>
                          <a:highlight>
                            <a:srgbClr val="B6D7A8"/>
                          </a:highlight>
                          <a:latin typeface="Calibri"/>
                          <a:ea typeface="Calibri"/>
                          <a:cs typeface="Calibri"/>
                          <a:sym typeface="Calibri"/>
                        </a:rPr>
                        <a:t>Being built on a former landfill site. </a:t>
                      </a:r>
                      <a:endParaRPr sz="700" u="none" strike="noStrike" cap="none">
                        <a:solidFill>
                          <a:schemeClr val="dk1"/>
                        </a:solidFill>
                        <a:highlight>
                          <a:srgbClr val="B6D7A8"/>
                        </a:highlight>
                        <a:latin typeface="Calibri"/>
                        <a:ea typeface="Calibri"/>
                        <a:cs typeface="Calibri"/>
                        <a:sym typeface="Calibri"/>
                      </a:endParaRPr>
                    </a:p>
                    <a:p>
                      <a:pPr marL="0" marR="0" lvl="0" indent="0" algn="l" rtl="0">
                        <a:lnSpc>
                          <a:spcPct val="80000"/>
                        </a:lnSpc>
                        <a:spcBef>
                          <a:spcPts val="1000"/>
                        </a:spcBef>
                        <a:spcAft>
                          <a:spcPts val="0"/>
                        </a:spcAft>
                        <a:buClr>
                          <a:srgbClr val="000000"/>
                        </a:buClr>
                        <a:buSzPts val="700"/>
                        <a:buFont typeface="Arial"/>
                        <a:buNone/>
                      </a:pPr>
                      <a:r>
                        <a:rPr lang="en-GB" sz="700" u="none" strike="noStrike" cap="none">
                          <a:solidFill>
                            <a:schemeClr val="dk1"/>
                          </a:solidFill>
                          <a:highlight>
                            <a:srgbClr val="B6D7A8"/>
                          </a:highlight>
                          <a:latin typeface="Calibri"/>
                          <a:ea typeface="Calibri"/>
                          <a:cs typeface="Calibri"/>
                          <a:sym typeface="Calibri"/>
                        </a:rPr>
                        <a:t>It will offer visitors 128 acres of public green open space</a:t>
                      </a:r>
                      <a:r>
                        <a:rPr lang="en-GB" sz="700" u="none" strike="noStrike" cap="none">
                          <a:solidFill>
                            <a:schemeClr val="dk1"/>
                          </a:solidFill>
                          <a:latin typeface="Calibri"/>
                          <a:ea typeface="Calibri"/>
                          <a:cs typeface="Calibri"/>
                          <a:sym typeface="Calibri"/>
                        </a:rPr>
                        <a:t>.</a:t>
                      </a:r>
                      <a:endParaRPr sz="700" u="none" strike="noStrike" cap="none">
                        <a:solidFill>
                          <a:schemeClr val="dk1"/>
                        </a:solidFill>
                        <a:latin typeface="Calibri"/>
                        <a:ea typeface="Calibri"/>
                        <a:cs typeface="Calibri"/>
                        <a:sym typeface="Calibri"/>
                      </a:endParaRPr>
                    </a:p>
                  </a:txBody>
                  <a:tcPr marL="84400" marR="84400" marT="42200" marB="422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82" name="Google Shape;82;p2"/>
          <p:cNvGraphicFramePr/>
          <p:nvPr/>
        </p:nvGraphicFramePr>
        <p:xfrm>
          <a:off x="4992624" y="3231291"/>
          <a:ext cx="4039025" cy="1926855"/>
        </p:xfrm>
        <a:graphic>
          <a:graphicData uri="http://schemas.openxmlformats.org/drawingml/2006/table">
            <a:tbl>
              <a:tblPr>
                <a:noFill/>
                <a:tableStyleId>{8423A8AF-7DC3-4E98-BC1F-A06D43BD887E}</a:tableStyleId>
              </a:tblPr>
              <a:tblGrid>
                <a:gridCol w="698600">
                  <a:extLst>
                    <a:ext uri="{9D8B030D-6E8A-4147-A177-3AD203B41FA5}">
                      <a16:colId xmlns:a16="http://schemas.microsoft.com/office/drawing/2014/main" val="20000"/>
                    </a:ext>
                  </a:extLst>
                </a:gridCol>
                <a:gridCol w="1183975">
                  <a:extLst>
                    <a:ext uri="{9D8B030D-6E8A-4147-A177-3AD203B41FA5}">
                      <a16:colId xmlns:a16="http://schemas.microsoft.com/office/drawing/2014/main" val="20001"/>
                    </a:ext>
                  </a:extLst>
                </a:gridCol>
                <a:gridCol w="2156450">
                  <a:extLst>
                    <a:ext uri="{9D8B030D-6E8A-4147-A177-3AD203B41FA5}">
                      <a16:colId xmlns:a16="http://schemas.microsoft.com/office/drawing/2014/main" val="20002"/>
                    </a:ext>
                  </a:extLst>
                </a:gridCol>
              </a:tblGrid>
              <a:tr h="176425">
                <a:tc gridSpan="3">
                  <a:txBody>
                    <a:bodyPr/>
                    <a:lstStyle/>
                    <a:p>
                      <a:pPr marL="0" marR="0" lvl="0" indent="0" algn="ctr" rtl="0">
                        <a:lnSpc>
                          <a:spcPct val="100000"/>
                        </a:lnSpc>
                        <a:spcBef>
                          <a:spcPts val="0"/>
                        </a:spcBef>
                        <a:spcAft>
                          <a:spcPts val="0"/>
                        </a:spcAft>
                        <a:buClr>
                          <a:schemeClr val="dk1"/>
                        </a:buClr>
                        <a:buSzPts val="700"/>
                        <a:buFont typeface="Arial"/>
                        <a:buNone/>
                      </a:pPr>
                      <a:r>
                        <a:rPr lang="en-GB" sz="700" b="1" u="none" strike="noStrike" cap="none">
                          <a:solidFill>
                            <a:schemeClr val="dk1"/>
                          </a:solidFill>
                          <a:latin typeface="Calibri"/>
                          <a:ea typeface="Calibri"/>
                          <a:cs typeface="Calibri"/>
                          <a:sym typeface="Calibri"/>
                        </a:rPr>
                        <a:t>Opportunity #4 Hard Interchange/Park and Ride</a:t>
                      </a:r>
                      <a:endParaRPr sz="700" b="1" u="none" strike="noStrike" cap="none"/>
                    </a:p>
                  </a:txBody>
                  <a:tcPr marL="84400" marR="84400" marT="42200" marB="42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8425">
                <a:tc gridSpan="2">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t>Positive</a:t>
                      </a:r>
                      <a:endParaRPr sz="700" u="none" strike="noStrike" cap="none"/>
                    </a:p>
                  </a:txBody>
                  <a:tcPr marL="84400" marR="84400" marT="42200" marB="42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t>Negative</a:t>
                      </a:r>
                      <a:endParaRPr sz="700" u="none" strike="noStrike" cap="none"/>
                    </a:p>
                  </a:txBody>
                  <a:tcPr marL="84400" marR="84400" marT="42200" marB="42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r h="371825">
                <a:tc rowSpan="4" gridSpan="2">
                  <a:txBody>
                    <a:bodyPr/>
                    <a:lstStyle/>
                    <a:p>
                      <a:pPr marL="228600" marR="0" lvl="0" indent="-181292" algn="l" rtl="0">
                        <a:lnSpc>
                          <a:spcPct val="80000"/>
                        </a:lnSpc>
                        <a:spcBef>
                          <a:spcPts val="0"/>
                        </a:spcBef>
                        <a:spcAft>
                          <a:spcPts val="0"/>
                        </a:spcAft>
                        <a:buClr>
                          <a:schemeClr val="dk1"/>
                        </a:buClr>
                        <a:buSzPts val="700"/>
                        <a:buFont typeface="Noto Sans Symbols"/>
                        <a:buChar char="▪"/>
                      </a:pPr>
                      <a:r>
                        <a:rPr lang="en-GB" sz="700" u="none" strike="noStrike" cap="none">
                          <a:solidFill>
                            <a:schemeClr val="dk1"/>
                          </a:solidFill>
                          <a:latin typeface="Calibri"/>
                          <a:ea typeface="Calibri"/>
                          <a:cs typeface="Calibri"/>
                          <a:sym typeface="Calibri"/>
                        </a:rPr>
                        <a:t>The satnav company TomTom has reported that drivers spend 13 minutes more in traffic in the morning in traffic and 15 minutes more in traffic in the evening due to congestion.</a:t>
                      </a:r>
                      <a:endParaRPr sz="700" u="none" strike="noStrike" cap="none">
                        <a:solidFill>
                          <a:schemeClr val="dk1"/>
                        </a:solidFill>
                        <a:latin typeface="Calibri"/>
                        <a:ea typeface="Calibri"/>
                        <a:cs typeface="Calibri"/>
                        <a:sym typeface="Calibri"/>
                      </a:endParaRPr>
                    </a:p>
                    <a:p>
                      <a:pPr marL="228600" marR="0" lvl="0" indent="-158750" algn="l" rtl="0">
                        <a:lnSpc>
                          <a:spcPct val="80000"/>
                        </a:lnSpc>
                        <a:spcBef>
                          <a:spcPts val="1000"/>
                        </a:spcBef>
                        <a:spcAft>
                          <a:spcPts val="0"/>
                        </a:spcAft>
                        <a:buClr>
                          <a:schemeClr val="dk1"/>
                        </a:buClr>
                        <a:buSzPts val="700"/>
                        <a:buFont typeface="Calibri"/>
                        <a:buChar char="▪"/>
                      </a:pPr>
                      <a:r>
                        <a:rPr lang="en-GB" sz="700" u="none" strike="noStrike" cap="none">
                          <a:solidFill>
                            <a:schemeClr val="dk1"/>
                          </a:solidFill>
                          <a:latin typeface="Calibri"/>
                          <a:ea typeface="Calibri"/>
                          <a:cs typeface="Calibri"/>
                          <a:sym typeface="Calibri"/>
                        </a:rPr>
                        <a:t>CO2 emissions in the city have decreased by 36 per cent between 2005 and 2017 - from 1,280.2 kilotonnes to 813.3 kilotonnes.</a:t>
                      </a:r>
                      <a:endParaRPr sz="700" u="none" strike="noStrike" cap="none">
                        <a:solidFill>
                          <a:schemeClr val="dk1"/>
                        </a:solidFill>
                        <a:latin typeface="Calibri"/>
                        <a:ea typeface="Calibri"/>
                        <a:cs typeface="Calibri"/>
                        <a:sym typeface="Calibri"/>
                      </a:endParaRPr>
                    </a:p>
                  </a:txBody>
                  <a:tcPr marL="84400" marR="84400" marT="42200" marB="42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rowSpan="4" hMerge="1">
                  <a:txBody>
                    <a:bodyPr/>
                    <a:lstStyle/>
                    <a:p>
                      <a:endParaRPr lang="en-US"/>
                    </a:p>
                  </a:txBody>
                  <a:tcPr/>
                </a:tc>
                <a:tc rowSpan="4">
                  <a:txBody>
                    <a:bodyPr/>
                    <a:lstStyle/>
                    <a:p>
                      <a:pPr marL="228600" marR="0" lvl="0" indent="-186690" algn="l" rtl="0">
                        <a:lnSpc>
                          <a:spcPct val="80000"/>
                        </a:lnSpc>
                        <a:spcBef>
                          <a:spcPts val="0"/>
                        </a:spcBef>
                        <a:spcAft>
                          <a:spcPts val="0"/>
                        </a:spcAft>
                        <a:buClr>
                          <a:schemeClr val="dk1"/>
                        </a:buClr>
                        <a:buSzPts val="700"/>
                        <a:buFont typeface="Noto Sans Symbols"/>
                        <a:buChar char="▪"/>
                      </a:pPr>
                      <a:r>
                        <a:rPr lang="en-GB" sz="700" u="none" strike="noStrike" cap="none">
                          <a:solidFill>
                            <a:schemeClr val="dk1"/>
                          </a:solidFill>
                          <a:latin typeface="Calibri"/>
                          <a:ea typeface="Calibri"/>
                          <a:cs typeface="Calibri"/>
                          <a:sym typeface="Calibri"/>
                        </a:rPr>
                        <a:t>On average 370 cars park in the park and ride each day and 710 bus trips are made to and from the park and ride</a:t>
                      </a:r>
                      <a:endParaRPr sz="700" u="none" strike="noStrike" cap="none">
                        <a:solidFill>
                          <a:schemeClr val="dk1"/>
                        </a:solidFill>
                        <a:latin typeface="Calibri"/>
                        <a:ea typeface="Calibri"/>
                        <a:cs typeface="Calibri"/>
                        <a:sym typeface="Calibri"/>
                      </a:endParaRPr>
                    </a:p>
                    <a:p>
                      <a:pPr marL="228600" marR="0" lvl="0" indent="-186690" algn="l" rtl="0">
                        <a:lnSpc>
                          <a:spcPct val="80000"/>
                        </a:lnSpc>
                        <a:spcBef>
                          <a:spcPts val="1000"/>
                        </a:spcBef>
                        <a:spcAft>
                          <a:spcPts val="0"/>
                        </a:spcAft>
                        <a:buClr>
                          <a:schemeClr val="dk1"/>
                        </a:buClr>
                        <a:buSzPts val="700"/>
                        <a:buFont typeface="Noto Sans Symbols"/>
                        <a:buChar char="▪"/>
                      </a:pPr>
                      <a:r>
                        <a:rPr lang="en-GB" sz="700" u="none" strike="noStrike" cap="none">
                          <a:solidFill>
                            <a:schemeClr val="dk1"/>
                          </a:solidFill>
                          <a:latin typeface="Calibri"/>
                          <a:ea typeface="Calibri"/>
                          <a:cs typeface="Calibri"/>
                          <a:sym typeface="Calibri"/>
                        </a:rPr>
                        <a:t>The park and ride project is part of £1.8billion investment planned for the city during the next 20 years. It is vital to the western transport corridor which plans to improve the city centre road layout</a:t>
                      </a:r>
                      <a:endParaRPr sz="700" u="none" strike="noStrike" cap="none"/>
                    </a:p>
                  </a:txBody>
                  <a:tcPr marL="84400" marR="84400" marT="42200" marB="42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B7B7"/>
                    </a:solidFill>
                  </a:tcPr>
                </a:tc>
                <a:extLst>
                  <a:ext uri="{0D108BD9-81ED-4DB2-BD59-A6C34878D82A}">
                    <a16:rowId xmlns:a16="http://schemas.microsoft.com/office/drawing/2014/main" val="10002"/>
                  </a:ext>
                </a:extLst>
              </a:tr>
              <a:tr h="567275">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71825">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76425">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pic>
        <p:nvPicPr>
          <p:cNvPr id="83" name="Google Shape;83;p2"/>
          <p:cNvPicPr preferRelativeResize="0"/>
          <p:nvPr/>
        </p:nvPicPr>
        <p:blipFill rotWithShape="1">
          <a:blip r:embed="rId3">
            <a:alphaModFix/>
          </a:blip>
          <a:srcRect/>
          <a:stretch/>
        </p:blipFill>
        <p:spPr>
          <a:xfrm>
            <a:off x="78349" y="315674"/>
            <a:ext cx="1382645" cy="1449775"/>
          </a:xfrm>
          <a:prstGeom prst="rect">
            <a:avLst/>
          </a:prstGeom>
          <a:noFill/>
          <a:ln>
            <a:noFill/>
          </a:ln>
        </p:spPr>
      </p:pic>
      <p:sp>
        <p:nvSpPr>
          <p:cNvPr id="84" name="Google Shape;84;p2"/>
          <p:cNvSpPr txBox="1"/>
          <p:nvPr/>
        </p:nvSpPr>
        <p:spPr>
          <a:xfrm>
            <a:off x="1719676" y="453450"/>
            <a:ext cx="854400" cy="150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Arial"/>
                <a:ea typeface="Arial"/>
                <a:cs typeface="Arial"/>
                <a:sym typeface="Arial"/>
              </a:rPr>
              <a:t>&gt;The population distribution in the UK is uneven.</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Arial"/>
                <a:ea typeface="Arial"/>
                <a:cs typeface="Arial"/>
                <a:sym typeface="Arial"/>
              </a:rPr>
              <a:t>&gt;Most urban areas are in lowland regions and in the south.</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Arial"/>
                <a:ea typeface="Arial"/>
                <a:cs typeface="Arial"/>
                <a:sym typeface="Arial"/>
              </a:rPr>
              <a:t>&gt;Most rural areas are in upland areas and the north.</a:t>
            </a:r>
            <a:endParaRPr sz="700" b="0" i="0" u="none" strike="noStrike" cap="none">
              <a:solidFill>
                <a:srgbClr val="000000"/>
              </a:solidFill>
              <a:latin typeface="Arial"/>
              <a:ea typeface="Arial"/>
              <a:cs typeface="Arial"/>
              <a:sym typeface="Arial"/>
            </a:endParaRPr>
          </a:p>
        </p:txBody>
      </p:sp>
      <p:pic>
        <p:nvPicPr>
          <p:cNvPr id="85" name="Google Shape;85;p2"/>
          <p:cNvPicPr preferRelativeResize="0"/>
          <p:nvPr/>
        </p:nvPicPr>
        <p:blipFill rotWithShape="1">
          <a:blip r:embed="rId4">
            <a:alphaModFix/>
          </a:blip>
          <a:srcRect/>
          <a:stretch/>
        </p:blipFill>
        <p:spPr>
          <a:xfrm>
            <a:off x="84900" y="2064749"/>
            <a:ext cx="1512551" cy="809496"/>
          </a:xfrm>
          <a:prstGeom prst="rect">
            <a:avLst/>
          </a:prstGeom>
          <a:noFill/>
          <a:ln>
            <a:noFill/>
          </a:ln>
        </p:spPr>
      </p:pic>
      <p:pic>
        <p:nvPicPr>
          <p:cNvPr id="86" name="Google Shape;86;p2"/>
          <p:cNvPicPr preferRelativeResize="0"/>
          <p:nvPr/>
        </p:nvPicPr>
        <p:blipFill rotWithShape="1">
          <a:blip r:embed="rId5">
            <a:alphaModFix/>
          </a:blip>
          <a:srcRect/>
          <a:stretch/>
        </p:blipFill>
        <p:spPr>
          <a:xfrm>
            <a:off x="2697500" y="453450"/>
            <a:ext cx="1708518" cy="163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92" name="Google Shape;92;p3"/>
          <p:cNvGraphicFramePr/>
          <p:nvPr/>
        </p:nvGraphicFramePr>
        <p:xfrm>
          <a:off x="5744358" y="63177"/>
          <a:ext cx="3222650" cy="2651775"/>
        </p:xfrm>
        <a:graphic>
          <a:graphicData uri="http://schemas.openxmlformats.org/drawingml/2006/table">
            <a:tbl>
              <a:tblPr>
                <a:noFill/>
                <a:tableStyleId>{8423A8AF-7DC3-4E98-BC1F-A06D43BD887E}</a:tableStyleId>
              </a:tblPr>
              <a:tblGrid>
                <a:gridCol w="1611325">
                  <a:extLst>
                    <a:ext uri="{9D8B030D-6E8A-4147-A177-3AD203B41FA5}">
                      <a16:colId xmlns:a16="http://schemas.microsoft.com/office/drawing/2014/main" val="20000"/>
                    </a:ext>
                  </a:extLst>
                </a:gridCol>
                <a:gridCol w="1611325">
                  <a:extLst>
                    <a:ext uri="{9D8B030D-6E8A-4147-A177-3AD203B41FA5}">
                      <a16:colId xmlns:a16="http://schemas.microsoft.com/office/drawing/2014/main" val="20001"/>
                    </a:ext>
                  </a:extLst>
                </a:gridCol>
              </a:tblGrid>
              <a:tr h="195600">
                <a:tc gridSpan="2">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t>Challenge #3 Air Quality</a:t>
                      </a:r>
                      <a:endParaRPr sz="1200" b="1"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602850">
                <a:tc gridSpan="2">
                  <a:txBody>
                    <a:bodyPr/>
                    <a:lstStyle/>
                    <a:p>
                      <a:pPr marL="0" marR="0" lvl="0" indent="0" algn="l" rtl="0">
                        <a:lnSpc>
                          <a:spcPct val="100000"/>
                        </a:lnSpc>
                        <a:spcBef>
                          <a:spcPts val="0"/>
                        </a:spcBef>
                        <a:spcAft>
                          <a:spcPts val="0"/>
                        </a:spcAft>
                        <a:buClr>
                          <a:srgbClr val="000000"/>
                        </a:buClr>
                        <a:buSzPts val="600"/>
                        <a:buFont typeface="Arial"/>
                        <a:buNone/>
                      </a:pPr>
                      <a:r>
                        <a:rPr lang="en-GB" sz="700" u="none" strike="noStrike" cap="none">
                          <a:solidFill>
                            <a:srgbClr val="333333"/>
                          </a:solidFill>
                        </a:rPr>
                        <a:t>In Portsmouth, the main pollutants which may impact on human health are principally the products of combustion from road  traffic – mainly nitrogen dioxide. There are currently five Air Quality Management Areas (AQMAs) predicted to exceed the annual nitrogen dioxide National Air Quality Objective (NAQO)</a:t>
                      </a:r>
                      <a:endParaRPr sz="1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hMerge="1">
                  <a:txBody>
                    <a:bodyPr/>
                    <a:lstStyle/>
                    <a:p>
                      <a:endParaRPr lang="en-US"/>
                    </a:p>
                  </a:txBody>
                  <a:tcPr/>
                </a:tc>
                <a:extLst>
                  <a:ext uri="{0D108BD9-81ED-4DB2-BD59-A6C34878D82A}">
                    <a16:rowId xmlns:a16="http://schemas.microsoft.com/office/drawing/2014/main" val="10001"/>
                  </a:ext>
                </a:extLst>
              </a:tr>
              <a:tr h="1853325">
                <a:tc gridSpan="2">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p>
                  </a:txBody>
                  <a:tcPr marL="51425" marR="5142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93" name="Google Shape;93;p3"/>
          <p:cNvGraphicFramePr/>
          <p:nvPr/>
        </p:nvGraphicFramePr>
        <p:xfrm>
          <a:off x="2964029" y="2825229"/>
          <a:ext cx="4397875" cy="2257225"/>
        </p:xfrm>
        <a:graphic>
          <a:graphicData uri="http://schemas.openxmlformats.org/drawingml/2006/table">
            <a:tbl>
              <a:tblPr firstRow="1" bandRow="1">
                <a:noFill/>
                <a:tableStyleId>{8423A8AF-7DC3-4E98-BC1F-A06D43BD887E}</a:tableStyleId>
              </a:tblPr>
              <a:tblGrid>
                <a:gridCol w="2263225">
                  <a:extLst>
                    <a:ext uri="{9D8B030D-6E8A-4147-A177-3AD203B41FA5}">
                      <a16:colId xmlns:a16="http://schemas.microsoft.com/office/drawing/2014/main" val="20000"/>
                    </a:ext>
                  </a:extLst>
                </a:gridCol>
                <a:gridCol w="2134650">
                  <a:extLst>
                    <a:ext uri="{9D8B030D-6E8A-4147-A177-3AD203B41FA5}">
                      <a16:colId xmlns:a16="http://schemas.microsoft.com/office/drawing/2014/main" val="20001"/>
                    </a:ext>
                  </a:extLst>
                </a:gridCol>
              </a:tblGrid>
              <a:tr h="178650">
                <a:tc gridSpan="2">
                  <a:txBody>
                    <a:bodyPr/>
                    <a:lstStyle/>
                    <a:p>
                      <a:pPr marL="0" marR="0" lvl="0" indent="0" algn="ctr" rtl="0">
                        <a:lnSpc>
                          <a:spcPct val="100000"/>
                        </a:lnSpc>
                        <a:spcBef>
                          <a:spcPts val="0"/>
                        </a:spcBef>
                        <a:spcAft>
                          <a:spcPts val="0"/>
                        </a:spcAft>
                        <a:buClr>
                          <a:srgbClr val="000000"/>
                        </a:buClr>
                        <a:buSzPts val="500"/>
                        <a:buFont typeface="Arial"/>
                        <a:buNone/>
                      </a:pPr>
                      <a:r>
                        <a:rPr lang="en-GB" sz="700" b="1" u="none" strike="noStrike" cap="none"/>
                        <a:t>Challenge #2 Rates of unemployment </a:t>
                      </a:r>
                      <a:endParaRPr sz="7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078575">
                <a:tc gridSpan="2">
                  <a:txBody>
                    <a:bodyPr/>
                    <a:lstStyle/>
                    <a:p>
                      <a:pPr marL="0" marR="0" lvl="0" indent="0" algn="l" rtl="0">
                        <a:lnSpc>
                          <a:spcPct val="8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t>The rate of unemployment is higher in Portsmouth than in the UK as a whole </a:t>
                      </a:r>
                      <a:endParaRPr sz="7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t>Average gross weekly earnings are £469, which is lowers than the UK as a whole [£565].</a:t>
                      </a:r>
                      <a:endParaRPr sz="7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t>There are many multinational companies operating in and around Portsmouth including: BAE, WIggle, IBM, Blake Morgan, Airbus, The Royal Navy.</a:t>
                      </a:r>
                      <a:endParaRPr sz="7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ctr" rtl="0">
                        <a:lnSpc>
                          <a:spcPct val="100000"/>
                        </a:lnSpc>
                        <a:spcBef>
                          <a:spcPts val="0"/>
                        </a:spcBef>
                        <a:spcAft>
                          <a:spcPts val="0"/>
                        </a:spcAft>
                        <a:buClr>
                          <a:srgbClr val="000000"/>
                        </a:buClr>
                        <a:buSzPts val="500"/>
                        <a:buFont typeface="Arial"/>
                        <a:buNone/>
                      </a:pPr>
                      <a:endParaRPr sz="500" u="none" strike="noStrike" cap="none"/>
                    </a:p>
                    <a:p>
                      <a:pPr marL="0" marR="0" lvl="0" indent="0" algn="l" rtl="0">
                        <a:lnSpc>
                          <a:spcPct val="100000"/>
                        </a:lnSpc>
                        <a:spcBef>
                          <a:spcPts val="0"/>
                        </a:spcBef>
                        <a:spcAft>
                          <a:spcPts val="0"/>
                        </a:spcAft>
                        <a:buClr>
                          <a:srgbClr val="000000"/>
                        </a:buClr>
                        <a:buSzPts val="500"/>
                        <a:buFont typeface="Arial"/>
                        <a:buNone/>
                      </a:pPr>
                      <a:endParaRPr sz="5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94" name="Google Shape;94;p3"/>
          <p:cNvSpPr txBox="1"/>
          <p:nvPr/>
        </p:nvSpPr>
        <p:spPr>
          <a:xfrm>
            <a:off x="2964021" y="2448588"/>
            <a:ext cx="30249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1" i="0" u="none" strike="noStrike" cap="none">
                <a:solidFill>
                  <a:srgbClr val="434343"/>
                </a:solidFill>
                <a:latin typeface="Calibri"/>
                <a:ea typeface="Calibri"/>
                <a:cs typeface="Calibri"/>
                <a:sym typeface="Calibri"/>
              </a:rPr>
              <a:t>Urban Issues and Challenges  </a:t>
            </a:r>
            <a:endParaRPr sz="1400" b="0" i="0" u="none" strike="noStrike" cap="none">
              <a:solidFill>
                <a:srgbClr val="434343"/>
              </a:solidFill>
              <a:latin typeface="Arial"/>
              <a:ea typeface="Arial"/>
              <a:cs typeface="Arial"/>
              <a:sym typeface="Arial"/>
            </a:endParaRPr>
          </a:p>
        </p:txBody>
      </p:sp>
      <p:graphicFrame>
        <p:nvGraphicFramePr>
          <p:cNvPr id="95" name="Google Shape;95;p3"/>
          <p:cNvGraphicFramePr/>
          <p:nvPr/>
        </p:nvGraphicFramePr>
        <p:xfrm>
          <a:off x="102109" y="63180"/>
          <a:ext cx="2817800" cy="3128220"/>
        </p:xfrm>
        <a:graphic>
          <a:graphicData uri="http://schemas.openxmlformats.org/drawingml/2006/table">
            <a:tbl>
              <a:tblPr firstRow="1" bandRow="1">
                <a:noFill/>
                <a:tableStyleId>{8423A8AF-7DC3-4E98-BC1F-A06D43BD887E}</a:tableStyleId>
              </a:tblPr>
              <a:tblGrid>
                <a:gridCol w="592825">
                  <a:extLst>
                    <a:ext uri="{9D8B030D-6E8A-4147-A177-3AD203B41FA5}">
                      <a16:colId xmlns:a16="http://schemas.microsoft.com/office/drawing/2014/main" val="20000"/>
                    </a:ext>
                  </a:extLst>
                </a:gridCol>
                <a:gridCol w="2224975">
                  <a:extLst>
                    <a:ext uri="{9D8B030D-6E8A-4147-A177-3AD203B41FA5}">
                      <a16:colId xmlns:a16="http://schemas.microsoft.com/office/drawing/2014/main" val="20001"/>
                    </a:ext>
                  </a:extLst>
                </a:gridCol>
              </a:tblGrid>
              <a:tr h="90200">
                <a:tc gridSpan="2">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t>Urban Issues and Challenges Glossary </a:t>
                      </a:r>
                      <a:endParaRPr sz="11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81500">
                <a:tc>
                  <a:txBody>
                    <a:bodyPr/>
                    <a:lstStyle/>
                    <a:p>
                      <a:pPr marL="0" marR="0" lvl="0" indent="0" algn="ctr" rtl="0">
                        <a:lnSpc>
                          <a:spcPct val="100000"/>
                        </a:lnSpc>
                        <a:spcBef>
                          <a:spcPts val="0"/>
                        </a:spcBef>
                        <a:spcAft>
                          <a:spcPts val="0"/>
                        </a:spcAft>
                        <a:buClr>
                          <a:srgbClr val="000000"/>
                        </a:buClr>
                        <a:buSzPts val="600"/>
                        <a:buFont typeface="Arial"/>
                        <a:buNone/>
                      </a:pPr>
                      <a:r>
                        <a:rPr lang="en-GB" sz="600" b="1" u="none" strike="noStrike" cap="none"/>
                        <a:t>Key words</a:t>
                      </a:r>
                      <a:endParaRPr sz="11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600" b="1" u="none" strike="noStrike" cap="none"/>
                        <a:t>Definitions</a:t>
                      </a:r>
                      <a:endParaRPr sz="11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extLst>
                  <a:ext uri="{0D108BD9-81ED-4DB2-BD59-A6C34878D82A}">
                    <a16:rowId xmlns:a16="http://schemas.microsoft.com/office/drawing/2014/main" val="10001"/>
                  </a:ext>
                </a:extLst>
              </a:tr>
              <a:tr h="0">
                <a:tc>
                  <a:txBody>
                    <a:bodyPr/>
                    <a:lstStyle/>
                    <a:p>
                      <a:pPr marL="6350" marR="0" lvl="0" indent="0" algn="l" rtl="0">
                        <a:lnSpc>
                          <a:spcPct val="100000"/>
                        </a:lnSpc>
                        <a:spcBef>
                          <a:spcPts val="0"/>
                        </a:spcBef>
                        <a:spcAft>
                          <a:spcPts val="0"/>
                        </a:spcAft>
                        <a:buClr>
                          <a:schemeClr val="dk1"/>
                        </a:buClr>
                        <a:buSzPts val="500"/>
                        <a:buFont typeface="Arial"/>
                        <a:buNone/>
                      </a:pPr>
                      <a:r>
                        <a:rPr lang="en-GB" sz="500" b="1" u="none" strike="noStrike" cap="none"/>
                        <a:t>Brownfield site </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t>Land that has been used, abandoned and now awaits some new use. Commonly found across urban areas, particularly in the inner city. </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2"/>
                  </a:ext>
                </a:extLst>
              </a:tr>
              <a:tr h="15972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Inequalities</a:t>
                      </a:r>
                      <a:endParaRPr sz="1400" u="none" strike="noStrike" cap="none"/>
                    </a:p>
                    <a:p>
                      <a:pPr marL="6350" marR="0" lvl="0" indent="0" algn="l" rtl="0">
                        <a:lnSpc>
                          <a:spcPct val="100000"/>
                        </a:lnSpc>
                        <a:spcBef>
                          <a:spcPts val="0"/>
                        </a:spcBef>
                        <a:spcAft>
                          <a:spcPts val="0"/>
                        </a:spcAft>
                        <a:buClr>
                          <a:srgbClr val="000000"/>
                        </a:buClr>
                        <a:buSzPts val="500"/>
                        <a:buFont typeface="Arial"/>
                        <a:buNone/>
                      </a:pP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500"/>
                        <a:buFont typeface="Arial"/>
                        <a:buNone/>
                      </a:pPr>
                      <a:r>
                        <a:rPr lang="en-GB" sz="500" u="none" strike="noStrike" cap="none"/>
                        <a:t>Differences between poverty and wealth, as well as in peoples' wellbeing and access to things like jobs, housing and education</a:t>
                      </a:r>
                      <a:endParaRPr sz="5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3"/>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Literacy Rate</a:t>
                      </a:r>
                      <a:endParaRPr sz="1400" u="none" strike="noStrike" cap="none"/>
                    </a:p>
                    <a:p>
                      <a:pPr marL="6350" marR="0" lvl="0" indent="0" algn="l" rtl="0">
                        <a:lnSpc>
                          <a:spcPct val="100000"/>
                        </a:lnSpc>
                        <a:spcBef>
                          <a:spcPts val="0"/>
                        </a:spcBef>
                        <a:spcAft>
                          <a:spcPts val="0"/>
                        </a:spcAft>
                        <a:buClr>
                          <a:srgbClr val="000000"/>
                        </a:buClr>
                        <a:buSzPts val="500"/>
                        <a:buFont typeface="Arial"/>
                        <a:buNone/>
                      </a:pP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500"/>
                        <a:buFont typeface="Arial"/>
                        <a:buNone/>
                      </a:pPr>
                      <a:r>
                        <a:rPr lang="en-GB" sz="500" u="none" strike="noStrike" cap="none">
                          <a:solidFill>
                            <a:schemeClr val="dk1"/>
                          </a:solidFill>
                        </a:rPr>
                        <a:t>The % of people that can read and write beyond the age of 15.</a:t>
                      </a:r>
                      <a:endParaRPr sz="14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4"/>
                  </a:ext>
                </a:extLst>
              </a:tr>
              <a:tr h="116275">
                <a:tc>
                  <a:txBody>
                    <a:bodyPr/>
                    <a:lstStyle/>
                    <a:p>
                      <a:pPr marL="0" marR="0" lvl="0" indent="0" algn="l" rtl="0">
                        <a:lnSpc>
                          <a:spcPct val="100000"/>
                        </a:lnSpc>
                        <a:spcBef>
                          <a:spcPts val="0"/>
                        </a:spcBef>
                        <a:spcAft>
                          <a:spcPts val="0"/>
                        </a:spcAft>
                        <a:buClr>
                          <a:srgbClr val="000000"/>
                        </a:buClr>
                        <a:buSzPts val="500"/>
                        <a:buFont typeface="Arial"/>
                        <a:buNone/>
                      </a:pPr>
                      <a:r>
                        <a:rPr lang="en-GB" sz="500" b="1" u="none" strike="noStrike" cap="none"/>
                        <a:t>Integrated Transport System</a:t>
                      </a:r>
                      <a:endParaRPr sz="500" u="none" strike="noStrike" cap="none"/>
                    </a:p>
                    <a:p>
                      <a:pPr marL="6350" marR="0" lvl="0" indent="0" algn="l" rtl="0">
                        <a:lnSpc>
                          <a:spcPct val="100000"/>
                        </a:lnSpc>
                        <a:spcBef>
                          <a:spcPts val="0"/>
                        </a:spcBef>
                        <a:spcAft>
                          <a:spcPts val="0"/>
                        </a:spcAft>
                        <a:buClr>
                          <a:srgbClr val="000000"/>
                        </a:buClr>
                        <a:buSzPts val="500"/>
                        <a:buFont typeface="Arial"/>
                        <a:buNone/>
                      </a:pP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500"/>
                        <a:buFont typeface="Arial"/>
                        <a:buNone/>
                      </a:pPr>
                      <a:r>
                        <a:rPr lang="en-GB" sz="500" u="none" strike="noStrike" cap="none">
                          <a:solidFill>
                            <a:schemeClr val="dk1"/>
                          </a:solidFill>
                        </a:rPr>
                        <a:t>When different transport methods connect together, making journeys smoother and therefore public transport more appealing</a:t>
                      </a:r>
                      <a:endParaRPr sz="1400"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5"/>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Megacities</a:t>
                      </a:r>
                      <a:endParaRPr sz="500" u="none" strike="noStrike" cap="none"/>
                    </a:p>
                    <a:p>
                      <a:pPr marL="6350" marR="0" lvl="0" indent="0" algn="l" rtl="0">
                        <a:lnSpc>
                          <a:spcPct val="100000"/>
                        </a:lnSpc>
                        <a:spcBef>
                          <a:spcPts val="0"/>
                        </a:spcBef>
                        <a:spcAft>
                          <a:spcPts val="0"/>
                        </a:spcAft>
                        <a:buClr>
                          <a:srgbClr val="000000"/>
                        </a:buClr>
                        <a:buSzPts val="500"/>
                        <a:buFont typeface="Arial"/>
                        <a:buNone/>
                      </a:pP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500"/>
                        <a:buFont typeface="Arial"/>
                        <a:buNone/>
                      </a:pPr>
                      <a:r>
                        <a:rPr lang="en-GB" sz="500" u="none" strike="noStrike" cap="none">
                          <a:solidFill>
                            <a:schemeClr val="dk1"/>
                          </a:solidFill>
                        </a:rPr>
                        <a:t>Mega-cities An urban area with a total population in excess of ten million people.</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6"/>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Migration</a:t>
                      </a:r>
                      <a:endParaRPr sz="500" b="1" u="none" strike="noStrike" cap="none"/>
                    </a:p>
                    <a:p>
                      <a:pPr marL="6350" marR="0" lvl="0" indent="0" algn="l" rtl="0">
                        <a:lnSpc>
                          <a:spcPct val="100000"/>
                        </a:lnSpc>
                        <a:spcBef>
                          <a:spcPts val="0"/>
                        </a:spcBef>
                        <a:spcAft>
                          <a:spcPts val="0"/>
                        </a:spcAft>
                        <a:buClr>
                          <a:srgbClr val="000000"/>
                        </a:buClr>
                        <a:buSzPts val="500"/>
                        <a:buFont typeface="Arial"/>
                        <a:buNone/>
                      </a:pP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chemeClr val="dk1"/>
                        </a:buClr>
                        <a:buSzPts val="500"/>
                        <a:buFont typeface="Arial"/>
                        <a:buNone/>
                      </a:pPr>
                      <a:r>
                        <a:rPr lang="en-GB" sz="500" u="none" strike="noStrike" cap="none">
                          <a:solidFill>
                            <a:schemeClr val="dk1"/>
                          </a:solidFill>
                        </a:rPr>
                        <a:t>When people move from one area to another. In many LICS people move from rural to urban areas (rural-urban migration).</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7"/>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Social deprivation</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solidFill>
                            <a:schemeClr val="dk1"/>
                          </a:solidFill>
                        </a:rPr>
                        <a:t>The degree to which an individual or an area is deprived of services, decent housing, adequate income and local employment.</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8"/>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Squatter settlement</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solidFill>
                            <a:schemeClr val="dk1"/>
                          </a:solidFill>
                        </a:rPr>
                        <a:t>An area of poor-quality housing, lacking in amenities such as water supply, sewerage and electricity, which often develops spontaneously and illegally in a city in an LIC.</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09"/>
                  </a:ext>
                </a:extLst>
              </a:tr>
              <a:tr h="100000">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Sustainable urban living</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solidFill>
                            <a:schemeClr val="dk1"/>
                          </a:solidFill>
                        </a:rPr>
                        <a:t>A sustainable city is one in which there is minimal damage to the environment, the economic base is sound with resources allocated fairly and jobs secure, and there is a strong sense of community, with local people involved in decisions made</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10"/>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Urban greening</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solidFill>
                            <a:schemeClr val="dk1"/>
                          </a:solidFill>
                        </a:rPr>
                        <a:t>The process of increasing and preserving open space such as public parks and gardens in urban areas. </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11"/>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Urban regeneration</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solidFill>
                            <a:schemeClr val="dk1"/>
                          </a:solidFill>
                        </a:rPr>
                        <a:t>The revival of old parts of the built‐up area by either installing modern facilities in old buildings (known as renewal) or opting for redevelopment (ie demolishing existing buildings and starting afresh).</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12"/>
                  </a:ext>
                </a:extLst>
              </a:tr>
              <a:tr h="116275">
                <a:tc>
                  <a:txBody>
                    <a:bodyPr/>
                    <a:lstStyle/>
                    <a:p>
                      <a:pPr marL="6350" marR="0" lvl="0" indent="0" algn="l" rtl="0">
                        <a:lnSpc>
                          <a:spcPct val="100000"/>
                        </a:lnSpc>
                        <a:spcBef>
                          <a:spcPts val="0"/>
                        </a:spcBef>
                        <a:spcAft>
                          <a:spcPts val="0"/>
                        </a:spcAft>
                        <a:buClr>
                          <a:srgbClr val="000000"/>
                        </a:buClr>
                        <a:buSzPts val="500"/>
                        <a:buFont typeface="Arial"/>
                        <a:buNone/>
                      </a:pPr>
                      <a:r>
                        <a:rPr lang="en-GB" sz="500" b="1" u="none" strike="noStrike" cap="none"/>
                        <a:t>Urban sprawl</a:t>
                      </a:r>
                      <a:endParaRPr sz="500" b="1" u="none" strike="noStrike" cap="none"/>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GB" sz="500" u="none" strike="noStrike" cap="none">
                          <a:solidFill>
                            <a:schemeClr val="dk1"/>
                          </a:solidFill>
                        </a:rPr>
                        <a:t>The unplanned growth of urban areas into the surrounding countryside.</a:t>
                      </a:r>
                      <a:endParaRPr sz="500" u="none" strike="noStrike" cap="none">
                        <a:solidFill>
                          <a:schemeClr val="dk1"/>
                        </a:solidFill>
                      </a:endParaRPr>
                    </a:p>
                  </a:txBody>
                  <a:tcPr marL="68575" marR="68575" marT="25725" marB="2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DADA"/>
                    </a:solidFill>
                  </a:tcPr>
                </a:tc>
                <a:extLst>
                  <a:ext uri="{0D108BD9-81ED-4DB2-BD59-A6C34878D82A}">
                    <a16:rowId xmlns:a16="http://schemas.microsoft.com/office/drawing/2014/main" val="10013"/>
                  </a:ext>
                </a:extLst>
              </a:tr>
            </a:tbl>
          </a:graphicData>
        </a:graphic>
      </p:graphicFrame>
      <p:graphicFrame>
        <p:nvGraphicFramePr>
          <p:cNvPr id="96" name="Google Shape;96;p3"/>
          <p:cNvGraphicFramePr/>
          <p:nvPr/>
        </p:nvGraphicFramePr>
        <p:xfrm>
          <a:off x="102100" y="3304788"/>
          <a:ext cx="2817800" cy="1296170"/>
        </p:xfrm>
        <a:graphic>
          <a:graphicData uri="http://schemas.openxmlformats.org/drawingml/2006/table">
            <a:tbl>
              <a:tblPr>
                <a:noFill/>
                <a:tableStyleId>{8423A8AF-7DC3-4E98-BC1F-A06D43BD887E}</a:tableStyleId>
              </a:tblPr>
              <a:tblGrid>
                <a:gridCol w="1408900">
                  <a:extLst>
                    <a:ext uri="{9D8B030D-6E8A-4147-A177-3AD203B41FA5}">
                      <a16:colId xmlns:a16="http://schemas.microsoft.com/office/drawing/2014/main" val="20000"/>
                    </a:ext>
                  </a:extLst>
                </a:gridCol>
                <a:gridCol w="1408900">
                  <a:extLst>
                    <a:ext uri="{9D8B030D-6E8A-4147-A177-3AD203B41FA5}">
                      <a16:colId xmlns:a16="http://schemas.microsoft.com/office/drawing/2014/main" val="20001"/>
                    </a:ext>
                  </a:extLst>
                </a:gridCol>
              </a:tblGrid>
              <a:tr h="111525">
                <a:tc gridSpan="2">
                  <a:txBody>
                    <a:bodyPr/>
                    <a:lstStyle/>
                    <a:p>
                      <a:pPr marL="0" marR="0" lvl="0" indent="0" algn="ctr" rtl="0">
                        <a:lnSpc>
                          <a:spcPct val="100000"/>
                        </a:lnSpc>
                        <a:spcBef>
                          <a:spcPts val="0"/>
                        </a:spcBef>
                        <a:spcAft>
                          <a:spcPts val="0"/>
                        </a:spcAft>
                        <a:buClr>
                          <a:srgbClr val="000000"/>
                        </a:buClr>
                        <a:buSzPts val="700"/>
                        <a:buFont typeface="Arial"/>
                        <a:buNone/>
                      </a:pPr>
                      <a:r>
                        <a:rPr lang="en-GB" sz="700" b="1" u="none" strike="noStrike" cap="none"/>
                        <a:t>Challenges of living in a growing city </a:t>
                      </a:r>
                      <a:endParaRPr sz="1200" b="1" u="none" strike="noStrike" cap="none"/>
                    </a:p>
                  </a:txBody>
                  <a:tcPr marL="68575" marR="68575"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52900">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600" b="1" u="none" strike="noStrike" cap="none"/>
                        <a:t>Challenge #1 Waste disposal</a:t>
                      </a:r>
                      <a:endParaRPr sz="600" u="none" strike="noStrike" cap="none"/>
                    </a:p>
                  </a:txBody>
                  <a:tcPr marL="68575" marR="68575" marT="34300" marB="34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5B8B7"/>
                    </a:solidFill>
                  </a:tcPr>
                </a:tc>
                <a:tc hMerge="1">
                  <a:txBody>
                    <a:bodyPr/>
                    <a:lstStyle/>
                    <a:p>
                      <a:endParaRPr lang="en-US"/>
                    </a:p>
                  </a:txBody>
                  <a:tcPr/>
                </a:tc>
                <a:extLst>
                  <a:ext uri="{0D108BD9-81ED-4DB2-BD59-A6C34878D82A}">
                    <a16:rowId xmlns:a16="http://schemas.microsoft.com/office/drawing/2014/main" val="10001"/>
                  </a:ext>
                </a:extLst>
              </a:tr>
              <a:tr h="495900">
                <a:tc rowSpan="3" gridSpan="2">
                  <a:txBody>
                    <a:bodyPr/>
                    <a:lstStyle/>
                    <a:p>
                      <a:pPr marL="0" marR="0" lvl="0" indent="0" algn="l" rtl="0">
                        <a:lnSpc>
                          <a:spcPct val="100000"/>
                        </a:lnSpc>
                        <a:spcBef>
                          <a:spcPts val="0"/>
                        </a:spcBef>
                        <a:spcAft>
                          <a:spcPts val="0"/>
                        </a:spcAft>
                        <a:buClr>
                          <a:srgbClr val="000000"/>
                        </a:buClr>
                        <a:buSzPts val="700"/>
                        <a:buFont typeface="Arial"/>
                        <a:buNone/>
                      </a:pPr>
                      <a:r>
                        <a:rPr lang="en-GB" sz="700" u="none" strike="noStrike" cap="none"/>
                        <a:t>Each year we throw away approximately 1 tonne of waste per person.</a:t>
                      </a:r>
                      <a:endParaRPr sz="700" u="none" strike="noStrike" cap="none"/>
                    </a:p>
                    <a:p>
                      <a:pPr marL="0" marR="0" lvl="0" indent="0" algn="l" rtl="0">
                        <a:lnSpc>
                          <a:spcPct val="100000"/>
                        </a:lnSpc>
                        <a:spcBef>
                          <a:spcPts val="0"/>
                        </a:spcBef>
                        <a:spcAft>
                          <a:spcPts val="0"/>
                        </a:spcAft>
                        <a:buClr>
                          <a:srgbClr val="000000"/>
                        </a:buClr>
                        <a:buSzPts val="700"/>
                        <a:buFont typeface="Arial"/>
                        <a:buNone/>
                      </a:pPr>
                      <a:r>
                        <a:rPr lang="en-GB" sz="700" u="none" strike="noStrike" cap="none"/>
                        <a:t> Portsmouth City Council (PCC) has one of the </a:t>
                      </a:r>
                      <a:r>
                        <a:rPr lang="en-GB" sz="700" u="none" strike="noStrike" cap="none">
                          <a:solidFill>
                            <a:schemeClr val="hlink"/>
                          </a:solidFill>
                          <a:uFill>
                            <a:noFill/>
                          </a:uFill>
                          <a:hlinkClick r:id="rId3"/>
                        </a:rPr>
                        <a:t>lowest recycling rates</a:t>
                      </a:r>
                      <a:r>
                        <a:rPr lang="en-GB" sz="700" u="none" strike="noStrike" cap="none"/>
                        <a:t> in the UK, coming in at 340th out of 352 local authorities for the period April 2016 to March 2017, with only 24.7% of household waste sent to be reused, recycled or composted. </a:t>
                      </a:r>
                      <a:endParaRPr sz="700" u="none" strike="noStrike" cap="none"/>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rowSpan="3" hMerge="1">
                  <a:txBody>
                    <a:bodyPr/>
                    <a:lstStyle/>
                    <a:p>
                      <a:endParaRPr lang="en-US"/>
                    </a:p>
                  </a:txBody>
                  <a:tcPr/>
                </a:tc>
                <a:extLst>
                  <a:ext uri="{0D108BD9-81ED-4DB2-BD59-A6C34878D82A}">
                    <a16:rowId xmlns:a16="http://schemas.microsoft.com/office/drawing/2014/main" val="10002"/>
                  </a:ext>
                </a:extLst>
              </a:tr>
              <a:tr h="94525">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70425">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bl>
          </a:graphicData>
        </a:graphic>
      </p:graphicFrame>
      <p:pic>
        <p:nvPicPr>
          <p:cNvPr id="97" name="Google Shape;97;p3"/>
          <p:cNvPicPr preferRelativeResize="0"/>
          <p:nvPr/>
        </p:nvPicPr>
        <p:blipFill rotWithShape="1">
          <a:blip r:embed="rId4">
            <a:alphaModFix/>
          </a:blip>
          <a:srcRect/>
          <a:stretch/>
        </p:blipFill>
        <p:spPr>
          <a:xfrm>
            <a:off x="3028125" y="82825"/>
            <a:ext cx="2670628" cy="2365776"/>
          </a:xfrm>
          <a:prstGeom prst="rect">
            <a:avLst/>
          </a:prstGeom>
          <a:noFill/>
          <a:ln>
            <a:noFill/>
          </a:ln>
        </p:spPr>
      </p:pic>
      <p:pic>
        <p:nvPicPr>
          <p:cNvPr id="98" name="Google Shape;98;p3"/>
          <p:cNvPicPr preferRelativeResize="0"/>
          <p:nvPr/>
        </p:nvPicPr>
        <p:blipFill rotWithShape="1">
          <a:blip r:embed="rId5">
            <a:alphaModFix/>
          </a:blip>
          <a:srcRect/>
          <a:stretch/>
        </p:blipFill>
        <p:spPr>
          <a:xfrm>
            <a:off x="2964025" y="3683350"/>
            <a:ext cx="4397875" cy="1177081"/>
          </a:xfrm>
          <a:prstGeom prst="rect">
            <a:avLst/>
          </a:prstGeom>
          <a:noFill/>
          <a:ln>
            <a:noFill/>
          </a:ln>
        </p:spPr>
      </p:pic>
      <p:pic>
        <p:nvPicPr>
          <p:cNvPr id="99" name="Google Shape;99;p3"/>
          <p:cNvPicPr preferRelativeResize="0"/>
          <p:nvPr/>
        </p:nvPicPr>
        <p:blipFill rotWithShape="1">
          <a:blip r:embed="rId6">
            <a:alphaModFix/>
          </a:blip>
          <a:srcRect/>
          <a:stretch/>
        </p:blipFill>
        <p:spPr>
          <a:xfrm>
            <a:off x="7413748" y="812800"/>
            <a:ext cx="1553252" cy="188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A2C4F0-FF11-68FE-2DDA-8B48369580E5}"/>
              </a:ext>
            </a:extLst>
          </p:cNvPr>
          <p:cNvSpPr/>
          <p:nvPr/>
        </p:nvSpPr>
        <p:spPr>
          <a:xfrm>
            <a:off x="142984" y="115628"/>
            <a:ext cx="4348334" cy="23256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rebuchet MS" panose="020B0603020202020204" pitchFamily="34" charset="0"/>
              </a:rPr>
              <a:t>Urban Sustainability</a:t>
            </a:r>
          </a:p>
        </p:txBody>
      </p:sp>
      <p:sp>
        <p:nvSpPr>
          <p:cNvPr id="7" name="Rectangle 6">
            <a:extLst>
              <a:ext uri="{FF2B5EF4-FFF2-40B4-BE49-F238E27FC236}">
                <a16:creationId xmlns:a16="http://schemas.microsoft.com/office/drawing/2014/main" id="{48602D49-584A-F9FE-BF72-734A75B42C80}"/>
              </a:ext>
            </a:extLst>
          </p:cNvPr>
          <p:cNvSpPr/>
          <p:nvPr/>
        </p:nvSpPr>
        <p:spPr>
          <a:xfrm>
            <a:off x="4572000" y="115628"/>
            <a:ext cx="4429016" cy="67256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sz="1000" dirty="0">
                <a:solidFill>
                  <a:schemeClr val="tx1"/>
                </a:solidFill>
                <a:latin typeface="Trebuchet MS" panose="020B0603020202020204" pitchFamily="34" charset="0"/>
              </a:rPr>
              <a:t>Key Idea: Urban sustainability requires management of resources and transport. Cities use a huge amount of resources and are not able to supply their own food or energy, making them more sustainable would improve the quality of life of the people living there. </a:t>
            </a:r>
          </a:p>
        </p:txBody>
      </p:sp>
      <p:sp>
        <p:nvSpPr>
          <p:cNvPr id="8" name="Rounded Rectangle 15">
            <a:extLst>
              <a:ext uri="{FF2B5EF4-FFF2-40B4-BE49-F238E27FC236}">
                <a16:creationId xmlns:a16="http://schemas.microsoft.com/office/drawing/2014/main" id="{D4040D38-0E9E-7449-35B3-0B67B89CCD54}"/>
              </a:ext>
            </a:extLst>
          </p:cNvPr>
          <p:cNvSpPr/>
          <p:nvPr/>
        </p:nvSpPr>
        <p:spPr>
          <a:xfrm>
            <a:off x="4572000" y="2200292"/>
            <a:ext cx="2090262" cy="248163"/>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Solutions from Other Cities</a:t>
            </a:r>
          </a:p>
        </p:txBody>
      </p:sp>
      <p:graphicFrame>
        <p:nvGraphicFramePr>
          <p:cNvPr id="9" name="Table 8">
            <a:extLst>
              <a:ext uri="{FF2B5EF4-FFF2-40B4-BE49-F238E27FC236}">
                <a16:creationId xmlns:a16="http://schemas.microsoft.com/office/drawing/2014/main" id="{F26EF964-EDF3-A348-C690-1022E6981BEB}"/>
              </a:ext>
            </a:extLst>
          </p:cNvPr>
          <p:cNvGraphicFramePr>
            <a:graphicFrameLocks noGrp="1"/>
          </p:cNvGraphicFramePr>
          <p:nvPr>
            <p:extLst>
              <p:ext uri="{D42A27DB-BD31-4B8C-83A1-F6EECF244321}">
                <p14:modId xmlns:p14="http://schemas.microsoft.com/office/powerpoint/2010/main" val="3428423060"/>
              </p:ext>
            </p:extLst>
          </p:nvPr>
        </p:nvGraphicFramePr>
        <p:xfrm>
          <a:off x="4572001" y="1540574"/>
          <a:ext cx="4429016" cy="567055"/>
        </p:xfrm>
        <a:graphic>
          <a:graphicData uri="http://schemas.openxmlformats.org/drawingml/2006/table">
            <a:tbl>
              <a:tblPr firstRow="1" firstCol="1" bandRow="1">
                <a:tableStyleId>{5C22544A-7EE6-4342-B048-85BDC9FD1C3A}</a:tableStyleId>
              </a:tblPr>
              <a:tblGrid>
                <a:gridCol w="1060524">
                  <a:extLst>
                    <a:ext uri="{9D8B030D-6E8A-4147-A177-3AD203B41FA5}">
                      <a16:colId xmlns:a16="http://schemas.microsoft.com/office/drawing/2014/main" val="799959308"/>
                    </a:ext>
                  </a:extLst>
                </a:gridCol>
                <a:gridCol w="3368492">
                  <a:extLst>
                    <a:ext uri="{9D8B030D-6E8A-4147-A177-3AD203B41FA5}">
                      <a16:colId xmlns:a16="http://schemas.microsoft.com/office/drawing/2014/main" val="61254298"/>
                    </a:ext>
                  </a:extLst>
                </a:gridCol>
              </a:tblGrid>
              <a:tr h="404132">
                <a:tc>
                  <a:txBody>
                    <a:bodyPr/>
                    <a:lstStyle/>
                    <a:p>
                      <a:pPr>
                        <a:lnSpc>
                          <a:spcPct val="115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Traffic congestion</a:t>
                      </a:r>
                    </a:p>
                  </a:txBody>
                  <a:tcPr marL="49038" marR="49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15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Occurs when there is too great a volume of traffic for roads to cope with so traffic jams and traffic slows to a crawl.</a:t>
                      </a:r>
                    </a:p>
                  </a:txBody>
                  <a:tcPr marL="49038" marR="49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515839"/>
                  </a:ext>
                </a:extLst>
              </a:tr>
            </a:tbl>
          </a:graphicData>
        </a:graphic>
      </p:graphicFrame>
      <p:graphicFrame>
        <p:nvGraphicFramePr>
          <p:cNvPr id="10" name="Table 9">
            <a:extLst>
              <a:ext uri="{FF2B5EF4-FFF2-40B4-BE49-F238E27FC236}">
                <a16:creationId xmlns:a16="http://schemas.microsoft.com/office/drawing/2014/main" id="{DAC1B8B2-ACF7-6D8F-7486-ED4BF62ECC33}"/>
              </a:ext>
            </a:extLst>
          </p:cNvPr>
          <p:cNvGraphicFramePr>
            <a:graphicFrameLocks noGrp="1"/>
          </p:cNvGraphicFramePr>
          <p:nvPr>
            <p:extLst>
              <p:ext uri="{D42A27DB-BD31-4B8C-83A1-F6EECF244321}">
                <p14:modId xmlns:p14="http://schemas.microsoft.com/office/powerpoint/2010/main" val="2491744981"/>
              </p:ext>
            </p:extLst>
          </p:nvPr>
        </p:nvGraphicFramePr>
        <p:xfrm>
          <a:off x="4572000" y="4275730"/>
          <a:ext cx="4429016" cy="759841"/>
        </p:xfrm>
        <a:graphic>
          <a:graphicData uri="http://schemas.openxmlformats.org/drawingml/2006/table">
            <a:tbl>
              <a:tblPr firstRow="1" firstCol="1" bandRow="1">
                <a:tableStyleId>{5C22544A-7EE6-4342-B048-85BDC9FD1C3A}</a:tableStyleId>
              </a:tblPr>
              <a:tblGrid>
                <a:gridCol w="1060524">
                  <a:extLst>
                    <a:ext uri="{9D8B030D-6E8A-4147-A177-3AD203B41FA5}">
                      <a16:colId xmlns:a16="http://schemas.microsoft.com/office/drawing/2014/main" val="149819265"/>
                    </a:ext>
                  </a:extLst>
                </a:gridCol>
                <a:gridCol w="3368492">
                  <a:extLst>
                    <a:ext uri="{9D8B030D-6E8A-4147-A177-3AD203B41FA5}">
                      <a16:colId xmlns:a16="http://schemas.microsoft.com/office/drawing/2014/main" val="233762820"/>
                    </a:ext>
                  </a:extLst>
                </a:gridCol>
              </a:tblGrid>
              <a:tr h="633953">
                <a:tc>
                  <a:txBody>
                    <a:bodyPr/>
                    <a:lstStyle/>
                    <a:p>
                      <a:pPr>
                        <a:lnSpc>
                          <a:spcPct val="115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Integrated Transport Systems</a:t>
                      </a:r>
                    </a:p>
                  </a:txBody>
                  <a:tcPr marL="49038" marR="49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15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different transport methods connect together, making journeys smoother. Better integration should result in more demand for public transport and reduce private car use.</a:t>
                      </a:r>
                    </a:p>
                  </a:txBody>
                  <a:tcPr marL="49038" marR="49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4992961"/>
                  </a:ext>
                </a:extLst>
              </a:tr>
            </a:tbl>
          </a:graphicData>
        </a:graphic>
      </p:graphicFrame>
      <p:graphicFrame>
        <p:nvGraphicFramePr>
          <p:cNvPr id="11" name="Table 10">
            <a:extLst>
              <a:ext uri="{FF2B5EF4-FFF2-40B4-BE49-F238E27FC236}">
                <a16:creationId xmlns:a16="http://schemas.microsoft.com/office/drawing/2014/main" id="{F7740668-FF50-2437-8345-9F9CD96566DC}"/>
              </a:ext>
            </a:extLst>
          </p:cNvPr>
          <p:cNvGraphicFramePr>
            <a:graphicFrameLocks noGrp="1"/>
          </p:cNvGraphicFramePr>
          <p:nvPr>
            <p:extLst>
              <p:ext uri="{D42A27DB-BD31-4B8C-83A1-F6EECF244321}">
                <p14:modId xmlns:p14="http://schemas.microsoft.com/office/powerpoint/2010/main" val="4046352942"/>
              </p:ext>
            </p:extLst>
          </p:nvPr>
        </p:nvGraphicFramePr>
        <p:xfrm>
          <a:off x="4572001" y="880856"/>
          <a:ext cx="4429016" cy="567055"/>
        </p:xfrm>
        <a:graphic>
          <a:graphicData uri="http://schemas.openxmlformats.org/drawingml/2006/table">
            <a:tbl>
              <a:tblPr firstRow="1" firstCol="1" bandRow="1">
                <a:tableStyleId>{5C22544A-7EE6-4342-B048-85BDC9FD1C3A}</a:tableStyleId>
              </a:tblPr>
              <a:tblGrid>
                <a:gridCol w="1055593">
                  <a:extLst>
                    <a:ext uri="{9D8B030D-6E8A-4147-A177-3AD203B41FA5}">
                      <a16:colId xmlns:a16="http://schemas.microsoft.com/office/drawing/2014/main" val="1002690800"/>
                    </a:ext>
                  </a:extLst>
                </a:gridCol>
                <a:gridCol w="3373423">
                  <a:extLst>
                    <a:ext uri="{9D8B030D-6E8A-4147-A177-3AD203B41FA5}">
                      <a16:colId xmlns:a16="http://schemas.microsoft.com/office/drawing/2014/main" val="3792093501"/>
                    </a:ext>
                  </a:extLst>
                </a:gridCol>
              </a:tblGrid>
              <a:tr h="393835">
                <a:tc>
                  <a:txBody>
                    <a:bodyPr/>
                    <a:lstStyle/>
                    <a:p>
                      <a:pPr>
                        <a:lnSpc>
                          <a:spcPct val="115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Sustainable Urban Living</a:t>
                      </a:r>
                    </a:p>
                  </a:txBody>
                  <a:tcPr marL="49038" marR="49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15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Where there is minimal damage to the environment, the economic base is sound , resources are fairly allocated and jobs secure.</a:t>
                      </a:r>
                    </a:p>
                  </a:txBody>
                  <a:tcPr marL="49038" marR="490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77127"/>
                  </a:ext>
                </a:extLst>
              </a:tr>
            </a:tbl>
          </a:graphicData>
        </a:graphic>
      </p:graphicFrame>
      <p:sp>
        <p:nvSpPr>
          <p:cNvPr id="12" name="Rectangle 11">
            <a:extLst>
              <a:ext uri="{FF2B5EF4-FFF2-40B4-BE49-F238E27FC236}">
                <a16:creationId xmlns:a16="http://schemas.microsoft.com/office/drawing/2014/main" id="{35815C62-3E71-C55F-571F-310D9A517356}"/>
              </a:ext>
            </a:extLst>
          </p:cNvPr>
          <p:cNvSpPr/>
          <p:nvPr/>
        </p:nvSpPr>
        <p:spPr>
          <a:xfrm>
            <a:off x="4572001" y="2582492"/>
            <a:ext cx="4429016" cy="155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Freiburg:</a:t>
            </a:r>
            <a:r>
              <a:rPr lang="en-GB" sz="1200" dirty="0">
                <a:solidFill>
                  <a:schemeClr val="tx1"/>
                </a:solidFill>
              </a:rPr>
              <a:t> Built an efficient tram network and restricts car parking in the centre with car park spaces costing £20,000</a:t>
            </a:r>
          </a:p>
          <a:p>
            <a:r>
              <a:rPr lang="en-GB" sz="1200" b="1" dirty="0">
                <a:solidFill>
                  <a:schemeClr val="tx1"/>
                </a:solidFill>
              </a:rPr>
              <a:t>Singapore: </a:t>
            </a:r>
            <a:r>
              <a:rPr lang="en-GB" sz="1200" dirty="0">
                <a:solidFill>
                  <a:schemeClr val="tx1"/>
                </a:solidFill>
              </a:rPr>
              <a:t>High petrol prices and an overhead railway system.</a:t>
            </a:r>
          </a:p>
          <a:p>
            <a:r>
              <a:rPr lang="en-GB" sz="1200" b="1" dirty="0">
                <a:solidFill>
                  <a:schemeClr val="tx1"/>
                </a:solidFill>
              </a:rPr>
              <a:t>Beijing: </a:t>
            </a:r>
            <a:r>
              <a:rPr lang="en-GB" sz="1200" dirty="0">
                <a:solidFill>
                  <a:schemeClr val="tx1"/>
                </a:solidFill>
              </a:rPr>
              <a:t>Only 20% of people applying to own  a vehicle are allowed to do so and a congestion charge has been introduced.</a:t>
            </a:r>
          </a:p>
          <a:p>
            <a:r>
              <a:rPr lang="en-GB" sz="1200" b="1" dirty="0">
                <a:solidFill>
                  <a:schemeClr val="tx1"/>
                </a:solidFill>
              </a:rPr>
              <a:t>London: </a:t>
            </a:r>
            <a:r>
              <a:rPr lang="en-GB" sz="1200" dirty="0">
                <a:solidFill>
                  <a:schemeClr val="tx1"/>
                </a:solidFill>
              </a:rPr>
              <a:t>A congestion charge to enter the city centre.</a:t>
            </a:r>
          </a:p>
        </p:txBody>
      </p:sp>
      <p:graphicFrame>
        <p:nvGraphicFramePr>
          <p:cNvPr id="13" name="Table 12">
            <a:extLst>
              <a:ext uri="{FF2B5EF4-FFF2-40B4-BE49-F238E27FC236}">
                <a16:creationId xmlns:a16="http://schemas.microsoft.com/office/drawing/2014/main" id="{D806F8FB-9FAC-6C8C-2A24-DA0EB9F9175B}"/>
              </a:ext>
            </a:extLst>
          </p:cNvPr>
          <p:cNvGraphicFramePr>
            <a:graphicFrameLocks noGrp="1"/>
          </p:cNvGraphicFramePr>
          <p:nvPr>
            <p:extLst>
              <p:ext uri="{D42A27DB-BD31-4B8C-83A1-F6EECF244321}">
                <p14:modId xmlns:p14="http://schemas.microsoft.com/office/powerpoint/2010/main" val="1630022922"/>
              </p:ext>
            </p:extLst>
          </p:nvPr>
        </p:nvGraphicFramePr>
        <p:xfrm>
          <a:off x="142983" y="682740"/>
          <a:ext cx="4348336" cy="4227079"/>
        </p:xfrm>
        <a:graphic>
          <a:graphicData uri="http://schemas.openxmlformats.org/drawingml/2006/table">
            <a:tbl>
              <a:tblPr firstRow="1" bandRow="1">
                <a:tableStyleId>{8423A8AF-7DC3-4E98-BC1F-A06D43BD887E}</a:tableStyleId>
              </a:tblPr>
              <a:tblGrid>
                <a:gridCol w="4348336">
                  <a:extLst>
                    <a:ext uri="{9D8B030D-6E8A-4147-A177-3AD203B41FA5}">
                      <a16:colId xmlns:a16="http://schemas.microsoft.com/office/drawing/2014/main" val="2093141153"/>
                    </a:ext>
                  </a:extLst>
                </a:gridCol>
              </a:tblGrid>
              <a:tr h="245106">
                <a:tc>
                  <a:txBody>
                    <a:bodyPr/>
                    <a:lstStyle/>
                    <a:p>
                      <a:r>
                        <a:rPr lang="en-GB" sz="1050" dirty="0"/>
                        <a:t>Eddington, Cambridge [small-scale]</a:t>
                      </a:r>
                    </a:p>
                  </a:txBody>
                  <a:tcPr>
                    <a:solidFill>
                      <a:schemeClr val="accent1">
                        <a:lumMod val="60000"/>
                        <a:lumOff val="40000"/>
                      </a:schemeClr>
                    </a:solidFill>
                  </a:tcPr>
                </a:tc>
                <a:extLst>
                  <a:ext uri="{0D108BD9-81ED-4DB2-BD59-A6C34878D82A}">
                    <a16:rowId xmlns:a16="http://schemas.microsoft.com/office/drawing/2014/main" val="1671240982"/>
                  </a:ext>
                </a:extLst>
              </a:tr>
              <a:tr h="233004">
                <a:tc>
                  <a:txBody>
                    <a:bodyPr/>
                    <a:lstStyle/>
                    <a:p>
                      <a:pPr rtl="0"/>
                      <a:r>
                        <a:rPr lang="en-GB" sz="1050" b="1" u="sng" dirty="0"/>
                        <a:t>Energy</a:t>
                      </a:r>
                      <a:r>
                        <a:rPr lang="en-GB" sz="1050" dirty="0"/>
                        <a:t> - </a:t>
                      </a:r>
                      <a:r>
                        <a:rPr lang="en-GB" sz="1050" b="0" i="0" u="none" strike="noStrike" cap="none" dirty="0">
                          <a:solidFill>
                            <a:srgbClr val="000000"/>
                          </a:solidFill>
                          <a:effectLst/>
                          <a:latin typeface="Arial"/>
                          <a:ea typeface="Arial"/>
                          <a:cs typeface="Arial"/>
                          <a:sym typeface="Arial"/>
                        </a:rPr>
                        <a:t>The design of the homes and buildings makes extensive use of photo-voltaic roof panels (solar panels), and the centralised energy centre and district heating network.</a:t>
                      </a:r>
                      <a:endParaRPr lang="en-GB" sz="1050" b="0" dirty="0">
                        <a:effectLst/>
                      </a:endParaRPr>
                    </a:p>
                    <a:p>
                      <a:pPr rtl="0"/>
                      <a:r>
                        <a:rPr lang="en-GB" sz="1050" b="1" i="0" u="sng" strike="noStrike" cap="none" dirty="0">
                          <a:solidFill>
                            <a:srgbClr val="000000"/>
                          </a:solidFill>
                          <a:effectLst/>
                          <a:latin typeface="Arial"/>
                          <a:cs typeface="Arial"/>
                          <a:sym typeface="Arial"/>
                        </a:rPr>
                        <a:t>Waste &amp; Recycling </a:t>
                      </a:r>
                      <a:r>
                        <a:rPr lang="en-GB" sz="1050" b="0" i="0" u="none" strike="noStrike" cap="none" dirty="0">
                          <a:solidFill>
                            <a:srgbClr val="000000"/>
                          </a:solidFill>
                          <a:effectLst/>
                          <a:latin typeface="Arial"/>
                          <a:cs typeface="Arial"/>
                          <a:sym typeface="Arial"/>
                        </a:rPr>
                        <a:t>- </a:t>
                      </a:r>
                      <a:r>
                        <a:rPr lang="en-GB" sz="1050" b="0" i="0" u="none" strike="noStrike" cap="none" dirty="0">
                          <a:solidFill>
                            <a:srgbClr val="000000"/>
                          </a:solidFill>
                          <a:effectLst/>
                          <a:latin typeface="Arial"/>
                          <a:ea typeface="Arial"/>
                          <a:cs typeface="Arial"/>
                          <a:sym typeface="Arial"/>
                        </a:rPr>
                        <a:t>Underground chutes replace thousands of traditional wheelie bins in an innovative waste disposal system, the largest of its kind in the country.</a:t>
                      </a:r>
                      <a:endParaRPr lang="en-GB" sz="1050" b="0" dirty="0">
                        <a:effectLst/>
                      </a:endParaRPr>
                    </a:p>
                    <a:p>
                      <a:pPr rtl="0"/>
                      <a:r>
                        <a:rPr lang="en-GB" sz="1050" b="1" u="sng" dirty="0"/>
                        <a:t>Rainwater Harvesting </a:t>
                      </a:r>
                      <a:r>
                        <a:rPr lang="en-GB" sz="1050" dirty="0"/>
                        <a:t>- </a:t>
                      </a:r>
                      <a:r>
                        <a:rPr lang="en-GB" sz="1050" b="0" i="0" u="none" strike="noStrike" cap="none" dirty="0">
                          <a:solidFill>
                            <a:srgbClr val="000000"/>
                          </a:solidFill>
                          <a:effectLst/>
                          <a:latin typeface="Arial"/>
                          <a:ea typeface="Arial"/>
                          <a:cs typeface="Arial"/>
                          <a:sym typeface="Arial"/>
                        </a:rPr>
                        <a:t>Eddington is home to the UK’s largest site-wide water recycling system.</a:t>
                      </a:r>
                      <a:endParaRPr lang="en-GB" sz="1050" b="0" dirty="0">
                        <a:effectLst/>
                      </a:endParaRPr>
                    </a:p>
                    <a:p>
                      <a:pPr rtl="0"/>
                      <a:r>
                        <a:rPr lang="en-GB" sz="1050" b="1" u="sng" dirty="0"/>
                        <a:t>Biodiversity</a:t>
                      </a:r>
                      <a:r>
                        <a:rPr lang="en-GB" sz="1050" dirty="0"/>
                        <a:t> - </a:t>
                      </a:r>
                      <a:r>
                        <a:rPr lang="en-GB" sz="1050" b="0" i="0" u="none" strike="noStrike" cap="none" dirty="0">
                          <a:solidFill>
                            <a:srgbClr val="000000"/>
                          </a:solidFill>
                          <a:effectLst/>
                          <a:latin typeface="Arial"/>
                          <a:ea typeface="Arial"/>
                          <a:cs typeface="Arial"/>
                          <a:sym typeface="Arial"/>
                        </a:rPr>
                        <a:t>key worker housing provides nest sites for house sparrows, swifts and starlings.  In addition, features to encourage use of new buildings by roosting bats, some 2000 trees, plants and brambles will be planted in the first phase of the development with layers of maturity to create a sense of place.</a:t>
                      </a:r>
                      <a:endParaRPr lang="en-GB" sz="1050" dirty="0"/>
                    </a:p>
                  </a:txBody>
                  <a:tcPr/>
                </a:tc>
                <a:extLst>
                  <a:ext uri="{0D108BD9-81ED-4DB2-BD59-A6C34878D82A}">
                    <a16:rowId xmlns:a16="http://schemas.microsoft.com/office/drawing/2014/main" val="975535961"/>
                  </a:ext>
                </a:extLst>
              </a:tr>
              <a:tr h="272299">
                <a:tc>
                  <a:txBody>
                    <a:bodyPr/>
                    <a:lstStyle/>
                    <a:p>
                      <a:r>
                        <a:rPr lang="en-GB" sz="1050" dirty="0"/>
                        <a:t>Copenhagen, Denmark  [large-scale]</a:t>
                      </a:r>
                    </a:p>
                  </a:txBody>
                  <a:tcPr>
                    <a:solidFill>
                      <a:schemeClr val="accent1">
                        <a:lumMod val="60000"/>
                        <a:lumOff val="40000"/>
                      </a:schemeClr>
                    </a:solidFill>
                  </a:tcPr>
                </a:tc>
                <a:extLst>
                  <a:ext uri="{0D108BD9-81ED-4DB2-BD59-A6C34878D82A}">
                    <a16:rowId xmlns:a16="http://schemas.microsoft.com/office/drawing/2014/main" val="730546429"/>
                  </a:ext>
                </a:extLst>
              </a:tr>
              <a:tr h="370840">
                <a:tc>
                  <a:txBody>
                    <a:bodyPr/>
                    <a:lstStyle/>
                    <a:p>
                      <a:r>
                        <a:rPr lang="en-GB" sz="1050" b="1" u="sng" dirty="0"/>
                        <a:t>Energy</a:t>
                      </a:r>
                      <a:r>
                        <a:rPr lang="en-GB" sz="1050" dirty="0"/>
                        <a:t> - </a:t>
                      </a:r>
                      <a:r>
                        <a:rPr lang="en-GB" sz="1050" b="0" i="0" u="none" strike="noStrike" cap="none" dirty="0">
                          <a:solidFill>
                            <a:srgbClr val="000000"/>
                          </a:solidFill>
                          <a:effectLst/>
                          <a:latin typeface="Arial"/>
                          <a:ea typeface="Arial"/>
                          <a:cs typeface="Arial"/>
                          <a:sym typeface="Arial"/>
                        </a:rPr>
                        <a:t>Since 2007, </a:t>
                      </a:r>
                      <a:r>
                        <a:rPr lang="en-GB" sz="1050" b="0" i="0" u="none" strike="noStrike" cap="none" dirty="0" err="1">
                          <a:solidFill>
                            <a:srgbClr val="000000"/>
                          </a:solidFill>
                          <a:effectLst/>
                          <a:latin typeface="Arial"/>
                          <a:ea typeface="Arial"/>
                          <a:cs typeface="Arial"/>
                          <a:sym typeface="Arial"/>
                        </a:rPr>
                        <a:t>Samso</a:t>
                      </a:r>
                      <a:r>
                        <a:rPr lang="en-GB" sz="1050" b="0" i="0" u="none" strike="noStrike" cap="none" dirty="0">
                          <a:solidFill>
                            <a:srgbClr val="000000"/>
                          </a:solidFill>
                          <a:effectLst/>
                          <a:latin typeface="Arial"/>
                          <a:ea typeface="Arial"/>
                          <a:cs typeface="Arial"/>
                          <a:sym typeface="Arial"/>
                        </a:rPr>
                        <a:t> island in Copenhagen has been 100 % sustainable, relying entirely on renewable energy.</a:t>
                      </a:r>
                    </a:p>
                    <a:p>
                      <a:r>
                        <a:rPr lang="en-GB" sz="1050" b="1" i="0" u="sng" strike="noStrike" cap="none" dirty="0">
                          <a:solidFill>
                            <a:srgbClr val="000000"/>
                          </a:solidFill>
                          <a:effectLst/>
                          <a:latin typeface="Arial"/>
                          <a:cs typeface="Arial"/>
                          <a:sym typeface="Arial"/>
                        </a:rPr>
                        <a:t>Transport</a:t>
                      </a:r>
                      <a:r>
                        <a:rPr lang="en-GB" sz="1050" b="0" i="0" u="none" strike="noStrike" cap="none" dirty="0">
                          <a:solidFill>
                            <a:srgbClr val="000000"/>
                          </a:solidFill>
                          <a:effectLst/>
                          <a:latin typeface="Arial"/>
                          <a:cs typeface="Arial"/>
                          <a:sym typeface="Arial"/>
                        </a:rPr>
                        <a:t> - </a:t>
                      </a:r>
                      <a:r>
                        <a:rPr lang="en-GB" sz="1050" b="0" i="0" u="none" strike="noStrike" cap="none" dirty="0">
                          <a:solidFill>
                            <a:srgbClr val="000000"/>
                          </a:solidFill>
                          <a:effectLst/>
                          <a:latin typeface="Arial"/>
                          <a:ea typeface="Arial"/>
                          <a:cs typeface="Arial"/>
                          <a:sym typeface="Arial"/>
                        </a:rPr>
                        <a:t>In 2011, Copenhagen’s new two-line metro carried 54.3 million passengers. The driverless trains run 24 hours a day, at an average speed of 40 km/h.</a:t>
                      </a:r>
                    </a:p>
                    <a:p>
                      <a:r>
                        <a:rPr lang="en-GB" sz="1050" b="1" i="0" u="sng" strike="noStrike" cap="none" dirty="0">
                          <a:solidFill>
                            <a:srgbClr val="000000"/>
                          </a:solidFill>
                          <a:effectLst/>
                          <a:latin typeface="Arial"/>
                          <a:cs typeface="Arial"/>
                          <a:sym typeface="Arial"/>
                        </a:rPr>
                        <a:t>Waste &amp; Recycling </a:t>
                      </a:r>
                      <a:r>
                        <a:rPr lang="en-GB" sz="1050" b="0" i="0" u="none" strike="noStrike" cap="none" dirty="0">
                          <a:solidFill>
                            <a:srgbClr val="000000"/>
                          </a:solidFill>
                          <a:effectLst/>
                          <a:latin typeface="Arial"/>
                          <a:cs typeface="Arial"/>
                          <a:sym typeface="Arial"/>
                        </a:rPr>
                        <a:t>- </a:t>
                      </a:r>
                      <a:r>
                        <a:rPr lang="en-GB" sz="1050" b="0" i="0" u="none" strike="noStrike" cap="none" dirty="0">
                          <a:solidFill>
                            <a:srgbClr val="000000"/>
                          </a:solidFill>
                          <a:effectLst/>
                          <a:latin typeface="Arial"/>
                          <a:ea typeface="Arial"/>
                          <a:cs typeface="Arial"/>
                          <a:sym typeface="Arial"/>
                        </a:rPr>
                        <a:t>⅔ of all waste is recycled, Copenhagen sends less than 2% of its waste to landfill.</a:t>
                      </a:r>
                    </a:p>
                    <a:p>
                      <a:r>
                        <a:rPr lang="en-GB" sz="1050" b="1" i="0" u="sng" strike="noStrike" cap="none" dirty="0">
                          <a:solidFill>
                            <a:srgbClr val="000000"/>
                          </a:solidFill>
                          <a:effectLst/>
                          <a:latin typeface="Arial"/>
                          <a:cs typeface="Arial"/>
                          <a:sym typeface="Arial"/>
                        </a:rPr>
                        <a:t>Food </a:t>
                      </a:r>
                      <a:r>
                        <a:rPr lang="en-GB" sz="1050" b="0" i="0" u="none" strike="noStrike" cap="none" dirty="0">
                          <a:solidFill>
                            <a:srgbClr val="000000"/>
                          </a:solidFill>
                          <a:effectLst/>
                          <a:latin typeface="Arial"/>
                          <a:cs typeface="Arial"/>
                          <a:sym typeface="Arial"/>
                        </a:rPr>
                        <a:t>- </a:t>
                      </a:r>
                      <a:r>
                        <a:rPr lang="en-GB" sz="1050" b="0" i="0" u="none" strike="noStrike" cap="none" dirty="0">
                          <a:solidFill>
                            <a:srgbClr val="000000"/>
                          </a:solidFill>
                          <a:effectLst/>
                          <a:latin typeface="Arial"/>
                          <a:ea typeface="Arial"/>
                          <a:cs typeface="Arial"/>
                          <a:sym typeface="Arial"/>
                        </a:rPr>
                        <a:t>Organic food makes up 24% of the total food sales in Copenhagen, it is sold in all schools, hospitals and nursing homes.</a:t>
                      </a:r>
                      <a:endParaRPr lang="en-GB" sz="1050" dirty="0"/>
                    </a:p>
                  </a:txBody>
                  <a:tcPr/>
                </a:tc>
                <a:extLst>
                  <a:ext uri="{0D108BD9-81ED-4DB2-BD59-A6C34878D82A}">
                    <a16:rowId xmlns:a16="http://schemas.microsoft.com/office/drawing/2014/main" val="3195186909"/>
                  </a:ext>
                </a:extLst>
              </a:tr>
            </a:tbl>
          </a:graphicData>
        </a:graphic>
      </p:graphicFrame>
    </p:spTree>
    <p:extLst>
      <p:ext uri="{BB962C8B-B14F-4D97-AF65-F5344CB8AC3E}">
        <p14:creationId xmlns:p14="http://schemas.microsoft.com/office/powerpoint/2010/main" val="220834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4" name="Google Shape;104;p4"/>
          <p:cNvGraphicFramePr/>
          <p:nvPr>
            <p:extLst>
              <p:ext uri="{D42A27DB-BD31-4B8C-83A1-F6EECF244321}">
                <p14:modId xmlns:p14="http://schemas.microsoft.com/office/powerpoint/2010/main" val="299082381"/>
              </p:ext>
            </p:extLst>
          </p:nvPr>
        </p:nvGraphicFramePr>
        <p:xfrm>
          <a:off x="272716" y="693641"/>
          <a:ext cx="8742950" cy="4454172"/>
        </p:xfrm>
        <a:graphic>
          <a:graphicData uri="http://schemas.openxmlformats.org/drawingml/2006/table">
            <a:tbl>
              <a:tblPr>
                <a:noFill/>
                <a:tableStyleId>{8423A8AF-7DC3-4E98-BC1F-A06D43BD887E}</a:tableStyleId>
              </a:tblPr>
              <a:tblGrid>
                <a:gridCol w="8742950">
                  <a:extLst>
                    <a:ext uri="{9D8B030D-6E8A-4147-A177-3AD203B41FA5}">
                      <a16:colId xmlns:a16="http://schemas.microsoft.com/office/drawing/2014/main" val="20000"/>
                    </a:ext>
                  </a:extLst>
                </a:gridCol>
              </a:tblGrid>
              <a:tr h="1750487">
                <a:tc>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a:t>Urbanisation</a:t>
                      </a:r>
                      <a:endParaRPr sz="1000" b="1" u="sng" strike="noStrike" cap="none"/>
                    </a:p>
                    <a:p>
                      <a:pPr marL="0" marR="0" lvl="0" indent="0" algn="l" rtl="0">
                        <a:lnSpc>
                          <a:spcPct val="100000"/>
                        </a:lnSpc>
                        <a:spcBef>
                          <a:spcPts val="0"/>
                        </a:spcBef>
                        <a:spcAft>
                          <a:spcPts val="0"/>
                        </a:spcAft>
                        <a:buClr>
                          <a:srgbClr val="000000"/>
                        </a:buClr>
                        <a:buSzPts val="800"/>
                        <a:buFont typeface="Arial"/>
                        <a:buNone/>
                      </a:pPr>
                      <a:endParaRPr sz="800" u="none" strike="noStrike" cap="none"/>
                    </a:p>
                    <a:p>
                      <a:pPr marL="457200" marR="0" lvl="0" indent="-285750" algn="l" rtl="0">
                        <a:lnSpc>
                          <a:spcPct val="100000"/>
                        </a:lnSpc>
                        <a:spcBef>
                          <a:spcPts val="0"/>
                        </a:spcBef>
                        <a:spcAft>
                          <a:spcPts val="0"/>
                        </a:spcAft>
                        <a:buClr>
                          <a:srgbClr val="222222"/>
                        </a:buClr>
                        <a:buSzPts val="900"/>
                        <a:buFont typeface="Arial"/>
                        <a:buAutoNum type="arabicPeriod"/>
                      </a:pPr>
                      <a:r>
                        <a:rPr lang="en-GB" sz="900" u="none" strike="noStrike" cap="none">
                          <a:solidFill>
                            <a:srgbClr val="222222"/>
                          </a:solidFill>
                          <a:highlight>
                            <a:srgbClr val="FFFFFF"/>
                          </a:highlight>
                        </a:rPr>
                        <a:t>Which term is best defined by the phrase, ‘the increasing percentage of the population living in towns and cities’? [1 mark]</a:t>
                      </a: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rgbClr val="222222"/>
                          </a:solidFill>
                          <a:highlight>
                            <a:srgbClr val="FFFFFF"/>
                          </a:highlight>
                        </a:rPr>
                        <a:t>A Urban Sprawl </a:t>
                      </a: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rgbClr val="222222"/>
                          </a:solidFill>
                          <a:highlight>
                            <a:srgbClr val="FFFFFF"/>
                          </a:highlight>
                        </a:rPr>
                        <a:t>B Urbanisation</a:t>
                      </a: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rgbClr val="222222"/>
                          </a:solidFill>
                          <a:highlight>
                            <a:srgbClr val="FFFFFF"/>
                          </a:highlight>
                        </a:rPr>
                        <a:t>C Migration</a:t>
                      </a: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rgbClr val="222222"/>
                          </a:solidFill>
                          <a:highlight>
                            <a:srgbClr val="FFFFFF"/>
                          </a:highlight>
                        </a:rPr>
                        <a:t>D Urban regeneration</a:t>
                      </a: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solidFill>
                          <a:srgbClr val="222222"/>
                        </a:solidFill>
                        <a:highlight>
                          <a:srgbClr val="FFFFFF"/>
                        </a:highlight>
                      </a:endParaRPr>
                    </a:p>
                    <a:p>
                      <a:pPr marL="457200" marR="368300" lvl="0" indent="-273050" algn="l" rtl="0">
                        <a:lnSpc>
                          <a:spcPct val="115000"/>
                        </a:lnSpc>
                        <a:spcBef>
                          <a:spcPts val="1200"/>
                        </a:spcBef>
                        <a:spcAft>
                          <a:spcPts val="0"/>
                        </a:spcAft>
                        <a:buClr>
                          <a:srgbClr val="222222"/>
                        </a:buClr>
                        <a:buSzPts val="700"/>
                        <a:buFont typeface="Arial"/>
                        <a:buAutoNum type="arabicPeriod"/>
                      </a:pPr>
                      <a:r>
                        <a:rPr lang="en-GB" sz="900" u="none" strike="noStrike" cap="none">
                          <a:solidFill>
                            <a:srgbClr val="222222"/>
                          </a:solidFill>
                          <a:highlight>
                            <a:srgbClr val="FFFFFF"/>
                          </a:highlight>
                        </a:rPr>
                        <a:t>What is a megacity? [1 mark]</a:t>
                      </a:r>
                      <a:endParaRPr sz="900" u="none" strike="noStrike" cap="none">
                        <a:solidFill>
                          <a:srgbClr val="222222"/>
                        </a:solidFill>
                        <a:highlight>
                          <a:srgbClr val="FFFFFF"/>
                        </a:highlight>
                      </a:endParaRPr>
                    </a:p>
                    <a:p>
                      <a:pPr marL="457200" marR="368300" lvl="0" indent="-273050" algn="l" rtl="0">
                        <a:lnSpc>
                          <a:spcPct val="115000"/>
                        </a:lnSpc>
                        <a:spcBef>
                          <a:spcPts val="0"/>
                        </a:spcBef>
                        <a:spcAft>
                          <a:spcPts val="0"/>
                        </a:spcAft>
                        <a:buClr>
                          <a:srgbClr val="222222"/>
                        </a:buClr>
                        <a:buSzPts val="700"/>
                        <a:buFont typeface="Arial"/>
                        <a:buAutoNum type="arabicPeriod"/>
                      </a:pPr>
                      <a:r>
                        <a:rPr lang="en-GB" sz="900" u="none" strike="noStrike" cap="none">
                          <a:solidFill>
                            <a:srgbClr val="222222"/>
                          </a:solidFill>
                          <a:highlight>
                            <a:srgbClr val="FFFFFF"/>
                          </a:highlight>
                        </a:rPr>
                        <a:t>Suggest </a:t>
                      </a:r>
                      <a:r>
                        <a:rPr lang="en-GB" sz="900" b="1" u="none" strike="noStrike" cap="none">
                          <a:solidFill>
                            <a:srgbClr val="222222"/>
                          </a:solidFill>
                          <a:highlight>
                            <a:srgbClr val="FFFFFF"/>
                          </a:highlight>
                        </a:rPr>
                        <a:t>two</a:t>
                      </a:r>
                      <a:r>
                        <a:rPr lang="en-GB" sz="900" u="none" strike="noStrike" cap="none">
                          <a:solidFill>
                            <a:srgbClr val="222222"/>
                          </a:solidFill>
                          <a:highlight>
                            <a:srgbClr val="FFFFFF"/>
                          </a:highlight>
                        </a:rPr>
                        <a:t> reasons for the slow rate of urban growth in many higher income countries (HICs). [2 marks]</a:t>
                      </a:r>
                      <a:endParaRPr sz="900" u="none" strike="noStrike" cap="none">
                        <a:solidFill>
                          <a:srgbClr val="222222"/>
                        </a:solidFill>
                        <a:highlight>
                          <a:srgbClr val="FFFFFF"/>
                        </a:highlight>
                      </a:endParaRPr>
                    </a:p>
                  </a:txBody>
                  <a:tcPr marL="52700" marR="52700" marT="52700" marB="52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191084">
                <a:tc>
                  <a:txBody>
                    <a:bodyPr/>
                    <a:lstStyle/>
                    <a:p>
                      <a:pPr marL="0" marR="0" lvl="0" indent="0" algn="l" rtl="0">
                        <a:lnSpc>
                          <a:spcPct val="100000"/>
                        </a:lnSpc>
                        <a:spcBef>
                          <a:spcPts val="0"/>
                        </a:spcBef>
                        <a:spcAft>
                          <a:spcPts val="0"/>
                        </a:spcAft>
                        <a:buClr>
                          <a:srgbClr val="000000"/>
                        </a:buClr>
                        <a:buSzPts val="800"/>
                        <a:buFont typeface="Arial"/>
                        <a:buNone/>
                      </a:pPr>
                      <a:r>
                        <a:rPr lang="en-GB" sz="800" b="1" u="sng" strike="noStrike" cap="none"/>
                        <a:t>City in an LIC</a:t>
                      </a:r>
                      <a:endParaRPr sz="800" u="none" strike="noStrike" cap="none"/>
                    </a:p>
                    <a:p>
                      <a:pPr marL="457200" marR="368300" lvl="0" indent="-285750" algn="l" rtl="0">
                        <a:lnSpc>
                          <a:spcPct val="115000"/>
                        </a:lnSpc>
                        <a:spcBef>
                          <a:spcPts val="1200"/>
                        </a:spcBef>
                        <a:spcAft>
                          <a:spcPts val="0"/>
                        </a:spcAft>
                        <a:buClr>
                          <a:srgbClr val="222222"/>
                        </a:buClr>
                        <a:buSzPts val="900"/>
                        <a:buFont typeface="Arial"/>
                        <a:buAutoNum type="arabicPeriod"/>
                      </a:pPr>
                      <a:r>
                        <a:rPr lang="en-GB" sz="900" u="none" strike="noStrike" cap="none">
                          <a:solidFill>
                            <a:srgbClr val="222222"/>
                          </a:solidFill>
                          <a:highlight>
                            <a:srgbClr val="FFFFFF"/>
                          </a:highlight>
                        </a:rPr>
                        <a:t>Evaluate the effectiveness of an urban planning strategy in helping to improve the quality of life for the urban poor. Use an example of a city in a lower income country (LIC) or newly emerging economy (NEE). [9 marks + 3 SPag]</a:t>
                      </a:r>
                      <a:endParaRPr sz="900" u="none" strike="noStrike" cap="none">
                        <a:solidFill>
                          <a:srgbClr val="222222"/>
                        </a:solidFill>
                        <a:highlight>
                          <a:srgbClr val="FFFFFF"/>
                        </a:highlight>
                      </a:endParaRPr>
                    </a:p>
                    <a:p>
                      <a:pPr marL="457200" marR="368300" lvl="0" indent="0" algn="l" rtl="0">
                        <a:lnSpc>
                          <a:spcPct val="115000"/>
                        </a:lnSpc>
                        <a:spcBef>
                          <a:spcPts val="1200"/>
                        </a:spcBef>
                        <a:spcAft>
                          <a:spcPts val="0"/>
                        </a:spcAft>
                        <a:buClr>
                          <a:srgbClr val="000000"/>
                        </a:buClr>
                        <a:buSzPts val="900"/>
                        <a:buFont typeface="Arial"/>
                        <a:buNone/>
                      </a:pPr>
                      <a:endParaRPr sz="900" u="none" strike="noStrike" cap="none">
                        <a:solidFill>
                          <a:srgbClr val="222222"/>
                        </a:solidFill>
                        <a:highlight>
                          <a:srgbClr val="FFFFFF"/>
                        </a:highlight>
                      </a:endParaRPr>
                    </a:p>
                    <a:p>
                      <a:pPr marL="457200" marR="368300" lvl="0" indent="-285750" algn="l" rtl="0">
                        <a:lnSpc>
                          <a:spcPct val="115000"/>
                        </a:lnSpc>
                        <a:spcBef>
                          <a:spcPts val="1200"/>
                        </a:spcBef>
                        <a:spcAft>
                          <a:spcPts val="0"/>
                        </a:spcAft>
                        <a:buClr>
                          <a:srgbClr val="222222"/>
                        </a:buClr>
                        <a:buSzPts val="900"/>
                        <a:buFont typeface="Arial"/>
                        <a:buAutoNum type="arabicPeriod"/>
                      </a:pPr>
                      <a:r>
                        <a:rPr lang="en-GB" sz="900" u="none" strike="noStrike" cap="none">
                          <a:solidFill>
                            <a:srgbClr val="222222"/>
                          </a:solidFill>
                          <a:highlight>
                            <a:srgbClr val="FFFFFF"/>
                          </a:highlight>
                        </a:rPr>
                        <a:t>To what extent do urban areas in lower income countries (LICs) or newly emerging economies (NEEs) provide social and economic opportunities for people? [6 marks]</a:t>
                      </a:r>
                      <a:endParaRPr sz="900" u="none" strike="noStrike" cap="none">
                        <a:solidFill>
                          <a:srgbClr val="222222"/>
                        </a:solidFill>
                        <a:highlight>
                          <a:srgbClr val="FFFFFF"/>
                        </a:highlight>
                      </a:endParaRPr>
                    </a:p>
                    <a:p>
                      <a:pPr marL="457200" marR="368300" lvl="0" indent="0" algn="l" rtl="0">
                        <a:lnSpc>
                          <a:spcPct val="115000"/>
                        </a:lnSpc>
                        <a:spcBef>
                          <a:spcPts val="1200"/>
                        </a:spcBef>
                        <a:spcAft>
                          <a:spcPts val="0"/>
                        </a:spcAft>
                        <a:buClr>
                          <a:srgbClr val="000000"/>
                        </a:buClr>
                        <a:buSzPts val="900"/>
                        <a:buFont typeface="Arial"/>
                        <a:buNone/>
                      </a:pPr>
                      <a:endParaRPr sz="900" u="none" strike="noStrike" cap="none">
                        <a:solidFill>
                          <a:srgbClr val="222222"/>
                        </a:solidFill>
                        <a:highlight>
                          <a:srgbClr val="FFFFFF"/>
                        </a:highlight>
                      </a:endParaRPr>
                    </a:p>
                    <a:p>
                      <a:pPr marL="457200" marR="368300" lvl="0" indent="-285750" algn="l" rtl="0">
                        <a:lnSpc>
                          <a:spcPct val="115000"/>
                        </a:lnSpc>
                        <a:spcBef>
                          <a:spcPts val="1200"/>
                        </a:spcBef>
                        <a:spcAft>
                          <a:spcPts val="0"/>
                        </a:spcAft>
                        <a:buClr>
                          <a:srgbClr val="222222"/>
                        </a:buClr>
                        <a:buSzPts val="900"/>
                        <a:buFont typeface="Arial"/>
                        <a:buAutoNum type="arabicPeriod"/>
                      </a:pPr>
                      <a:r>
                        <a:rPr lang="en-GB" sz="900" u="none" strike="noStrike" cap="none">
                          <a:solidFill>
                            <a:srgbClr val="222222"/>
                          </a:solidFill>
                          <a:highlight>
                            <a:srgbClr val="FFFFFF"/>
                          </a:highlight>
                        </a:rPr>
                        <a:t>Evaluate the effectiveness of an urban transport scheme(s) you have studied.[9 marks + 3 SPaG]</a:t>
                      </a:r>
                      <a:endParaRPr sz="9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52700" marR="52700" marT="52700" marB="52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4068">
                <a:tc>
                  <a:txBody>
                    <a:bodyPr/>
                    <a:lstStyle/>
                    <a:p>
                      <a:endParaRPr lang="en-US" dirty="0"/>
                    </a:p>
                  </a:txBody>
                  <a:tcPr>
                    <a:lnT w="9525" cap="flat" cmpd="sng" algn="ctr">
                      <a:solidFill>
                        <a:schemeClr val="dk1"/>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105" name="Google Shape;105;p4"/>
          <p:cNvSpPr/>
          <p:nvPr/>
        </p:nvSpPr>
        <p:spPr>
          <a:xfrm>
            <a:off x="240631" y="94220"/>
            <a:ext cx="8775000" cy="461700"/>
          </a:xfrm>
          <a:prstGeom prst="rect">
            <a:avLst/>
          </a:prstGeom>
          <a:solidFill>
            <a:srgbClr val="DAE5F0"/>
          </a:solidFill>
          <a:ln w="571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Exam Style Questions</a:t>
            </a:r>
            <a:endParaRPr sz="2400" b="0" i="0" u="none" strike="noStrike" cap="none">
              <a:solidFill>
                <a:srgbClr val="000000"/>
              </a:solidFill>
              <a:latin typeface="Arial"/>
              <a:ea typeface="Arial"/>
              <a:cs typeface="Arial"/>
              <a:sym typeface="Arial"/>
            </a:endParaRPr>
          </a:p>
        </p:txBody>
      </p:sp>
      <p:sp>
        <p:nvSpPr>
          <p:cNvPr id="106" name="Google Shape;106;p4"/>
          <p:cNvSpPr txBox="1"/>
          <p:nvPr/>
        </p:nvSpPr>
        <p:spPr>
          <a:xfrm>
            <a:off x="272725" y="4752600"/>
            <a:ext cx="8667000" cy="390900"/>
          </a:xfrm>
          <a:prstGeom prst="rect">
            <a:avLst/>
          </a:prstGeom>
          <a:solidFill>
            <a:srgbClr val="D9D9D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solidFill>
                  <a:srgbClr val="0000FF"/>
                </a:solidFill>
                <a:latin typeface="Arial"/>
                <a:ea typeface="Arial"/>
                <a:cs typeface="Arial"/>
                <a:sym typeface="Arial"/>
              </a:rPr>
              <a:t>3 SPaG = 3 marks for Spelling, Punctuation and Grammar</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5"/>
          <p:cNvGraphicFramePr/>
          <p:nvPr>
            <p:extLst>
              <p:ext uri="{D42A27DB-BD31-4B8C-83A1-F6EECF244321}">
                <p14:modId xmlns:p14="http://schemas.microsoft.com/office/powerpoint/2010/main" val="322361039"/>
              </p:ext>
            </p:extLst>
          </p:nvPr>
        </p:nvGraphicFramePr>
        <p:xfrm>
          <a:off x="272716" y="693641"/>
          <a:ext cx="8742950" cy="4368306"/>
        </p:xfrm>
        <a:graphic>
          <a:graphicData uri="http://schemas.openxmlformats.org/drawingml/2006/table">
            <a:tbl>
              <a:tblPr>
                <a:noFill/>
                <a:tableStyleId>{8423A8AF-7DC3-4E98-BC1F-A06D43BD887E}</a:tableStyleId>
              </a:tblPr>
              <a:tblGrid>
                <a:gridCol w="8742950">
                  <a:extLst>
                    <a:ext uri="{9D8B030D-6E8A-4147-A177-3AD203B41FA5}">
                      <a16:colId xmlns:a16="http://schemas.microsoft.com/office/drawing/2014/main" val="20000"/>
                    </a:ext>
                  </a:extLst>
                </a:gridCol>
              </a:tblGrid>
              <a:tr h="1523540">
                <a:tc>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a:t>UK city</a:t>
                      </a:r>
                      <a:endParaRPr sz="1000" b="1" u="sng"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Outline </a:t>
                      </a:r>
                      <a:r>
                        <a:rPr lang="en-GB" sz="1100" b="1" u="none" strike="noStrike" cap="none">
                          <a:solidFill>
                            <a:srgbClr val="222222"/>
                          </a:solidFill>
                          <a:highlight>
                            <a:srgbClr val="FFFFFF"/>
                          </a:highlight>
                        </a:rPr>
                        <a:t>one</a:t>
                      </a:r>
                      <a:r>
                        <a:rPr lang="en-GB" sz="1100" u="none" strike="noStrike" cap="none">
                          <a:solidFill>
                            <a:srgbClr val="222222"/>
                          </a:solidFill>
                          <a:highlight>
                            <a:srgbClr val="FFFFFF"/>
                          </a:highlight>
                        </a:rPr>
                        <a:t> way that </a:t>
                      </a:r>
                      <a:r>
                        <a:rPr lang="en-GB" sz="1100" b="1" u="none" strike="noStrike" cap="none">
                          <a:solidFill>
                            <a:srgbClr val="222222"/>
                          </a:solidFill>
                          <a:highlight>
                            <a:srgbClr val="FFFFFF"/>
                          </a:highlight>
                        </a:rPr>
                        <a:t>national</a:t>
                      </a:r>
                      <a:r>
                        <a:rPr lang="en-GB" sz="1100" u="none" strike="noStrike" cap="none">
                          <a:solidFill>
                            <a:srgbClr val="222222"/>
                          </a:solidFill>
                          <a:highlight>
                            <a:srgbClr val="FFFFFF"/>
                          </a:highlight>
                        </a:rPr>
                        <a:t> migration has led to change in the character of a named UK city  [2 marks].</a:t>
                      </a:r>
                      <a:endParaRPr sz="1100" u="none" strike="noStrike" cap="none">
                        <a:solidFill>
                          <a:srgbClr val="222222"/>
                        </a:solidFill>
                        <a:highlight>
                          <a:srgbClr val="FFFFFF"/>
                        </a:highlight>
                      </a:endParaRPr>
                    </a:p>
                    <a:p>
                      <a:pPr marL="457200" marR="0" lvl="0" indent="0" algn="l" rtl="0">
                        <a:lnSpc>
                          <a:spcPct val="100000"/>
                        </a:lnSpc>
                        <a:spcBef>
                          <a:spcPts val="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To what extent has urban change created environmental challenges in a UK city you have studied? [9 marks + 3 SPaG]</a:t>
                      </a:r>
                      <a:endParaRPr sz="1100" u="none" strike="noStrike" cap="none">
                        <a:solidFill>
                          <a:srgbClr val="222222"/>
                        </a:solidFill>
                        <a:highlight>
                          <a:srgbClr val="FFFFFF"/>
                        </a:highlight>
                      </a:endParaRPr>
                    </a:p>
                    <a:p>
                      <a:pPr marL="457200" marR="0" lvl="0" indent="0" algn="l" rtl="0">
                        <a:lnSpc>
                          <a:spcPct val="100000"/>
                        </a:lnSpc>
                        <a:spcBef>
                          <a:spcPts val="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Outline </a:t>
                      </a:r>
                      <a:r>
                        <a:rPr lang="en-GB" sz="1100" b="1" u="none" strike="noStrike" cap="none">
                          <a:solidFill>
                            <a:srgbClr val="222222"/>
                          </a:solidFill>
                          <a:highlight>
                            <a:srgbClr val="FFFFFF"/>
                          </a:highlight>
                        </a:rPr>
                        <a:t>one</a:t>
                      </a:r>
                      <a:r>
                        <a:rPr lang="en-GB" sz="1100" u="none" strike="noStrike" cap="none">
                          <a:solidFill>
                            <a:srgbClr val="222222"/>
                          </a:solidFill>
                          <a:highlight>
                            <a:srgbClr val="FFFFFF"/>
                          </a:highlight>
                        </a:rPr>
                        <a:t> way that international migration has led to change in the character of a named UK city. [2 marks]</a:t>
                      </a:r>
                      <a:endParaRPr sz="1100" u="none" strike="noStrike" cap="none">
                        <a:solidFill>
                          <a:srgbClr val="222222"/>
                        </a:solidFill>
                        <a:highlight>
                          <a:srgbClr val="FFFFFF"/>
                        </a:highlight>
                      </a:endParaRPr>
                    </a:p>
                    <a:p>
                      <a:pPr marL="457200" marR="0" lvl="0" indent="0" algn="l" rtl="0">
                        <a:lnSpc>
                          <a:spcPct val="100000"/>
                        </a:lnSpc>
                        <a:spcBef>
                          <a:spcPts val="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What is urban sprawl? [1 mark]</a:t>
                      </a:r>
                      <a:endParaRPr sz="1100" u="none" strike="noStrike" cap="none">
                        <a:solidFill>
                          <a:srgbClr val="222222"/>
                        </a:solidFill>
                        <a:highlight>
                          <a:srgbClr val="FFFFFF"/>
                        </a:highlight>
                      </a:endParaRPr>
                    </a:p>
                  </a:txBody>
                  <a:tcPr marL="52700" marR="52700" marT="52700" marB="527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01623">
                <a:tc>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a:t>Sustainability</a:t>
                      </a:r>
                      <a:endParaRPr sz="1000" b="1" u="sng"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457200" marR="368300" lvl="0" indent="-298450" algn="l" rtl="0">
                        <a:lnSpc>
                          <a:spcPct val="115000"/>
                        </a:lnSpc>
                        <a:spcBef>
                          <a:spcPts val="120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Explain how urban living can be made more sustainable.[9 marks + 3 SPaG]</a:t>
                      </a:r>
                      <a:endParaRPr sz="1100" u="none" strike="noStrike" cap="none">
                        <a:solidFill>
                          <a:srgbClr val="222222"/>
                        </a:solidFill>
                        <a:highlight>
                          <a:srgbClr val="FFFFFF"/>
                        </a:highlight>
                      </a:endParaRPr>
                    </a:p>
                    <a:p>
                      <a:pPr marL="457200" marR="368300" lvl="0" indent="0" algn="l" rtl="0">
                        <a:lnSpc>
                          <a:spcPct val="115000"/>
                        </a:lnSpc>
                        <a:spcBef>
                          <a:spcPts val="120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457200" marR="368300" lvl="0" indent="-298450" algn="l" rtl="0">
                        <a:lnSpc>
                          <a:spcPct val="115000"/>
                        </a:lnSpc>
                        <a:spcBef>
                          <a:spcPts val="120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What is sustainable urban living? [1 mark]</a:t>
                      </a:r>
                      <a:endParaRPr sz="1100" u="none" strike="noStrike" cap="none">
                        <a:solidFill>
                          <a:srgbClr val="222222"/>
                        </a:solidFill>
                        <a:highlight>
                          <a:srgbClr val="FFFFFF"/>
                        </a:highlight>
                      </a:endParaRPr>
                    </a:p>
                    <a:p>
                      <a:pPr marL="457200" marR="368300" lvl="0" indent="0" algn="l" rtl="0">
                        <a:lnSpc>
                          <a:spcPct val="115000"/>
                        </a:lnSpc>
                        <a:spcBef>
                          <a:spcPts val="1200"/>
                        </a:spcBef>
                        <a:spcAft>
                          <a:spcPts val="0"/>
                        </a:spcAft>
                        <a:buClr>
                          <a:srgbClr val="000000"/>
                        </a:buClr>
                        <a:buSzPts val="1100"/>
                        <a:buFont typeface="Arial"/>
                        <a:buNone/>
                      </a:pPr>
                      <a:endParaRPr sz="1100" u="none" strike="noStrike" cap="none">
                        <a:solidFill>
                          <a:srgbClr val="222222"/>
                        </a:solidFill>
                        <a:highlight>
                          <a:srgbClr val="FFFFFF"/>
                        </a:highlight>
                      </a:endParaRPr>
                    </a:p>
                    <a:p>
                      <a:pPr marL="457200" marR="368300" lvl="0" indent="-298450" algn="l" rtl="0">
                        <a:lnSpc>
                          <a:spcPct val="115000"/>
                        </a:lnSpc>
                        <a:spcBef>
                          <a:spcPts val="1200"/>
                        </a:spcBef>
                        <a:spcAft>
                          <a:spcPts val="0"/>
                        </a:spcAft>
                        <a:buClr>
                          <a:srgbClr val="222222"/>
                        </a:buClr>
                        <a:buSzPts val="1100"/>
                        <a:buFont typeface="Arial"/>
                        <a:buAutoNum type="arabicPeriod"/>
                      </a:pPr>
                      <a:r>
                        <a:rPr lang="en-GB" sz="1100" u="none" strike="noStrike" cap="none">
                          <a:solidFill>
                            <a:srgbClr val="222222"/>
                          </a:solidFill>
                          <a:highlight>
                            <a:srgbClr val="FFFFFF"/>
                          </a:highlight>
                        </a:rPr>
                        <a:t>Traffic congestion is a problem in many urban areas.Explain how traffic congestion can be reduced. [6 marks]</a:t>
                      </a:r>
                      <a:endParaRPr sz="1100" u="none" strike="noStrike" cap="none">
                        <a:solidFill>
                          <a:srgbClr val="222222"/>
                        </a:solidFill>
                        <a:highlight>
                          <a:srgbClr val="FFFFFF"/>
                        </a:highlight>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52700" marR="52700" marT="52700" marB="527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6096">
                <a:tc>
                  <a:txBody>
                    <a:bodyPr/>
                    <a:lstStyle/>
                    <a:p>
                      <a:endParaRPr lang="en-US" dirty="0"/>
                    </a:p>
                  </a:txBody>
                  <a:tcPr>
                    <a:lnT w="19050" cap="flat" cmpd="sng" algn="ctr">
                      <a:solidFill>
                        <a:schemeClr val="dk1"/>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112" name="Google Shape;112;p5"/>
          <p:cNvSpPr/>
          <p:nvPr/>
        </p:nvSpPr>
        <p:spPr>
          <a:xfrm>
            <a:off x="240631" y="94220"/>
            <a:ext cx="8775000" cy="461700"/>
          </a:xfrm>
          <a:prstGeom prst="rect">
            <a:avLst/>
          </a:prstGeom>
          <a:solidFill>
            <a:srgbClr val="DAE5F0"/>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Exam Style Questions</a:t>
            </a:r>
            <a:endParaRPr sz="2400" b="0" i="0" u="none" strike="noStrike" cap="none">
              <a:solidFill>
                <a:srgbClr val="000000"/>
              </a:solidFill>
              <a:latin typeface="Arial"/>
              <a:ea typeface="Arial"/>
              <a:cs typeface="Arial"/>
              <a:sym typeface="Arial"/>
            </a:endParaRPr>
          </a:p>
        </p:txBody>
      </p:sp>
      <p:sp>
        <p:nvSpPr>
          <p:cNvPr id="113" name="Google Shape;113;p5"/>
          <p:cNvSpPr txBox="1"/>
          <p:nvPr/>
        </p:nvSpPr>
        <p:spPr>
          <a:xfrm>
            <a:off x="445765" y="4681800"/>
            <a:ext cx="81180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dirty="0">
                <a:solidFill>
                  <a:srgbClr val="0000FF"/>
                </a:solidFill>
                <a:latin typeface="Arial"/>
                <a:ea typeface="Arial"/>
                <a:cs typeface="Arial"/>
                <a:sym typeface="Arial"/>
              </a:rPr>
              <a:t>3 </a:t>
            </a:r>
            <a:r>
              <a:rPr lang="en-GB" sz="1000" b="1" i="1" u="none" strike="noStrike" cap="none" dirty="0" err="1">
                <a:solidFill>
                  <a:srgbClr val="0000FF"/>
                </a:solidFill>
                <a:latin typeface="Arial"/>
                <a:ea typeface="Arial"/>
                <a:cs typeface="Arial"/>
                <a:sym typeface="Arial"/>
              </a:rPr>
              <a:t>SPaG</a:t>
            </a:r>
            <a:r>
              <a:rPr lang="en-GB" sz="1000" b="1" i="1" u="none" strike="noStrike" cap="none" dirty="0">
                <a:solidFill>
                  <a:srgbClr val="0000FF"/>
                </a:solidFill>
                <a:latin typeface="Arial"/>
                <a:ea typeface="Arial"/>
                <a:cs typeface="Arial"/>
                <a:sym typeface="Arial"/>
              </a:rPr>
              <a:t> = 3 marks for Spelling, Punctuation and Grammar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Google Shape;118;p6"/>
          <p:cNvGraphicFramePr/>
          <p:nvPr>
            <p:extLst>
              <p:ext uri="{D42A27DB-BD31-4B8C-83A1-F6EECF244321}">
                <p14:modId xmlns:p14="http://schemas.microsoft.com/office/powerpoint/2010/main" val="2747828612"/>
              </p:ext>
            </p:extLst>
          </p:nvPr>
        </p:nvGraphicFramePr>
        <p:xfrm>
          <a:off x="272716" y="693640"/>
          <a:ext cx="4674125" cy="2254240"/>
        </p:xfrm>
        <a:graphic>
          <a:graphicData uri="http://schemas.openxmlformats.org/drawingml/2006/table">
            <a:tbl>
              <a:tblPr>
                <a:noFill/>
                <a:tableStyleId>{8423A8AF-7DC3-4E98-BC1F-A06D43BD887E}</a:tableStyleId>
              </a:tblPr>
              <a:tblGrid>
                <a:gridCol w="4674125">
                  <a:extLst>
                    <a:ext uri="{9D8B030D-6E8A-4147-A177-3AD203B41FA5}">
                      <a16:colId xmlns:a16="http://schemas.microsoft.com/office/drawing/2014/main" val="20000"/>
                    </a:ext>
                  </a:extLst>
                </a:gridCol>
              </a:tblGrid>
              <a:tr h="2136339">
                <a:tc>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dirty="0"/>
                        <a:t>Figure questions</a:t>
                      </a:r>
                      <a:endParaRPr sz="1000" b="1" i="1" u="sng" strike="noStrike" cap="none" dirty="0">
                        <a:solidFill>
                          <a:srgbClr val="0000FF"/>
                        </a:solidFill>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p>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solidFill>
                            <a:srgbClr val="222222"/>
                          </a:solidFill>
                          <a:highlight>
                            <a:srgbClr val="FFFFFF"/>
                          </a:highlight>
                        </a:rPr>
                        <a:t>Study the photograph of a rubbish dump in the </a:t>
                      </a:r>
                      <a:r>
                        <a:rPr lang="en-GB" sz="1100" u="none" strike="noStrike" cap="none" dirty="0" err="1">
                          <a:solidFill>
                            <a:srgbClr val="222222"/>
                          </a:solidFill>
                          <a:highlight>
                            <a:srgbClr val="FFFFFF"/>
                          </a:highlight>
                        </a:rPr>
                        <a:t>Payatas</a:t>
                      </a:r>
                      <a:r>
                        <a:rPr lang="en-GB" sz="1100" u="none" strike="noStrike" cap="none" dirty="0">
                          <a:solidFill>
                            <a:srgbClr val="222222"/>
                          </a:solidFill>
                          <a:highlight>
                            <a:srgbClr val="FFFFFF"/>
                          </a:highlight>
                        </a:rPr>
                        <a:t> slum in Manila, a city in the Philippines.</a:t>
                      </a:r>
                      <a:endParaRPr sz="1100" u="none" strike="noStrike" cap="none"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dirty="0">
                          <a:solidFill>
                            <a:srgbClr val="222222"/>
                          </a:solidFill>
                          <a:highlight>
                            <a:srgbClr val="FFFFFF"/>
                          </a:highlight>
                        </a:rPr>
                        <a:t>Suggest </a:t>
                      </a:r>
                      <a:r>
                        <a:rPr lang="en-GB" sz="1100" b="1" u="none" strike="noStrike" cap="none" dirty="0">
                          <a:solidFill>
                            <a:srgbClr val="222222"/>
                          </a:solidFill>
                          <a:highlight>
                            <a:srgbClr val="FFFFFF"/>
                          </a:highlight>
                        </a:rPr>
                        <a:t>one</a:t>
                      </a:r>
                      <a:r>
                        <a:rPr lang="en-GB" sz="1100" u="none" strike="noStrike" cap="none" dirty="0">
                          <a:solidFill>
                            <a:srgbClr val="222222"/>
                          </a:solidFill>
                          <a:highlight>
                            <a:srgbClr val="FFFFFF"/>
                          </a:highlight>
                        </a:rPr>
                        <a:t> opportunity for people shown in the photograph. [2 marks]</a:t>
                      </a:r>
                      <a:endParaRPr sz="1100" u="none" strike="noStrike" cap="none"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dirty="0">
                          <a:solidFill>
                            <a:srgbClr val="222222"/>
                          </a:solidFill>
                          <a:highlight>
                            <a:srgbClr val="FFFFFF"/>
                          </a:highlight>
                        </a:rPr>
                        <a:t>Use the photograph and a case study of a city in a LIC / NEE to assess the challenge of providing services to the city’s population.[6 marks]</a:t>
                      </a:r>
                      <a:endParaRPr sz="1100" u="none" strike="noStrike" cap="none" dirty="0">
                        <a:solidFill>
                          <a:srgbClr val="222222"/>
                        </a:solidFill>
                        <a:highlight>
                          <a:srgbClr val="FFFFFF"/>
                        </a:highlight>
                      </a:endParaRPr>
                    </a:p>
                  </a:txBody>
                  <a:tcPr marL="52700" marR="52700" marT="52700" marB="527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9" name="Google Shape;119;p6"/>
          <p:cNvSpPr/>
          <p:nvPr/>
        </p:nvSpPr>
        <p:spPr>
          <a:xfrm>
            <a:off x="240631" y="94220"/>
            <a:ext cx="8775000" cy="461700"/>
          </a:xfrm>
          <a:prstGeom prst="rect">
            <a:avLst/>
          </a:prstGeom>
          <a:solidFill>
            <a:srgbClr val="DAE5F0"/>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Exam Style Questions</a:t>
            </a:r>
            <a:endParaRPr sz="2400" b="0" i="0" u="none" strike="noStrike" cap="none">
              <a:solidFill>
                <a:srgbClr val="000000"/>
              </a:solidFill>
              <a:latin typeface="Arial"/>
              <a:ea typeface="Arial"/>
              <a:cs typeface="Arial"/>
              <a:sym typeface="Arial"/>
            </a:endParaRPr>
          </a:p>
        </p:txBody>
      </p:sp>
      <p:sp>
        <p:nvSpPr>
          <p:cNvPr id="120" name="Google Shape;120;p6"/>
          <p:cNvSpPr txBox="1"/>
          <p:nvPr/>
        </p:nvSpPr>
        <p:spPr>
          <a:xfrm>
            <a:off x="272725" y="4639550"/>
            <a:ext cx="8118000" cy="46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1" u="none" strike="noStrike" cap="none">
                <a:solidFill>
                  <a:srgbClr val="0000FF"/>
                </a:solidFill>
                <a:latin typeface="Arial"/>
                <a:ea typeface="Arial"/>
                <a:cs typeface="Arial"/>
                <a:sym typeface="Arial"/>
              </a:rPr>
              <a:t>3 SPaG = 3 marks for Spelling, Punctuation and Grammar</a:t>
            </a:r>
            <a:endParaRPr sz="1400" b="0" i="0" u="none" strike="noStrike" cap="none">
              <a:solidFill>
                <a:srgbClr val="000000"/>
              </a:solidFill>
              <a:latin typeface="Arial"/>
              <a:ea typeface="Arial"/>
              <a:cs typeface="Arial"/>
              <a:sym typeface="Arial"/>
            </a:endParaRPr>
          </a:p>
        </p:txBody>
      </p:sp>
      <p:pic>
        <p:nvPicPr>
          <p:cNvPr id="121" name="Google Shape;121;p6"/>
          <p:cNvPicPr preferRelativeResize="0"/>
          <p:nvPr/>
        </p:nvPicPr>
        <p:blipFill rotWithShape="1">
          <a:blip r:embed="rId3">
            <a:alphaModFix/>
          </a:blip>
          <a:srcRect/>
          <a:stretch/>
        </p:blipFill>
        <p:spPr>
          <a:xfrm>
            <a:off x="5042725" y="1186950"/>
            <a:ext cx="3972900" cy="2673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26" name="Google Shape;126;p7"/>
          <p:cNvGraphicFramePr/>
          <p:nvPr>
            <p:extLst>
              <p:ext uri="{D42A27DB-BD31-4B8C-83A1-F6EECF244321}">
                <p14:modId xmlns:p14="http://schemas.microsoft.com/office/powerpoint/2010/main" val="746779563"/>
              </p:ext>
            </p:extLst>
          </p:nvPr>
        </p:nvGraphicFramePr>
        <p:xfrm>
          <a:off x="272716" y="3137065"/>
          <a:ext cx="8775000" cy="1431280"/>
        </p:xfrm>
        <a:graphic>
          <a:graphicData uri="http://schemas.openxmlformats.org/drawingml/2006/table">
            <a:tbl>
              <a:tblPr>
                <a:noFill/>
                <a:tableStyleId>{8423A8AF-7DC3-4E98-BC1F-A06D43BD887E}</a:tableStyleId>
              </a:tblPr>
              <a:tblGrid>
                <a:gridCol w="8775000">
                  <a:extLst>
                    <a:ext uri="{9D8B030D-6E8A-4147-A177-3AD203B41FA5}">
                      <a16:colId xmlns:a16="http://schemas.microsoft.com/office/drawing/2014/main" val="20000"/>
                    </a:ext>
                  </a:extLst>
                </a:gridCol>
              </a:tblGrid>
              <a:tr h="5381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dirty="0"/>
                        <a:t>Figure questions</a:t>
                      </a:r>
                      <a:endParaRPr sz="1000" b="1" i="1" u="sng" strike="noStrike" cap="none" dirty="0">
                        <a:solidFill>
                          <a:srgbClr val="0000FF"/>
                        </a:solidFill>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solidFill>
                            <a:srgbClr val="222222"/>
                          </a:solidFill>
                          <a:highlight>
                            <a:srgbClr val="FFFFFF"/>
                          </a:highlight>
                        </a:rPr>
                        <a:t>Study some social media comments about traffic in Bangalore, a city in India.</a:t>
                      </a:r>
                      <a:endParaRPr sz="1100" u="none" strike="noStrike" cap="none"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dirty="0">
                          <a:solidFill>
                            <a:srgbClr val="222222"/>
                          </a:solidFill>
                          <a:highlight>
                            <a:srgbClr val="FFFFFF"/>
                          </a:highlight>
                        </a:rPr>
                        <a:t>Using the social media comments above suggest </a:t>
                      </a:r>
                      <a:r>
                        <a:rPr lang="en-GB" sz="1100" b="1" u="none" strike="noStrike" cap="none" dirty="0">
                          <a:solidFill>
                            <a:srgbClr val="222222"/>
                          </a:solidFill>
                          <a:highlight>
                            <a:srgbClr val="FFFFFF"/>
                          </a:highlight>
                        </a:rPr>
                        <a:t>one</a:t>
                      </a:r>
                      <a:r>
                        <a:rPr lang="en-GB" sz="1100" u="none" strike="noStrike" cap="none" dirty="0">
                          <a:solidFill>
                            <a:srgbClr val="222222"/>
                          </a:solidFill>
                          <a:highlight>
                            <a:srgbClr val="FFFFFF"/>
                          </a:highlight>
                        </a:rPr>
                        <a:t> problem faced by people in Bangalore as a result of traffic box congestion.[2 marks]</a:t>
                      </a:r>
                      <a:endParaRPr sz="1100" u="none" strike="noStrike" cap="none" dirty="0">
                        <a:solidFill>
                          <a:srgbClr val="222222"/>
                        </a:solidFill>
                        <a:highlight>
                          <a:srgbClr val="FFFFFF"/>
                        </a:highlight>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rgbClr val="222222"/>
                        </a:solidFill>
                        <a:highlight>
                          <a:srgbClr val="FFFFFF"/>
                        </a:highlight>
                      </a:endParaRPr>
                    </a:p>
                    <a:p>
                      <a:pPr marL="457200" marR="0" lvl="0" indent="-298450" algn="l" rtl="0">
                        <a:lnSpc>
                          <a:spcPct val="100000"/>
                        </a:lnSpc>
                        <a:spcBef>
                          <a:spcPts val="0"/>
                        </a:spcBef>
                        <a:spcAft>
                          <a:spcPts val="0"/>
                        </a:spcAft>
                        <a:buClr>
                          <a:srgbClr val="222222"/>
                        </a:buClr>
                        <a:buSzPts val="1100"/>
                        <a:buFont typeface="Arial"/>
                        <a:buAutoNum type="arabicPeriod"/>
                      </a:pPr>
                      <a:r>
                        <a:rPr lang="en-GB" sz="1100" u="none" strike="noStrike" cap="none" dirty="0">
                          <a:solidFill>
                            <a:srgbClr val="222222"/>
                          </a:solidFill>
                          <a:highlight>
                            <a:srgbClr val="FFFFFF"/>
                          </a:highlight>
                        </a:rPr>
                        <a:t>Use the social media comments above and a case study of a city in a LIC or NEE to suggest why managing traffic congestion and air pollution may be challenging. [6 marks]</a:t>
                      </a:r>
                      <a:endParaRPr sz="1100" u="none" strike="noStrike" cap="none" dirty="0">
                        <a:solidFill>
                          <a:srgbClr val="222222"/>
                        </a:solidFill>
                        <a:highlight>
                          <a:srgbClr val="FFFFFF"/>
                        </a:highlight>
                      </a:endParaRPr>
                    </a:p>
                  </a:txBody>
                  <a:tcPr marL="52700" marR="52700" marT="52700" marB="527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7" name="Google Shape;127;p7"/>
          <p:cNvSpPr/>
          <p:nvPr/>
        </p:nvSpPr>
        <p:spPr>
          <a:xfrm>
            <a:off x="240631" y="94220"/>
            <a:ext cx="8775000" cy="461700"/>
          </a:xfrm>
          <a:prstGeom prst="rect">
            <a:avLst/>
          </a:prstGeom>
          <a:solidFill>
            <a:srgbClr val="DAE5F0"/>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Exam Style Questions</a:t>
            </a:r>
            <a:endParaRPr sz="2400" b="0" i="0" u="none" strike="noStrike" cap="none">
              <a:solidFill>
                <a:srgbClr val="000000"/>
              </a:solidFill>
              <a:latin typeface="Arial"/>
              <a:ea typeface="Arial"/>
              <a:cs typeface="Arial"/>
              <a:sym typeface="Arial"/>
            </a:endParaRPr>
          </a:p>
        </p:txBody>
      </p:sp>
      <p:pic>
        <p:nvPicPr>
          <p:cNvPr id="128" name="Google Shape;128;p7"/>
          <p:cNvPicPr preferRelativeResize="0"/>
          <p:nvPr/>
        </p:nvPicPr>
        <p:blipFill rotWithShape="1">
          <a:blip r:embed="rId3">
            <a:alphaModFix/>
          </a:blip>
          <a:srcRect l="13332" t="17252" r="4921"/>
          <a:stretch/>
        </p:blipFill>
        <p:spPr>
          <a:xfrm>
            <a:off x="1042800" y="659550"/>
            <a:ext cx="6700349" cy="237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68825" y="63050"/>
            <a:ext cx="8946900" cy="624300"/>
          </a:xfrm>
          <a:prstGeom prst="rect">
            <a:avLst/>
          </a:prstGeom>
          <a:solidFill>
            <a:srgbClr val="DAE5F0"/>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sng" strike="noStrike" cap="none">
                <a:solidFill>
                  <a:srgbClr val="000000"/>
                </a:solidFill>
                <a:latin typeface="Calibri"/>
                <a:ea typeface="Calibri"/>
                <a:cs typeface="Calibri"/>
                <a:sym typeface="Calibri"/>
              </a:rPr>
              <a:t>Question: </a:t>
            </a:r>
            <a:r>
              <a:rPr lang="en-GB" sz="1600" b="0" i="0" u="none" strike="noStrike" cap="none">
                <a:solidFill>
                  <a:srgbClr val="222222"/>
                </a:solidFill>
                <a:latin typeface="Arial"/>
                <a:ea typeface="Arial"/>
                <a:cs typeface="Arial"/>
                <a:sym typeface="Arial"/>
              </a:rPr>
              <a:t>Use the social media comments above and a case study of a city in a LIC or NEE to suggest why managing traffic congestion and air pollution may be challenging</a:t>
            </a:r>
            <a:endParaRPr sz="1600" b="0" i="0" u="none" strike="noStrike" cap="none">
              <a:solidFill>
                <a:srgbClr val="FF0000"/>
              </a:solidFill>
              <a:latin typeface="Arial"/>
              <a:ea typeface="Arial"/>
              <a:cs typeface="Arial"/>
              <a:sym typeface="Arial"/>
            </a:endParaRPr>
          </a:p>
        </p:txBody>
      </p:sp>
      <p:pic>
        <p:nvPicPr>
          <p:cNvPr id="134" name="Google Shape;134;p8"/>
          <p:cNvPicPr preferRelativeResize="0"/>
          <p:nvPr/>
        </p:nvPicPr>
        <p:blipFill rotWithShape="1">
          <a:blip r:embed="rId3">
            <a:alphaModFix/>
          </a:blip>
          <a:srcRect l="13332" t="17252" r="4921"/>
          <a:stretch/>
        </p:blipFill>
        <p:spPr>
          <a:xfrm>
            <a:off x="358425" y="905475"/>
            <a:ext cx="6700349" cy="2373900"/>
          </a:xfrm>
          <a:prstGeom prst="rect">
            <a:avLst/>
          </a:prstGeom>
          <a:noFill/>
          <a:ln>
            <a:noFill/>
          </a:ln>
        </p:spPr>
      </p:pic>
      <p:sp>
        <p:nvSpPr>
          <p:cNvPr id="135" name="Google Shape;135;p8"/>
          <p:cNvSpPr txBox="1"/>
          <p:nvPr/>
        </p:nvSpPr>
        <p:spPr>
          <a:xfrm>
            <a:off x="449125" y="3368400"/>
            <a:ext cx="8180400" cy="16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The figure above shows a number of Twitter comments showing how problematic the congestion is in </a:t>
            </a:r>
            <a:r>
              <a:rPr lang="en-GB" sz="1400" b="0" i="0" u="none" strike="noStrike" cap="none">
                <a:solidFill>
                  <a:srgbClr val="000000"/>
                </a:solidFill>
                <a:highlight>
                  <a:srgbClr val="B4A7D6"/>
                </a:highlight>
                <a:latin typeface="Arial"/>
                <a:ea typeface="Arial"/>
                <a:cs typeface="Arial"/>
                <a:sym typeface="Arial"/>
              </a:rPr>
              <a:t>Bangalore</a:t>
            </a:r>
            <a:r>
              <a:rPr lang="en-GB" sz="1400" b="0" i="0" u="none" strike="noStrike" cap="none">
                <a:solidFill>
                  <a:srgbClr val="000000"/>
                </a:solidFill>
                <a:latin typeface="Arial"/>
                <a:ea typeface="Arial"/>
                <a:cs typeface="Arial"/>
                <a:sym typeface="Arial"/>
              </a:rPr>
              <a:t>. One comment says that it is going to take them </a:t>
            </a:r>
            <a:r>
              <a:rPr lang="en-GB" sz="1400" b="0" i="0" u="none" strike="noStrike" cap="none">
                <a:solidFill>
                  <a:srgbClr val="000000"/>
                </a:solidFill>
                <a:highlight>
                  <a:srgbClr val="B4A7D6"/>
                </a:highlight>
                <a:latin typeface="Arial"/>
                <a:ea typeface="Arial"/>
                <a:cs typeface="Arial"/>
                <a:sym typeface="Arial"/>
              </a:rPr>
              <a:t>‘1h30mins’ to travel 10 miles</a:t>
            </a:r>
            <a:r>
              <a:rPr lang="en-GB" sz="1400" b="0" i="0" u="none" strike="noStrike" cap="none">
                <a:solidFill>
                  <a:srgbClr val="000000"/>
                </a:solidFill>
                <a:latin typeface="Arial"/>
                <a:ea typeface="Arial"/>
                <a:cs typeface="Arial"/>
                <a:sym typeface="Arial"/>
              </a:rPr>
              <a:t>. </a:t>
            </a:r>
            <a:r>
              <a:rPr lang="en-GB" sz="1400" b="0" i="0" u="none" strike="noStrike" cap="none">
                <a:solidFill>
                  <a:srgbClr val="000000"/>
                </a:solidFill>
                <a:highlight>
                  <a:srgbClr val="B4A7D6"/>
                </a:highlight>
                <a:latin typeface="Arial"/>
                <a:ea typeface="Arial"/>
                <a:cs typeface="Arial"/>
                <a:sym typeface="Arial"/>
              </a:rPr>
              <a:t>62%</a:t>
            </a:r>
            <a:r>
              <a:rPr lang="en-GB" sz="1400" b="0" i="0" u="none" strike="noStrike" cap="none">
                <a:solidFill>
                  <a:srgbClr val="000000"/>
                </a:solidFill>
                <a:latin typeface="Arial"/>
                <a:ea typeface="Arial"/>
                <a:cs typeface="Arial"/>
                <a:sym typeface="Arial"/>
              </a:rPr>
              <a:t> of respondents to the poll say that r</a:t>
            </a:r>
            <a:r>
              <a:rPr lang="en-GB" sz="1400" b="0" i="0" u="none" strike="noStrike" cap="none">
                <a:solidFill>
                  <a:srgbClr val="000000"/>
                </a:solidFill>
                <a:highlight>
                  <a:srgbClr val="B4A7D6"/>
                </a:highlight>
                <a:latin typeface="Arial"/>
                <a:ea typeface="Arial"/>
                <a:cs typeface="Arial"/>
                <a:sym typeface="Arial"/>
              </a:rPr>
              <a:t>oad quality here is poor.</a:t>
            </a:r>
            <a:r>
              <a:rPr lang="en-GB" sz="1400" b="0" i="0" u="none" strike="noStrike" cap="none">
                <a:solidFill>
                  <a:srgbClr val="000000"/>
                </a:solidFill>
                <a:latin typeface="Arial"/>
                <a:ea typeface="Arial"/>
                <a:cs typeface="Arial"/>
                <a:sym typeface="Arial"/>
              </a:rPr>
              <a:t> Like </a:t>
            </a:r>
            <a:r>
              <a:rPr lang="en-GB" sz="1400" b="0" i="0" u="none" strike="noStrike" cap="none">
                <a:solidFill>
                  <a:srgbClr val="000000"/>
                </a:solidFill>
                <a:highlight>
                  <a:srgbClr val="93C47D"/>
                </a:highlight>
                <a:latin typeface="Arial"/>
                <a:ea typeface="Arial"/>
                <a:cs typeface="Arial"/>
                <a:sym typeface="Arial"/>
              </a:rPr>
              <a:t>Lagos in Nigeria</a:t>
            </a:r>
            <a:r>
              <a:rPr lang="en-GB" sz="1400" b="0" i="0" u="none" strike="noStrike" cap="none">
                <a:solidFill>
                  <a:srgbClr val="000000"/>
                </a:solidFill>
                <a:latin typeface="Arial"/>
                <a:ea typeface="Arial"/>
                <a:cs typeface="Arial"/>
                <a:sym typeface="Arial"/>
              </a:rPr>
              <a:t>, growing cities can often have problems with: congestion, public transport and air pollution. In Lagos there is an ongoing project to create the </a:t>
            </a:r>
            <a:r>
              <a:rPr lang="en-GB" sz="1400" b="0" i="0" u="none" strike="noStrike" cap="none">
                <a:solidFill>
                  <a:srgbClr val="000000"/>
                </a:solidFill>
                <a:highlight>
                  <a:srgbClr val="93C47D"/>
                </a:highlight>
                <a:latin typeface="Arial"/>
                <a:ea typeface="Arial"/>
                <a:cs typeface="Arial"/>
                <a:sym typeface="Arial"/>
              </a:rPr>
              <a:t>Lagos mass transit which will carry 70x more passengers</a:t>
            </a:r>
            <a:r>
              <a:rPr lang="en-GB" sz="1400" b="0" i="0" u="none" strike="noStrike" cap="none">
                <a:solidFill>
                  <a:srgbClr val="000000"/>
                </a:solidFill>
                <a:latin typeface="Arial"/>
                <a:ea typeface="Arial"/>
                <a:cs typeface="Arial"/>
                <a:sym typeface="Arial"/>
              </a:rPr>
              <a:t> than the previous bus system. This will </a:t>
            </a:r>
            <a:r>
              <a:rPr lang="en-GB" sz="1400" b="0" i="0" u="none" strike="noStrike" cap="none">
                <a:solidFill>
                  <a:srgbClr val="000000"/>
                </a:solidFill>
                <a:highlight>
                  <a:srgbClr val="E06666"/>
                </a:highlight>
                <a:latin typeface="Arial"/>
                <a:ea typeface="Arial"/>
                <a:cs typeface="Arial"/>
                <a:sym typeface="Arial"/>
              </a:rPr>
              <a:t>help to take cars and motorcycles off of the road which will both reduce congestion and air pollution once it is complete.</a:t>
            </a:r>
            <a:endParaRPr sz="1400" b="0" i="0" u="none" strike="noStrike" cap="none">
              <a:solidFill>
                <a:srgbClr val="000000"/>
              </a:solidFill>
              <a:highlight>
                <a:srgbClr val="E06666"/>
              </a:highlight>
              <a:latin typeface="Arial"/>
              <a:ea typeface="Arial"/>
              <a:cs typeface="Arial"/>
              <a:sym typeface="Arial"/>
            </a:endParaRPr>
          </a:p>
        </p:txBody>
      </p:sp>
      <p:sp>
        <p:nvSpPr>
          <p:cNvPr id="136" name="Google Shape;136;p8"/>
          <p:cNvSpPr txBox="1"/>
          <p:nvPr/>
        </p:nvSpPr>
        <p:spPr>
          <a:xfrm>
            <a:off x="7314250" y="1092525"/>
            <a:ext cx="1657500" cy="19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B4A7D6"/>
                </a:highlight>
                <a:latin typeface="Arial"/>
                <a:ea typeface="Arial"/>
                <a:cs typeface="Arial"/>
                <a:sym typeface="Arial"/>
              </a:rPr>
              <a:t>Purple = figure usage </a:t>
            </a:r>
            <a:endParaRPr sz="1400" b="0" i="0" u="none" strike="noStrike" cap="none">
              <a:solidFill>
                <a:srgbClr val="000000"/>
              </a:solidFill>
              <a:highlight>
                <a:srgbClr val="B4A7D6"/>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93C47D"/>
                </a:highlight>
                <a:latin typeface="Arial"/>
                <a:ea typeface="Arial"/>
                <a:cs typeface="Arial"/>
                <a:sym typeface="Arial"/>
              </a:rPr>
              <a:t>Green = case study</a:t>
            </a:r>
            <a:endParaRPr sz="1400" b="0" i="0" u="none" strike="noStrike" cap="none">
              <a:solidFill>
                <a:srgbClr val="000000"/>
              </a:solidFill>
              <a:highlight>
                <a:srgbClr val="93C47D"/>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highlight>
                  <a:srgbClr val="E06666"/>
                </a:highlight>
                <a:latin typeface="Arial"/>
                <a:ea typeface="Arial"/>
                <a:cs typeface="Arial"/>
                <a:sym typeface="Arial"/>
              </a:rPr>
              <a:t>Red = Developed points </a:t>
            </a:r>
            <a:endParaRPr sz="1400" b="0" i="0" u="none" strike="noStrike" cap="none">
              <a:solidFill>
                <a:srgbClr val="000000"/>
              </a:solidFill>
              <a:highlight>
                <a:srgbClr val="E06666"/>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3206</Words>
  <Application>Microsoft Office PowerPoint</Application>
  <PresentationFormat>On-screen Show (16:9)</PresentationFormat>
  <Paragraphs>303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Noto Sans Symbols</vt:lpstr>
      <vt:lpstr>Trebuchet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Gardiner</dc:creator>
  <cp:lastModifiedBy>Alice Gardiner</cp:lastModifiedBy>
  <cp:revision>5</cp:revision>
  <cp:lastPrinted>2024-06-19T07:52:32Z</cp:lastPrinted>
  <dcterms:modified xsi:type="dcterms:W3CDTF">2024-06-19T07:52:42Z</dcterms:modified>
</cp:coreProperties>
</file>