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FB90B"/>
    <a:srgbClr val="41F828"/>
    <a:srgbClr val="13F00E"/>
    <a:srgbClr val="00CC66"/>
    <a:srgbClr val="00FFFF"/>
    <a:srgbClr val="FFFF99"/>
    <a:srgbClr val="009999"/>
    <a:srgbClr val="0CB46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80" autoAdjust="0"/>
    <p:restoredTop sz="94249" autoAdjust="0"/>
  </p:normalViewPr>
  <p:slideViewPr>
    <p:cSldViewPr snapToGrid="0">
      <p:cViewPr varScale="1">
        <p:scale>
          <a:sx n="97" d="100"/>
          <a:sy n="97" d="100"/>
        </p:scale>
        <p:origin x="102" y="1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D76048-B9A8-40A5-A8E2-CED020A62A1C}" type="datetimeFigureOut">
              <a:rPr lang="en-GB" smtClean="0"/>
              <a:t>27/02/2019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08877-1CCD-46CF-914B-7485725B64D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587156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D76048-B9A8-40A5-A8E2-CED020A62A1C}" type="datetimeFigureOut">
              <a:rPr lang="en-GB" smtClean="0"/>
              <a:t>27/02/2019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08877-1CCD-46CF-914B-7485725B64D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675454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D76048-B9A8-40A5-A8E2-CED020A62A1C}" type="datetimeFigureOut">
              <a:rPr lang="en-GB" smtClean="0"/>
              <a:t>27/02/2019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08877-1CCD-46CF-914B-7485725B64D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344739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D76048-B9A8-40A5-A8E2-CED020A62A1C}" type="datetimeFigureOut">
              <a:rPr lang="en-GB" smtClean="0"/>
              <a:t>27/02/2019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08877-1CCD-46CF-914B-7485725B64D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07137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D76048-B9A8-40A5-A8E2-CED020A62A1C}" type="datetimeFigureOut">
              <a:rPr lang="en-GB" smtClean="0"/>
              <a:t>27/02/2019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08877-1CCD-46CF-914B-7485725B64D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488127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D76048-B9A8-40A5-A8E2-CED020A62A1C}" type="datetimeFigureOut">
              <a:rPr lang="en-GB" smtClean="0"/>
              <a:t>27/02/2019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08877-1CCD-46CF-914B-7485725B64D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937197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D76048-B9A8-40A5-A8E2-CED020A62A1C}" type="datetimeFigureOut">
              <a:rPr lang="en-GB" smtClean="0"/>
              <a:t>27/02/2019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08877-1CCD-46CF-914B-7485725B64D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267698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D76048-B9A8-40A5-A8E2-CED020A62A1C}" type="datetimeFigureOut">
              <a:rPr lang="en-GB" smtClean="0"/>
              <a:t>27/02/2019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08877-1CCD-46CF-914B-7485725B64D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320491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D76048-B9A8-40A5-A8E2-CED020A62A1C}" type="datetimeFigureOut">
              <a:rPr lang="en-GB" smtClean="0"/>
              <a:t>27/02/2019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08877-1CCD-46CF-914B-7485725B64D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77631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D76048-B9A8-40A5-A8E2-CED020A62A1C}" type="datetimeFigureOut">
              <a:rPr lang="en-GB" smtClean="0"/>
              <a:t>27/02/2019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08877-1CCD-46CF-914B-7485725B64D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700217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D76048-B9A8-40A5-A8E2-CED020A62A1C}" type="datetimeFigureOut">
              <a:rPr lang="en-GB" smtClean="0"/>
              <a:t>27/02/2019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08877-1CCD-46CF-914B-7485725B64D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928935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D76048-B9A8-40A5-A8E2-CED020A62A1C}" type="datetimeFigureOut">
              <a:rPr lang="en-GB" smtClean="0"/>
              <a:t>27/02/2019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708877-1CCD-46CF-914B-7485725B64D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54032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png"/><Relationship Id="rId7" Type="http://schemas.openxmlformats.org/officeDocument/2006/relationships/image" Target="../media/image6.jp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gif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gif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jpeg"/><Relationship Id="rId13" Type="http://schemas.openxmlformats.org/officeDocument/2006/relationships/image" Target="../media/image22.png"/><Relationship Id="rId18" Type="http://schemas.openxmlformats.org/officeDocument/2006/relationships/image" Target="../media/image27.png"/><Relationship Id="rId3" Type="http://schemas.openxmlformats.org/officeDocument/2006/relationships/image" Target="../media/image12.jpeg"/><Relationship Id="rId7" Type="http://schemas.openxmlformats.org/officeDocument/2006/relationships/image" Target="../media/image16.png"/><Relationship Id="rId12" Type="http://schemas.openxmlformats.org/officeDocument/2006/relationships/image" Target="../media/image21.png"/><Relationship Id="rId17" Type="http://schemas.openxmlformats.org/officeDocument/2006/relationships/image" Target="../media/image26.jpeg"/><Relationship Id="rId2" Type="http://schemas.openxmlformats.org/officeDocument/2006/relationships/image" Target="../media/image11.png"/><Relationship Id="rId16" Type="http://schemas.openxmlformats.org/officeDocument/2006/relationships/image" Target="../media/image25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5.png"/><Relationship Id="rId11" Type="http://schemas.openxmlformats.org/officeDocument/2006/relationships/image" Target="../media/image20.png"/><Relationship Id="rId5" Type="http://schemas.openxmlformats.org/officeDocument/2006/relationships/image" Target="../media/image14.gif"/><Relationship Id="rId15" Type="http://schemas.openxmlformats.org/officeDocument/2006/relationships/image" Target="../media/image24.jpeg"/><Relationship Id="rId10" Type="http://schemas.openxmlformats.org/officeDocument/2006/relationships/image" Target="../media/image19.png"/><Relationship Id="rId19" Type="http://schemas.openxmlformats.org/officeDocument/2006/relationships/image" Target="../media/image28.jpeg"/><Relationship Id="rId4" Type="http://schemas.openxmlformats.org/officeDocument/2006/relationships/image" Target="../media/image13.jpeg"/><Relationship Id="rId9" Type="http://schemas.openxmlformats.org/officeDocument/2006/relationships/image" Target="../media/image18.gif"/><Relationship Id="rId14" Type="http://schemas.openxmlformats.org/officeDocument/2006/relationships/image" Target="../media/image2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676309" y="2838869"/>
            <a:ext cx="430652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b="1" dirty="0">
                <a:solidFill>
                  <a:srgbClr val="0FB90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Living World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065974" y="2597090"/>
            <a:ext cx="133718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b="1" dirty="0">
                <a:solidFill>
                  <a:srgbClr val="0FB90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Unit 1b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56023978"/>
              </p:ext>
            </p:extLst>
          </p:nvPr>
        </p:nvGraphicFramePr>
        <p:xfrm>
          <a:off x="0" y="4160"/>
          <a:ext cx="3048000" cy="51816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3048000">
                  <a:extLst>
                    <a:ext uri="{9D8B030D-6E8A-4147-A177-3AD203B41FA5}">
                      <a16:colId xmlns:a16="http://schemas.microsoft.com/office/drawing/2014/main" val="3474182"/>
                    </a:ext>
                  </a:extLst>
                </a:gridCol>
              </a:tblGrid>
              <a:tr h="182916">
                <a:tc>
                  <a:txBody>
                    <a:bodyPr/>
                    <a:lstStyle/>
                    <a:p>
                      <a:pPr algn="l"/>
                      <a:r>
                        <a:rPr lang="en-GB" sz="800" dirty="0">
                          <a:solidFill>
                            <a:schemeClr val="tx1"/>
                          </a:solidFill>
                        </a:rPr>
                        <a:t>What is an</a:t>
                      </a:r>
                      <a:r>
                        <a:rPr lang="en-GB" sz="800" baseline="0" dirty="0">
                          <a:solidFill>
                            <a:schemeClr val="tx1"/>
                          </a:solidFill>
                        </a:rPr>
                        <a:t> Ecosystem?</a:t>
                      </a:r>
                      <a:endParaRPr lang="en-GB" sz="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93999572"/>
                  </a:ext>
                </a:extLst>
              </a:tr>
              <a:tr h="287846">
                <a:tc>
                  <a:txBody>
                    <a:bodyPr/>
                    <a:lstStyle/>
                    <a:p>
                      <a:pPr algn="ctr"/>
                      <a:r>
                        <a:rPr lang="en-GB" sz="700" b="1" dirty="0">
                          <a:effectLst/>
                        </a:rPr>
                        <a:t>An ecosystem is a system in which organisms interact with each other and with their environment. </a:t>
                      </a:r>
                      <a:endParaRPr lang="en-GB" sz="7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37108100"/>
                  </a:ext>
                </a:extLst>
              </a:tr>
            </a:tbl>
          </a:graphicData>
        </a:graphic>
      </p:graphicFrame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30512407"/>
              </p:ext>
            </p:extLst>
          </p:nvPr>
        </p:nvGraphicFramePr>
        <p:xfrm>
          <a:off x="9832" y="522320"/>
          <a:ext cx="3049025" cy="100584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455334">
                  <a:extLst>
                    <a:ext uri="{9D8B030D-6E8A-4147-A177-3AD203B41FA5}">
                      <a16:colId xmlns:a16="http://schemas.microsoft.com/office/drawing/2014/main" val="2221631828"/>
                    </a:ext>
                  </a:extLst>
                </a:gridCol>
                <a:gridCol w="440001">
                  <a:extLst>
                    <a:ext uri="{9D8B030D-6E8A-4147-A177-3AD203B41FA5}">
                      <a16:colId xmlns:a16="http://schemas.microsoft.com/office/drawing/2014/main" val="3215367826"/>
                    </a:ext>
                  </a:extLst>
                </a:gridCol>
                <a:gridCol w="2153690">
                  <a:extLst>
                    <a:ext uri="{9D8B030D-6E8A-4147-A177-3AD203B41FA5}">
                      <a16:colId xmlns:a16="http://schemas.microsoft.com/office/drawing/2014/main" val="268876824"/>
                    </a:ext>
                  </a:extLst>
                </a:gridCol>
              </a:tblGrid>
              <a:tr h="0">
                <a:tc gridSpan="3">
                  <a:txBody>
                    <a:bodyPr/>
                    <a:lstStyle/>
                    <a:p>
                      <a:r>
                        <a:rPr lang="en-GB" sz="800" dirty="0">
                          <a:solidFill>
                            <a:schemeClr val="tx1"/>
                          </a:solidFill>
                        </a:rPr>
                        <a:t>Ecosystem’s</a:t>
                      </a:r>
                      <a:r>
                        <a:rPr lang="en-GB" sz="800" baseline="0" dirty="0">
                          <a:solidFill>
                            <a:schemeClr val="tx1"/>
                          </a:solidFill>
                        </a:rPr>
                        <a:t> Components </a:t>
                      </a:r>
                      <a:endParaRPr lang="en-GB" sz="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29909086"/>
                  </a:ext>
                </a:extLst>
              </a:tr>
              <a:tr h="119640">
                <a:tc>
                  <a:txBody>
                    <a:bodyPr/>
                    <a:lstStyle/>
                    <a:p>
                      <a:r>
                        <a:rPr lang="en-GB" sz="700" b="1" dirty="0"/>
                        <a:t>Abiotic</a:t>
                      </a:r>
                      <a:r>
                        <a:rPr lang="en-GB" sz="700" b="1" baseline="0" dirty="0"/>
                        <a:t> </a:t>
                      </a:r>
                      <a:endParaRPr lang="en-GB" sz="700" b="1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r>
                        <a:rPr lang="en-GB" sz="700" dirty="0"/>
                        <a:t>These are </a:t>
                      </a:r>
                      <a:r>
                        <a:rPr lang="en-GB" sz="700" b="1" dirty="0"/>
                        <a:t>non-living</a:t>
                      </a:r>
                      <a:r>
                        <a:rPr lang="en-GB" sz="700" dirty="0"/>
                        <a:t>, such as air, water, heat and rock.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70571556"/>
                  </a:ext>
                </a:extLst>
              </a:tr>
              <a:tr h="119640">
                <a:tc>
                  <a:txBody>
                    <a:bodyPr/>
                    <a:lstStyle/>
                    <a:p>
                      <a:r>
                        <a:rPr lang="en-GB" sz="700" b="1" dirty="0"/>
                        <a:t>Biotic </a:t>
                      </a: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r>
                        <a:rPr lang="en-GB" sz="700" dirty="0"/>
                        <a:t>These are</a:t>
                      </a:r>
                      <a:r>
                        <a:rPr lang="en-GB" sz="700" b="1" dirty="0"/>
                        <a:t> living</a:t>
                      </a:r>
                      <a:r>
                        <a:rPr lang="en-GB" sz="700" dirty="0"/>
                        <a:t>, such as plants, insects, and animals.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05507243"/>
                  </a:ext>
                </a:extLst>
              </a:tr>
              <a:tr h="188006">
                <a:tc rowSpan="2">
                  <a:txBody>
                    <a:bodyPr/>
                    <a:lstStyle/>
                    <a:p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700" b="1" dirty="0"/>
                        <a:t>Flora</a:t>
                      </a:r>
                    </a:p>
                  </a:txBody>
                  <a:tcPr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700" b="1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Plant </a:t>
                      </a:r>
                      <a:r>
                        <a:rPr lang="en-GB" sz="7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life </a:t>
                      </a:r>
                      <a:r>
                        <a:rPr lang="en-GB" sz="7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occurring in a particular region or time.</a:t>
                      </a:r>
                      <a:endParaRPr lang="en-GB" sz="7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07294918"/>
                  </a:ext>
                </a:extLst>
              </a:tr>
              <a:tr h="188006">
                <a:tc vMerge="1">
                  <a:txBody>
                    <a:bodyPr/>
                    <a:lstStyle/>
                    <a:p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700" b="1" dirty="0"/>
                        <a:t>Fauna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7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Animal life </a:t>
                      </a:r>
                      <a:r>
                        <a:rPr lang="en-GB" sz="7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of any particular region or time.</a:t>
                      </a:r>
                      <a:endParaRPr lang="en-GB" sz="7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69037303"/>
                  </a:ext>
                </a:extLst>
              </a:tr>
            </a:tbl>
          </a:graphicData>
        </a:graphic>
      </p:graphicFrame>
      <p:graphicFrame>
        <p:nvGraphicFramePr>
          <p:cNvPr id="15" name="Table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75044445"/>
              </p:ext>
            </p:extLst>
          </p:nvPr>
        </p:nvGraphicFramePr>
        <p:xfrm>
          <a:off x="9320" y="4197517"/>
          <a:ext cx="3048000" cy="62484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3048000">
                  <a:extLst>
                    <a:ext uri="{9D8B030D-6E8A-4147-A177-3AD203B41FA5}">
                      <a16:colId xmlns:a16="http://schemas.microsoft.com/office/drawing/2014/main" val="1001498243"/>
                    </a:ext>
                  </a:extLst>
                </a:gridCol>
              </a:tblGrid>
              <a:tr h="176844">
                <a:tc>
                  <a:txBody>
                    <a:bodyPr/>
                    <a:lstStyle/>
                    <a:p>
                      <a:pPr algn="l"/>
                      <a:r>
                        <a:rPr lang="en-GB" sz="800" dirty="0">
                          <a:solidFill>
                            <a:schemeClr val="tx1"/>
                          </a:solidFill>
                        </a:rPr>
                        <a:t>Biomes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86538635"/>
                  </a:ext>
                </a:extLst>
              </a:tr>
              <a:tr h="390669">
                <a:tc>
                  <a:txBody>
                    <a:bodyPr/>
                    <a:lstStyle/>
                    <a:p>
                      <a:r>
                        <a:rPr lang="en-GB" sz="700" dirty="0">
                          <a:effectLst/>
                        </a:rPr>
                        <a:t>A biome is a </a:t>
                      </a:r>
                      <a:r>
                        <a:rPr lang="en-GB" sz="700" b="1" dirty="0">
                          <a:effectLst/>
                        </a:rPr>
                        <a:t>large geographical area of distinctive plant and animal groups</a:t>
                      </a:r>
                      <a:r>
                        <a:rPr lang="en-GB" sz="700" dirty="0">
                          <a:effectLst/>
                        </a:rPr>
                        <a:t>, which are adapted to that particular environment. The climate and geography of a region determines what type of biome can exist in that region. </a:t>
                      </a:r>
                      <a:endParaRPr lang="en-GB" sz="7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57750703"/>
                  </a:ext>
                </a:extLst>
              </a:tr>
            </a:tbl>
          </a:graphicData>
        </a:graphic>
      </p:graphicFrame>
      <p:pic>
        <p:nvPicPr>
          <p:cNvPr id="16" name="Picture 15"/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62" y="4838277"/>
            <a:ext cx="2402958" cy="1669526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76508" y="2793713"/>
            <a:ext cx="1171492" cy="1165327"/>
          </a:xfrm>
          <a:prstGeom prst="rect">
            <a:avLst/>
          </a:prstGeom>
          <a:ln>
            <a:solidFill>
              <a:schemeClr val="bg1"/>
            </a:solidFill>
          </a:ln>
        </p:spPr>
      </p:pic>
      <p:sp>
        <p:nvSpPr>
          <p:cNvPr id="22" name="Arrow: Bent-Up 21"/>
          <p:cNvSpPr/>
          <p:nvPr/>
        </p:nvSpPr>
        <p:spPr>
          <a:xfrm rot="5400000">
            <a:off x="108993" y="1242852"/>
            <a:ext cx="230069" cy="192025"/>
          </a:xfrm>
          <a:prstGeom prst="bentUpArrow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aphicFrame>
        <p:nvGraphicFramePr>
          <p:cNvPr id="24" name="Table 2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95830364"/>
              </p:ext>
            </p:extLst>
          </p:nvPr>
        </p:nvGraphicFramePr>
        <p:xfrm>
          <a:off x="2231334" y="4822775"/>
          <a:ext cx="825986" cy="2024543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248241">
                  <a:extLst>
                    <a:ext uri="{9D8B030D-6E8A-4147-A177-3AD203B41FA5}">
                      <a16:colId xmlns:a16="http://schemas.microsoft.com/office/drawing/2014/main" val="1090137425"/>
                    </a:ext>
                  </a:extLst>
                </a:gridCol>
                <a:gridCol w="577745">
                  <a:extLst>
                    <a:ext uri="{9D8B030D-6E8A-4147-A177-3AD203B41FA5}">
                      <a16:colId xmlns:a16="http://schemas.microsoft.com/office/drawing/2014/main" val="1634449378"/>
                    </a:ext>
                  </a:extLst>
                </a:gridCol>
              </a:tblGrid>
              <a:tr h="291978">
                <a:tc>
                  <a:txBody>
                    <a:bodyPr/>
                    <a:lstStyle/>
                    <a:p>
                      <a:endParaRPr lang="en-GB" sz="600" dirty="0"/>
                    </a:p>
                  </a:txBody>
                  <a:tcP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600" b="1" dirty="0"/>
                        <a:t>Coniferous forest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87370289"/>
                  </a:ext>
                </a:extLst>
              </a:tr>
              <a:tr h="322659">
                <a:tc>
                  <a:txBody>
                    <a:bodyPr/>
                    <a:lstStyle/>
                    <a:p>
                      <a:endParaRPr lang="en-GB" sz="600" dirty="0"/>
                    </a:p>
                  </a:txBody>
                  <a:tcPr>
                    <a:solidFill>
                      <a:srgbClr val="00CC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600" b="1" dirty="0"/>
                        <a:t>Deciduous forest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20375741"/>
                  </a:ext>
                </a:extLst>
              </a:tr>
              <a:tr h="291978">
                <a:tc>
                  <a:txBody>
                    <a:bodyPr/>
                    <a:lstStyle/>
                    <a:p>
                      <a:endParaRPr lang="en-GB" sz="600" dirty="0"/>
                    </a:p>
                  </a:txBody>
                  <a:tcPr>
                    <a:solidFill>
                      <a:srgbClr val="41F82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600" b="1" dirty="0"/>
                        <a:t>Tropical rainforests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09506285"/>
                  </a:ext>
                </a:extLst>
              </a:tr>
              <a:tr h="291978">
                <a:tc>
                  <a:txBody>
                    <a:bodyPr/>
                    <a:lstStyle/>
                    <a:p>
                      <a:endParaRPr lang="en-GB" sz="600" dirty="0"/>
                    </a:p>
                  </a:txBody>
                  <a:tcP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600" b="1" dirty="0"/>
                        <a:t>Tundra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6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186847"/>
                  </a:ext>
                </a:extLst>
              </a:tr>
              <a:tr h="291978">
                <a:tc>
                  <a:txBody>
                    <a:bodyPr/>
                    <a:lstStyle/>
                    <a:p>
                      <a:endParaRPr lang="en-GB" sz="600" dirty="0"/>
                    </a:p>
                  </a:txBody>
                  <a:tcP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600" b="1" dirty="0"/>
                        <a:t>Temperate grasslands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42975765"/>
                  </a:ext>
                </a:extLst>
              </a:tr>
              <a:tr h="291978">
                <a:tc>
                  <a:txBody>
                    <a:bodyPr/>
                    <a:lstStyle/>
                    <a:p>
                      <a:endParaRPr lang="en-GB" sz="600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600" b="1" dirty="0"/>
                        <a:t>Tropical grasslands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05108274"/>
                  </a:ext>
                </a:extLst>
              </a:tr>
              <a:tr h="241994">
                <a:tc>
                  <a:txBody>
                    <a:bodyPr/>
                    <a:lstStyle/>
                    <a:p>
                      <a:endParaRPr lang="en-GB" sz="600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600" b="1" dirty="0"/>
                        <a:t>Hot deserts.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32350355"/>
                  </a:ext>
                </a:extLst>
              </a:tr>
            </a:tbl>
          </a:graphicData>
        </a:graphic>
      </p:graphicFrame>
      <p:graphicFrame>
        <p:nvGraphicFramePr>
          <p:cNvPr id="25" name="Table 2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3739642"/>
              </p:ext>
            </p:extLst>
          </p:nvPr>
        </p:nvGraphicFramePr>
        <p:xfrm>
          <a:off x="9832" y="6500208"/>
          <a:ext cx="2212182" cy="347110"/>
        </p:xfrm>
        <a:graphic>
          <a:graphicData uri="http://schemas.openxmlformats.org/drawingml/2006/table">
            <a:tbl>
              <a:tblPr bandRow="1">
                <a:tableStyleId>{21E4AEA4-8DFA-4A89-87EB-49C32662AFE0}</a:tableStyleId>
              </a:tblPr>
              <a:tblGrid>
                <a:gridCol w="2212182">
                  <a:extLst>
                    <a:ext uri="{9D8B030D-6E8A-4147-A177-3AD203B41FA5}">
                      <a16:colId xmlns:a16="http://schemas.microsoft.com/office/drawing/2014/main" val="554855892"/>
                    </a:ext>
                  </a:extLst>
                </a:gridCol>
              </a:tblGrid>
              <a:tr h="347110">
                <a:tc>
                  <a:txBody>
                    <a:bodyPr/>
                    <a:lstStyle/>
                    <a:p>
                      <a:r>
                        <a:rPr lang="en-GB" sz="700" dirty="0"/>
                        <a:t>The </a:t>
                      </a:r>
                      <a:r>
                        <a:rPr lang="en-GB" sz="700" b="1" dirty="0"/>
                        <a:t>most productive biomes </a:t>
                      </a:r>
                      <a:r>
                        <a:rPr lang="en-GB" sz="700" dirty="0"/>
                        <a:t>– which have the greatest</a:t>
                      </a:r>
                      <a:r>
                        <a:rPr lang="en-GB" sz="700" baseline="0" dirty="0"/>
                        <a:t> biomass- </a:t>
                      </a:r>
                      <a:r>
                        <a:rPr lang="en-GB" sz="700" dirty="0"/>
                        <a:t> grow</a:t>
                      </a:r>
                      <a:r>
                        <a:rPr lang="en-GB" sz="700" baseline="0" dirty="0"/>
                        <a:t> in climates that are </a:t>
                      </a:r>
                      <a:r>
                        <a:rPr lang="en-GB" sz="700" b="1" baseline="0" dirty="0"/>
                        <a:t>hot and wet</a:t>
                      </a:r>
                      <a:r>
                        <a:rPr lang="en-GB" sz="700" baseline="0" dirty="0"/>
                        <a:t>. </a:t>
                      </a:r>
                      <a:endParaRPr lang="en-GB" sz="7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806994417"/>
                  </a:ext>
                </a:extLst>
              </a:tr>
            </a:tbl>
          </a:graphicData>
        </a:graphic>
      </p:graphicFrame>
      <p:graphicFrame>
        <p:nvGraphicFramePr>
          <p:cNvPr id="26" name="Table 2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50348844"/>
              </p:ext>
            </p:extLst>
          </p:nvPr>
        </p:nvGraphicFramePr>
        <p:xfrm>
          <a:off x="3073469" y="0"/>
          <a:ext cx="6822699" cy="2580824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756896">
                  <a:extLst>
                    <a:ext uri="{9D8B030D-6E8A-4147-A177-3AD203B41FA5}">
                      <a16:colId xmlns:a16="http://schemas.microsoft.com/office/drawing/2014/main" val="1675728204"/>
                    </a:ext>
                  </a:extLst>
                </a:gridCol>
                <a:gridCol w="1117648">
                  <a:extLst>
                    <a:ext uri="{9D8B030D-6E8A-4147-A177-3AD203B41FA5}">
                      <a16:colId xmlns:a16="http://schemas.microsoft.com/office/drawing/2014/main" val="2201708277"/>
                    </a:ext>
                  </a:extLst>
                </a:gridCol>
                <a:gridCol w="1117648">
                  <a:extLst>
                    <a:ext uri="{9D8B030D-6E8A-4147-A177-3AD203B41FA5}">
                      <a16:colId xmlns:a16="http://schemas.microsoft.com/office/drawing/2014/main" val="3941811737"/>
                    </a:ext>
                  </a:extLst>
                </a:gridCol>
                <a:gridCol w="966999">
                  <a:extLst>
                    <a:ext uri="{9D8B030D-6E8A-4147-A177-3AD203B41FA5}">
                      <a16:colId xmlns:a16="http://schemas.microsoft.com/office/drawing/2014/main" val="887835087"/>
                    </a:ext>
                  </a:extLst>
                </a:gridCol>
                <a:gridCol w="1431754">
                  <a:extLst>
                    <a:ext uri="{9D8B030D-6E8A-4147-A177-3AD203B41FA5}">
                      <a16:colId xmlns:a16="http://schemas.microsoft.com/office/drawing/2014/main" val="2644603159"/>
                    </a:ext>
                  </a:extLst>
                </a:gridCol>
                <a:gridCol w="1431754">
                  <a:extLst>
                    <a:ext uri="{9D8B030D-6E8A-4147-A177-3AD203B41FA5}">
                      <a16:colId xmlns:a16="http://schemas.microsoft.com/office/drawing/2014/main" val="3924325841"/>
                    </a:ext>
                  </a:extLst>
                </a:gridCol>
              </a:tblGrid>
              <a:tr h="214511">
                <a:tc gridSpan="6">
                  <a:txBody>
                    <a:bodyPr/>
                    <a:lstStyle/>
                    <a:p>
                      <a:r>
                        <a:rPr lang="en-GB" sz="800" dirty="0">
                          <a:solidFill>
                            <a:schemeClr val="tx1"/>
                          </a:solidFill>
                        </a:rPr>
                        <a:t>Biome’s climate</a:t>
                      </a:r>
                      <a:r>
                        <a:rPr lang="en-GB" sz="800" baseline="0" dirty="0">
                          <a:solidFill>
                            <a:schemeClr val="tx1"/>
                          </a:solidFill>
                        </a:rPr>
                        <a:t> and plants</a:t>
                      </a:r>
                      <a:endParaRPr lang="en-GB" sz="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sz="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44698368"/>
                  </a:ext>
                </a:extLst>
              </a:tr>
              <a:tr h="223935">
                <a:tc>
                  <a:txBody>
                    <a:bodyPr/>
                    <a:lstStyle/>
                    <a:p>
                      <a:r>
                        <a:rPr lang="en-GB" sz="700" b="1" dirty="0"/>
                        <a:t>Biome</a:t>
                      </a: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700" b="1" dirty="0"/>
                        <a:t>Location</a:t>
                      </a: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700" b="1" dirty="0"/>
                        <a:t>Temperature </a:t>
                      </a: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700" b="1" dirty="0"/>
                        <a:t>Rainfall</a:t>
                      </a: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700" b="1" dirty="0"/>
                        <a:t>Flora</a:t>
                      </a: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700" b="1" dirty="0"/>
                        <a:t>Fauna</a:t>
                      </a: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74543190"/>
                  </a:ext>
                </a:extLst>
              </a:tr>
              <a:tr h="350038">
                <a:tc>
                  <a:txBody>
                    <a:bodyPr/>
                    <a:lstStyle/>
                    <a:p>
                      <a:r>
                        <a:rPr lang="en-GB" sz="700" b="1" dirty="0"/>
                        <a:t>Tropical rainforest</a:t>
                      </a:r>
                    </a:p>
                  </a:txBody>
                  <a:tcPr anchor="ctr">
                    <a:solidFill>
                      <a:srgbClr val="41F828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700" dirty="0"/>
                        <a:t>Centred along the Equator.</a:t>
                      </a:r>
                      <a:r>
                        <a:rPr lang="en-GB" sz="700" baseline="0" dirty="0"/>
                        <a:t> </a:t>
                      </a:r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700" dirty="0"/>
                        <a:t>Hot all year (25-30°C)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700" dirty="0"/>
                        <a:t>Very high (over 200mm/year)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700" dirty="0"/>
                        <a:t>Tall trees forming a canopy; wide variety of species.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700" dirty="0"/>
                        <a:t>Greatest range</a:t>
                      </a:r>
                      <a:r>
                        <a:rPr lang="en-GB" sz="700" baseline="0" dirty="0"/>
                        <a:t> of different animal species. Most live in canopy layer</a:t>
                      </a:r>
                      <a:endParaRPr lang="en-GB" sz="7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62034960"/>
                  </a:ext>
                </a:extLst>
              </a:tr>
              <a:tr h="328526">
                <a:tc>
                  <a:txBody>
                    <a:bodyPr/>
                    <a:lstStyle/>
                    <a:p>
                      <a:r>
                        <a:rPr lang="en-GB" sz="700" b="1" dirty="0"/>
                        <a:t>Tropical grasslands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700" dirty="0"/>
                        <a:t>Between latitudes</a:t>
                      </a:r>
                      <a:r>
                        <a:rPr lang="en-GB" sz="700" baseline="0" dirty="0"/>
                        <a:t> 5</a:t>
                      </a:r>
                      <a:r>
                        <a:rPr lang="en-GB" sz="700" dirty="0"/>
                        <a:t>°-</a:t>
                      </a:r>
                      <a:r>
                        <a:rPr lang="en-GB" sz="700" baseline="0" dirty="0"/>
                        <a:t> </a:t>
                      </a:r>
                      <a:r>
                        <a:rPr lang="en-GB" sz="700" dirty="0"/>
                        <a:t>30° north</a:t>
                      </a:r>
                      <a:r>
                        <a:rPr lang="en-GB" sz="700" baseline="0" dirty="0"/>
                        <a:t> &amp; south of Equator.</a:t>
                      </a:r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700" dirty="0"/>
                        <a:t>Warm all year (20-30°C)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700" dirty="0"/>
                        <a:t>Wet + dry season (500-1500mm/year)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700" dirty="0"/>
                        <a:t>Grasslands with widely spaced trees.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700" dirty="0"/>
                        <a:t>Large hoofed herbivores and carnivores </a:t>
                      </a:r>
                      <a:r>
                        <a:rPr lang="en-GB" sz="700" baseline="0" dirty="0"/>
                        <a:t>dominate.</a:t>
                      </a:r>
                      <a:endParaRPr lang="en-GB" sz="7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99718243"/>
                  </a:ext>
                </a:extLst>
              </a:tr>
              <a:tr h="350038">
                <a:tc>
                  <a:txBody>
                    <a:bodyPr/>
                    <a:lstStyle/>
                    <a:p>
                      <a:r>
                        <a:rPr lang="en-GB" sz="700" b="1" dirty="0"/>
                        <a:t>Hot desert</a:t>
                      </a:r>
                    </a:p>
                    <a:p>
                      <a:endParaRPr lang="en-GB" sz="700" b="1" dirty="0"/>
                    </a:p>
                  </a:txBody>
                  <a:tcPr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700" dirty="0"/>
                        <a:t>Found</a:t>
                      </a:r>
                      <a:r>
                        <a:rPr lang="en-GB" sz="700" baseline="0" dirty="0"/>
                        <a:t> along the tropics of Cancer and Capricorn. </a:t>
                      </a:r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700" dirty="0"/>
                        <a:t>Hot by day (over 30°C) Cold by night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700" dirty="0"/>
                        <a:t>Very low (below 300mm/year)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700" dirty="0"/>
                        <a:t>Lack of plants and few species; adapted to drought.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700" dirty="0"/>
                        <a:t>Many animals are small and nocturnal: except</a:t>
                      </a:r>
                      <a:r>
                        <a:rPr lang="en-GB" sz="700" baseline="0" dirty="0"/>
                        <a:t> for the camel.</a:t>
                      </a:r>
                      <a:endParaRPr lang="en-GB" sz="7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21543521"/>
                  </a:ext>
                </a:extLst>
              </a:tr>
              <a:tr h="350038">
                <a:tc>
                  <a:txBody>
                    <a:bodyPr/>
                    <a:lstStyle/>
                    <a:p>
                      <a:r>
                        <a:rPr lang="en-GB" sz="700" b="1" dirty="0"/>
                        <a:t>Temperate forest</a:t>
                      </a:r>
                    </a:p>
                  </a:txBody>
                  <a:tcPr anchor="ctr">
                    <a:solidFill>
                      <a:srgbClr val="00CC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700" dirty="0"/>
                        <a:t>Between latitudes 40°-60°</a:t>
                      </a:r>
                      <a:r>
                        <a:rPr lang="en-GB" sz="700" baseline="0" dirty="0"/>
                        <a:t> north of Equator.</a:t>
                      </a:r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700" dirty="0"/>
                        <a:t>Warm summers +</a:t>
                      </a:r>
                      <a:r>
                        <a:rPr lang="en-GB" sz="700" baseline="0" dirty="0"/>
                        <a:t> mild winters (5-20</a:t>
                      </a:r>
                      <a:r>
                        <a:rPr lang="en-GB" sz="700" dirty="0"/>
                        <a:t>°C)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700" dirty="0"/>
                        <a:t>Variable rainfall (500-1500m</a:t>
                      </a:r>
                      <a:r>
                        <a:rPr lang="en-GB" sz="700" baseline="0" dirty="0"/>
                        <a:t> /year) </a:t>
                      </a:r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700" dirty="0"/>
                        <a:t>Mainly deciduous trees; a variety of species.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700" dirty="0"/>
                        <a:t>Animals adapt</a:t>
                      </a:r>
                      <a:r>
                        <a:rPr lang="en-GB" sz="700" baseline="0" dirty="0"/>
                        <a:t> to colder and warmer climates. Some migrate.</a:t>
                      </a:r>
                      <a:endParaRPr lang="en-GB" sz="7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66428185"/>
                  </a:ext>
                </a:extLst>
              </a:tr>
              <a:tr h="350038">
                <a:tc>
                  <a:txBody>
                    <a:bodyPr/>
                    <a:lstStyle/>
                    <a:p>
                      <a:r>
                        <a:rPr lang="en-GB" sz="700" b="1" dirty="0"/>
                        <a:t>Tundra </a:t>
                      </a:r>
                    </a:p>
                    <a:p>
                      <a:endParaRPr lang="en-GB" sz="700" b="1" dirty="0"/>
                    </a:p>
                  </a:txBody>
                  <a:tcPr anchor="ctr"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700" dirty="0"/>
                        <a:t>Far Latitudes</a:t>
                      </a:r>
                      <a:r>
                        <a:rPr lang="en-GB" sz="700" baseline="0" dirty="0"/>
                        <a:t> of </a:t>
                      </a:r>
                      <a:r>
                        <a:rPr lang="en-GB" sz="700" dirty="0"/>
                        <a:t>65° north and south of Equator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700" dirty="0"/>
                        <a:t>Cold winter + cool summers (below 10°C)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700" dirty="0"/>
                        <a:t>Low rainfall (below 500mm/ year)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700" dirty="0"/>
                        <a:t>Small plants grow close to the ground and only in summer.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700" dirty="0"/>
                        <a:t>Low number of species.</a:t>
                      </a:r>
                      <a:r>
                        <a:rPr lang="en-GB" sz="700" baseline="0" dirty="0"/>
                        <a:t> Most animals found along coast.</a:t>
                      </a:r>
                      <a:endParaRPr lang="en-GB" sz="7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91256060"/>
                  </a:ext>
                </a:extLst>
              </a:tr>
              <a:tr h="413700">
                <a:tc>
                  <a:txBody>
                    <a:bodyPr/>
                    <a:lstStyle/>
                    <a:p>
                      <a:r>
                        <a:rPr lang="en-GB" sz="700" b="1" dirty="0"/>
                        <a:t>Coral Reefs</a:t>
                      </a:r>
                    </a:p>
                  </a:txBody>
                  <a:tcPr anchor="ctr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700" dirty="0"/>
                        <a:t>Found within 30° north – south of Equator</a:t>
                      </a:r>
                      <a:r>
                        <a:rPr lang="en-GB" sz="700" baseline="0" dirty="0"/>
                        <a:t> in tropical waters.</a:t>
                      </a:r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700" dirty="0"/>
                        <a:t>Warm water all year round with temperatures of 18°C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700" dirty="0"/>
                        <a:t>Wet + dry seasons. Rainfall varies greatly</a:t>
                      </a:r>
                      <a:r>
                        <a:rPr lang="en-GB" sz="700" baseline="0" dirty="0"/>
                        <a:t> </a:t>
                      </a:r>
                      <a:r>
                        <a:rPr lang="en-GB" sz="700" dirty="0"/>
                        <a:t>due to location.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700" dirty="0"/>
                        <a:t>Small range of plant life</a:t>
                      </a:r>
                      <a:r>
                        <a:rPr lang="en-GB" sz="700" baseline="0" dirty="0"/>
                        <a:t> which includes algae and sea grasses that shelters reef animals. </a:t>
                      </a:r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700" dirty="0"/>
                        <a:t>Dominated by polyps and a diverse range of fish species. </a:t>
                      </a:r>
                    </a:p>
                    <a:p>
                      <a:endParaRPr lang="en-GB" sz="7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24138023"/>
                  </a:ext>
                </a:extLst>
              </a:tr>
            </a:tbl>
          </a:graphicData>
        </a:graphic>
      </p:graphicFrame>
      <p:graphicFrame>
        <p:nvGraphicFramePr>
          <p:cNvPr id="19" name="Table 1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3636314"/>
              </p:ext>
            </p:extLst>
          </p:nvPr>
        </p:nvGraphicFramePr>
        <p:xfrm>
          <a:off x="19149" y="2618227"/>
          <a:ext cx="3038171" cy="157133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504519">
                  <a:extLst>
                    <a:ext uri="{9D8B030D-6E8A-4147-A177-3AD203B41FA5}">
                      <a16:colId xmlns:a16="http://schemas.microsoft.com/office/drawing/2014/main" val="3319308548"/>
                    </a:ext>
                  </a:extLst>
                </a:gridCol>
                <a:gridCol w="1378061">
                  <a:extLst>
                    <a:ext uri="{9D8B030D-6E8A-4147-A177-3AD203B41FA5}">
                      <a16:colId xmlns:a16="http://schemas.microsoft.com/office/drawing/2014/main" val="3309033902"/>
                    </a:ext>
                  </a:extLst>
                </a:gridCol>
                <a:gridCol w="1155591">
                  <a:extLst>
                    <a:ext uri="{9D8B030D-6E8A-4147-A177-3AD203B41FA5}">
                      <a16:colId xmlns:a16="http://schemas.microsoft.com/office/drawing/2014/main" val="1718415096"/>
                    </a:ext>
                  </a:extLst>
                </a:gridCol>
              </a:tblGrid>
              <a:tr h="202250">
                <a:tc gridSpan="3">
                  <a:txBody>
                    <a:bodyPr/>
                    <a:lstStyle/>
                    <a:p>
                      <a:r>
                        <a:rPr lang="en-GB" sz="700" dirty="0">
                          <a:solidFill>
                            <a:schemeClr val="tx1"/>
                          </a:solidFill>
                        </a:rPr>
                        <a:t>Nutrient cycle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53887969"/>
                  </a:ext>
                </a:extLst>
              </a:tr>
              <a:tr h="637867">
                <a:tc gridSpan="2">
                  <a:txBody>
                    <a:bodyPr/>
                    <a:lstStyle/>
                    <a:p>
                      <a:r>
                        <a:rPr lang="en-GB" sz="700" dirty="0"/>
                        <a:t>Plants take in </a:t>
                      </a:r>
                      <a:r>
                        <a:rPr lang="en-GB" sz="700" b="1" dirty="0"/>
                        <a:t>nutrients</a:t>
                      </a:r>
                      <a:r>
                        <a:rPr lang="en-GB" sz="700" dirty="0"/>
                        <a:t> to build into new organic matter. Nutrients are taken up when animals eat plants and then returned to the soil when animals die and the body is broken down by</a:t>
                      </a:r>
                      <a:r>
                        <a:rPr lang="en-GB" sz="700" b="1" dirty="0"/>
                        <a:t> decomposers</a:t>
                      </a:r>
                      <a:r>
                        <a:rPr lang="en-GB" sz="700" dirty="0"/>
                        <a:t>.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11572559"/>
                  </a:ext>
                </a:extLst>
              </a:tr>
              <a:tr h="420059">
                <a:tc>
                  <a:txBody>
                    <a:bodyPr/>
                    <a:lstStyle/>
                    <a:p>
                      <a:r>
                        <a:rPr lang="en-GB" sz="700" b="1" dirty="0">
                          <a:solidFill>
                            <a:sysClr val="windowText" lastClr="000000"/>
                          </a:solidFill>
                        </a:rPr>
                        <a:t>Litter</a:t>
                      </a:r>
                      <a:endParaRPr lang="en-GB" sz="700" b="1" dirty="0">
                        <a:solidFill>
                          <a:sysClr val="windowText" lastClr="000000"/>
                        </a:solidFill>
                        <a:latin typeface="+mn-lt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700" dirty="0">
                          <a:solidFill>
                            <a:sysClr val="windowText" lastClr="000000"/>
                          </a:solidFill>
                        </a:rPr>
                        <a:t>This is the </a:t>
                      </a:r>
                      <a:r>
                        <a:rPr lang="en-GB" sz="700" b="1" dirty="0">
                          <a:solidFill>
                            <a:sysClr val="windowText" lastClr="000000"/>
                          </a:solidFill>
                        </a:rPr>
                        <a:t>surface layer </a:t>
                      </a:r>
                      <a:r>
                        <a:rPr lang="en-GB" sz="700" dirty="0">
                          <a:solidFill>
                            <a:sysClr val="windowText" lastClr="000000"/>
                          </a:solidFill>
                        </a:rPr>
                        <a:t>of vegetation, which over time breaks down to become </a:t>
                      </a:r>
                      <a:r>
                        <a:rPr lang="en-GB" sz="700" b="1" dirty="0">
                          <a:solidFill>
                            <a:sysClr val="windowText" lastClr="000000"/>
                          </a:solidFill>
                        </a:rPr>
                        <a:t>humus</a:t>
                      </a:r>
                      <a:r>
                        <a:rPr lang="en-GB" sz="700" dirty="0">
                          <a:solidFill>
                            <a:sysClr val="windowText" lastClr="000000"/>
                          </a:solidFill>
                        </a:rPr>
                        <a:t>.</a:t>
                      </a:r>
                      <a:endParaRPr lang="en-GB" sz="700" dirty="0">
                        <a:solidFill>
                          <a:sysClr val="windowText" lastClr="000000"/>
                        </a:solidFill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03169525"/>
                  </a:ext>
                </a:extLst>
              </a:tr>
              <a:tr h="311154">
                <a:tc>
                  <a:txBody>
                    <a:bodyPr/>
                    <a:lstStyle/>
                    <a:p>
                      <a:r>
                        <a:rPr lang="en-GB" sz="700" b="1" dirty="0">
                          <a:solidFill>
                            <a:sysClr val="windowText" lastClr="000000"/>
                          </a:solidFill>
                        </a:rPr>
                        <a:t>Biomass</a:t>
                      </a:r>
                      <a:endParaRPr lang="en-GB" sz="700" b="1" dirty="0">
                        <a:solidFill>
                          <a:sysClr val="windowText" lastClr="000000"/>
                        </a:solidFill>
                        <a:latin typeface="+mn-lt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700" dirty="0">
                          <a:solidFill>
                            <a:sysClr val="windowText" lastClr="000000"/>
                          </a:solidFill>
                        </a:rPr>
                        <a:t>The total </a:t>
                      </a:r>
                      <a:r>
                        <a:rPr lang="en-GB" sz="700" b="1" dirty="0">
                          <a:solidFill>
                            <a:sysClr val="windowText" lastClr="000000"/>
                          </a:solidFill>
                        </a:rPr>
                        <a:t>mass of living organisms</a:t>
                      </a:r>
                      <a:r>
                        <a:rPr lang="en-GB" sz="700" dirty="0">
                          <a:solidFill>
                            <a:sysClr val="windowText" lastClr="000000"/>
                          </a:solidFill>
                        </a:rPr>
                        <a:t> per unit area.</a:t>
                      </a:r>
                      <a:endParaRPr lang="en-GB" sz="700" dirty="0">
                        <a:solidFill>
                          <a:sysClr val="windowText" lastClr="000000"/>
                        </a:solidFill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96336403"/>
                  </a:ext>
                </a:extLst>
              </a:tr>
            </a:tbl>
          </a:graphicData>
        </a:graphic>
      </p:graphicFrame>
      <p:pic>
        <p:nvPicPr>
          <p:cNvPr id="28" name="Picture 27"/>
          <p:cNvPicPr>
            <a:picLocks noChangeAspect="1"/>
          </p:cNvPicPr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05296" y="2792019"/>
            <a:ext cx="1459112" cy="1405081"/>
          </a:xfrm>
          <a:prstGeom prst="rect">
            <a:avLst/>
          </a:prstGeom>
        </p:spPr>
      </p:pic>
      <p:pic>
        <p:nvPicPr>
          <p:cNvPr id="33" name="Picture 7" descr="whemap"/>
          <p:cNvPicPr>
            <a:picLocks noChangeAspect="1" noChangeArrowheads="1"/>
          </p:cNvPicPr>
          <p:nvPr/>
        </p:nvPicPr>
        <p:blipFill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73" t="1349" r="1198" b="3856"/>
          <a:stretch>
            <a:fillRect/>
          </a:stretch>
        </p:blipFill>
        <p:spPr bwMode="auto">
          <a:xfrm>
            <a:off x="3080439" y="4757869"/>
            <a:ext cx="1593712" cy="1119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35" name="Table 3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64318691"/>
              </p:ext>
            </p:extLst>
          </p:nvPr>
        </p:nvGraphicFramePr>
        <p:xfrm>
          <a:off x="4711386" y="4745287"/>
          <a:ext cx="1876853" cy="1155657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876853">
                  <a:extLst>
                    <a:ext uri="{9D8B030D-6E8A-4147-A177-3AD203B41FA5}">
                      <a16:colId xmlns:a16="http://schemas.microsoft.com/office/drawing/2014/main" val="2267236438"/>
                    </a:ext>
                  </a:extLst>
                </a:gridCol>
              </a:tblGrid>
              <a:tr h="202667">
                <a:tc>
                  <a:txBody>
                    <a:bodyPr/>
                    <a:lstStyle/>
                    <a:p>
                      <a:r>
                        <a:rPr lang="en-GB" sz="700" dirty="0">
                          <a:solidFill>
                            <a:schemeClr val="tx1"/>
                          </a:solidFill>
                        </a:rPr>
                        <a:t>Distribution of Tropical Rainforests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34720045"/>
                  </a:ext>
                </a:extLst>
              </a:tr>
              <a:tr h="952990">
                <a:tc>
                  <a:txBody>
                    <a:bodyPr/>
                    <a:lstStyle/>
                    <a:p>
                      <a:r>
                        <a:rPr lang="en-GB" sz="700" dirty="0"/>
                        <a:t>Tropical rainforests are </a:t>
                      </a:r>
                      <a:r>
                        <a:rPr lang="en-GB" sz="700" b="1" dirty="0"/>
                        <a:t>centred along the Equator</a:t>
                      </a:r>
                      <a:r>
                        <a:rPr lang="en-GB" sz="700" dirty="0"/>
                        <a:t> between the Tropic of Cancer and Capricorn. Rainforests can be found in South America, central Africa and South-East Asia. </a:t>
                      </a:r>
                      <a:r>
                        <a:rPr lang="en-GB" sz="700" b="1" dirty="0"/>
                        <a:t>The Amazon </a:t>
                      </a:r>
                      <a:r>
                        <a:rPr lang="en-GB" sz="700" dirty="0"/>
                        <a:t>is the world’s largest</a:t>
                      </a:r>
                      <a:r>
                        <a:rPr lang="en-GB" sz="700" baseline="0" dirty="0"/>
                        <a:t> rainforest and takes up the majority of northern South America, encompassing countries such as Brazil and Peru.</a:t>
                      </a:r>
                      <a:endParaRPr lang="en-GB" sz="700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04242797"/>
                  </a:ext>
                </a:extLst>
              </a:tr>
            </a:tbl>
          </a:graphicData>
        </a:graphic>
      </p:graphicFrame>
      <p:graphicFrame>
        <p:nvGraphicFramePr>
          <p:cNvPr id="36" name="Table 3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52402170"/>
              </p:ext>
            </p:extLst>
          </p:nvPr>
        </p:nvGraphicFramePr>
        <p:xfrm>
          <a:off x="5767407" y="5916271"/>
          <a:ext cx="2603198" cy="923334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603198">
                  <a:extLst>
                    <a:ext uri="{9D8B030D-6E8A-4147-A177-3AD203B41FA5}">
                      <a16:colId xmlns:a16="http://schemas.microsoft.com/office/drawing/2014/main" val="2267236438"/>
                    </a:ext>
                  </a:extLst>
                </a:gridCol>
              </a:tblGrid>
              <a:tr h="203446">
                <a:tc>
                  <a:txBody>
                    <a:bodyPr/>
                    <a:lstStyle/>
                    <a:p>
                      <a:r>
                        <a:rPr lang="en-GB" sz="700" dirty="0">
                          <a:solidFill>
                            <a:schemeClr val="tx1"/>
                          </a:solidFill>
                        </a:rPr>
                        <a:t>Climate of Tropical Rainforests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34720045"/>
                  </a:ext>
                </a:extLst>
              </a:tr>
              <a:tr h="719888">
                <a:tc>
                  <a:txBody>
                    <a:bodyPr/>
                    <a:lstStyle/>
                    <a:p>
                      <a:pPr marL="171450" indent="-171450" eaLnBrk="1" fontAlgn="auto" hangingPunct="1"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  <a:defRPr/>
                      </a:pPr>
                      <a:r>
                        <a:rPr lang="en-GB" sz="800" dirty="0"/>
                        <a:t>Evening temperatures rarely fall below</a:t>
                      </a:r>
                      <a:r>
                        <a:rPr lang="en-GB" sz="800" b="1" dirty="0"/>
                        <a:t> 22°C.</a:t>
                      </a:r>
                    </a:p>
                    <a:p>
                      <a:pPr marL="171450" indent="-171450" eaLnBrk="1" fontAlgn="auto" hangingPunct="1"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  <a:defRPr/>
                      </a:pPr>
                      <a:r>
                        <a:rPr lang="en-GB" sz="800" dirty="0"/>
                        <a:t>Due to the </a:t>
                      </a:r>
                      <a:r>
                        <a:rPr lang="en-GB" sz="800" b="1" dirty="0"/>
                        <a:t>presence of clouds</a:t>
                      </a:r>
                      <a:r>
                        <a:rPr lang="en-GB" sz="800" dirty="0"/>
                        <a:t>,</a:t>
                      </a:r>
                      <a:r>
                        <a:rPr lang="en-GB" sz="800" baseline="0" dirty="0"/>
                        <a:t> t</a:t>
                      </a:r>
                      <a:r>
                        <a:rPr lang="en-GB" sz="800" dirty="0"/>
                        <a:t>emperatures rarely rise above </a:t>
                      </a:r>
                      <a:r>
                        <a:rPr lang="en-GB" sz="800" b="1" dirty="0"/>
                        <a:t>32°C</a:t>
                      </a:r>
                      <a:r>
                        <a:rPr lang="en-GB" sz="800" dirty="0"/>
                        <a:t>.</a:t>
                      </a:r>
                    </a:p>
                    <a:p>
                      <a:pPr marL="171450" indent="-171450" eaLnBrk="1" fontAlgn="auto" hangingPunct="1"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  <a:defRPr/>
                      </a:pPr>
                      <a:r>
                        <a:rPr lang="en-GB" sz="800" dirty="0"/>
                        <a:t>Most afternoons have heavy showers.</a:t>
                      </a:r>
                    </a:p>
                    <a:p>
                      <a:pPr marL="171450" indent="-171450" eaLnBrk="1" fontAlgn="auto" hangingPunct="1"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  <a:defRPr/>
                      </a:pPr>
                      <a:r>
                        <a:rPr lang="en-GB" sz="800" dirty="0"/>
                        <a:t>At night with no clouds insulating, temperature drops.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04242797"/>
                  </a:ext>
                </a:extLst>
              </a:tr>
            </a:tbl>
          </a:graphicData>
        </a:graphic>
      </p:graphicFrame>
      <p:graphicFrame>
        <p:nvGraphicFramePr>
          <p:cNvPr id="38" name="Table 3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61224225"/>
              </p:ext>
            </p:extLst>
          </p:nvPr>
        </p:nvGraphicFramePr>
        <p:xfrm>
          <a:off x="3080893" y="5909965"/>
          <a:ext cx="2649281" cy="92964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649281">
                  <a:extLst>
                    <a:ext uri="{9D8B030D-6E8A-4147-A177-3AD203B41FA5}">
                      <a16:colId xmlns:a16="http://schemas.microsoft.com/office/drawing/2014/main" val="3296507065"/>
                    </a:ext>
                  </a:extLst>
                </a:gridCol>
              </a:tblGrid>
              <a:tr h="194626">
                <a:tc>
                  <a:txBody>
                    <a:bodyPr/>
                    <a:lstStyle/>
                    <a:p>
                      <a:r>
                        <a:rPr lang="en-GB" sz="700" kern="1200" dirty="0">
                          <a:solidFill>
                            <a:schemeClr val="tx1"/>
                          </a:solidFill>
                          <a:effectLst/>
                        </a:rPr>
                        <a:t>Rainforest nutrient cycle</a:t>
                      </a:r>
                      <a:endParaRPr lang="en-GB" sz="7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42123155"/>
                  </a:ext>
                </a:extLst>
              </a:tr>
              <a:tr h="718618">
                <a:tc>
                  <a:txBody>
                    <a:bodyPr/>
                    <a:lstStyle/>
                    <a:p>
                      <a:r>
                        <a:rPr lang="en-GB" sz="700" kern="1200" dirty="0">
                          <a:effectLst/>
                        </a:rPr>
                        <a:t>The </a:t>
                      </a:r>
                      <a:r>
                        <a:rPr lang="en-GB" sz="700" b="1" kern="1200" dirty="0">
                          <a:effectLst/>
                        </a:rPr>
                        <a:t>hot, damp conditions </a:t>
                      </a:r>
                      <a:r>
                        <a:rPr lang="en-GB" sz="700" kern="1200" dirty="0">
                          <a:effectLst/>
                        </a:rPr>
                        <a:t>on the forest floor allow for the </a:t>
                      </a:r>
                      <a:r>
                        <a:rPr lang="en-GB" sz="700" b="1" kern="1200" dirty="0">
                          <a:effectLst/>
                        </a:rPr>
                        <a:t>rapid decomposition </a:t>
                      </a:r>
                      <a:r>
                        <a:rPr lang="en-GB" sz="700" kern="1200" dirty="0">
                          <a:effectLst/>
                        </a:rPr>
                        <a:t>of dead plant material. This provides plentiful nutrients that are easily absorbed by plant roots. However, as these nutrients are in high demand from the many fast-growing plants, they do not remain in the soil for long and stay close to the surface. If vegetation is removed, the soils quickly become </a:t>
                      </a:r>
                      <a:r>
                        <a:rPr lang="en-GB" sz="700" b="1" kern="1200" dirty="0">
                          <a:effectLst/>
                        </a:rPr>
                        <a:t>infertile</a:t>
                      </a:r>
                      <a:r>
                        <a:rPr lang="en-GB" sz="700" kern="1200" dirty="0">
                          <a:effectLst/>
                        </a:rPr>
                        <a:t>.</a:t>
                      </a:r>
                      <a:endParaRPr lang="en-GB" sz="7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32852395"/>
                  </a:ext>
                </a:extLst>
              </a:tr>
            </a:tbl>
          </a:graphicData>
        </a:graphic>
      </p:graphicFrame>
      <p:graphicFrame>
        <p:nvGraphicFramePr>
          <p:cNvPr id="42" name="Table 4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015458"/>
              </p:ext>
            </p:extLst>
          </p:nvPr>
        </p:nvGraphicFramePr>
        <p:xfrm>
          <a:off x="7429213" y="4715671"/>
          <a:ext cx="2457638" cy="120396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634607">
                  <a:extLst>
                    <a:ext uri="{9D8B030D-6E8A-4147-A177-3AD203B41FA5}">
                      <a16:colId xmlns:a16="http://schemas.microsoft.com/office/drawing/2014/main" val="2700391838"/>
                    </a:ext>
                  </a:extLst>
                </a:gridCol>
                <a:gridCol w="1823031">
                  <a:extLst>
                    <a:ext uri="{9D8B030D-6E8A-4147-A177-3AD203B41FA5}">
                      <a16:colId xmlns:a16="http://schemas.microsoft.com/office/drawing/2014/main" val="736635396"/>
                    </a:ext>
                  </a:extLst>
                </a:gridCol>
              </a:tblGrid>
              <a:tr h="151941">
                <a:tc gridSpan="2">
                  <a:txBody>
                    <a:bodyPr/>
                    <a:lstStyle/>
                    <a:p>
                      <a:r>
                        <a:rPr lang="en-GB" sz="700" b="1" dirty="0">
                          <a:solidFill>
                            <a:schemeClr val="tx1"/>
                          </a:solidFill>
                        </a:rPr>
                        <a:t>Layers of the Rainforest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sz="9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ECF5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95198713"/>
                  </a:ext>
                </a:extLst>
              </a:tr>
              <a:tr h="151941">
                <a:tc>
                  <a:txBody>
                    <a:bodyPr/>
                    <a:lstStyle/>
                    <a:p>
                      <a:r>
                        <a:rPr lang="en-GB" sz="700" b="1" dirty="0"/>
                        <a:t>Emergent</a:t>
                      </a:r>
                      <a:endParaRPr lang="en-GB" sz="7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700" dirty="0"/>
                        <a:t>Highest layer</a:t>
                      </a:r>
                      <a:r>
                        <a:rPr lang="en-GB" sz="700" baseline="0" dirty="0"/>
                        <a:t> with trees reaching </a:t>
                      </a:r>
                      <a:r>
                        <a:rPr lang="en-GB" sz="700" b="1" dirty="0"/>
                        <a:t>50 metres.</a:t>
                      </a:r>
                      <a:endParaRPr lang="en-GB" sz="7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71051613"/>
                  </a:ext>
                </a:extLst>
              </a:tr>
              <a:tr h="233755">
                <a:tc>
                  <a:txBody>
                    <a:bodyPr/>
                    <a:lstStyle/>
                    <a:p>
                      <a:r>
                        <a:rPr lang="en-GB" sz="700" b="1" dirty="0"/>
                        <a:t>Canopy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700" dirty="0" smtClean="0"/>
                        <a:t>80%</a:t>
                      </a:r>
                      <a:r>
                        <a:rPr lang="en-GB" sz="700" baseline="0" dirty="0" smtClean="0"/>
                        <a:t> of</a:t>
                      </a:r>
                      <a:r>
                        <a:rPr lang="en-GB" sz="700" dirty="0" smtClean="0"/>
                        <a:t> life</a:t>
                      </a:r>
                      <a:r>
                        <a:rPr lang="en-GB" sz="700" baseline="0" dirty="0" smtClean="0"/>
                        <a:t> is found here as It receives </a:t>
                      </a:r>
                      <a:r>
                        <a:rPr lang="en-GB" sz="700" b="1" baseline="0" dirty="0" smtClean="0"/>
                        <a:t>most of the sunlight and rainfall.</a:t>
                      </a:r>
                      <a:endParaRPr lang="en-GB" sz="7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57257054"/>
                  </a:ext>
                </a:extLst>
              </a:tr>
              <a:tr h="151941">
                <a:tc>
                  <a:txBody>
                    <a:bodyPr/>
                    <a:lstStyle/>
                    <a:p>
                      <a:r>
                        <a:rPr lang="en-GB" sz="700" b="1" dirty="0"/>
                        <a:t>U-Canopy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700" dirty="0"/>
                        <a:t>Consists</a:t>
                      </a:r>
                      <a:r>
                        <a:rPr lang="en-GB" sz="700" baseline="0" dirty="0"/>
                        <a:t> of trees that reach </a:t>
                      </a:r>
                      <a:r>
                        <a:rPr lang="en-GB" sz="700" b="1" baseline="0" dirty="0"/>
                        <a:t>20 metres high.</a:t>
                      </a:r>
                      <a:endParaRPr lang="en-GB" sz="7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74546467"/>
                  </a:ext>
                </a:extLst>
              </a:tr>
              <a:tr h="233755">
                <a:tc>
                  <a:txBody>
                    <a:bodyPr/>
                    <a:lstStyle/>
                    <a:p>
                      <a:r>
                        <a:rPr lang="en-GB" sz="700" b="1" dirty="0"/>
                        <a:t>Shrub Layer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700" dirty="0"/>
                        <a:t>Lowest layer with </a:t>
                      </a:r>
                      <a:r>
                        <a:rPr lang="en-GB" sz="700" b="1" dirty="0"/>
                        <a:t>small</a:t>
                      </a:r>
                      <a:r>
                        <a:rPr lang="en-GB" sz="700" b="1" baseline="0" dirty="0"/>
                        <a:t> trees </a:t>
                      </a:r>
                      <a:r>
                        <a:rPr lang="en-GB" sz="700" baseline="0" dirty="0"/>
                        <a:t>that have adapted to living in the </a:t>
                      </a:r>
                      <a:r>
                        <a:rPr lang="en-GB" sz="700" b="1" baseline="0" dirty="0"/>
                        <a:t>shade.</a:t>
                      </a:r>
                      <a:endParaRPr lang="en-GB" sz="7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05062272"/>
                  </a:ext>
                </a:extLst>
              </a:tr>
            </a:tbl>
          </a:graphicData>
        </a:graphic>
      </p:graphicFrame>
      <p:graphicFrame>
        <p:nvGraphicFramePr>
          <p:cNvPr id="44" name="Table 4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77446849"/>
              </p:ext>
            </p:extLst>
          </p:nvPr>
        </p:nvGraphicFramePr>
        <p:xfrm>
          <a:off x="3073754" y="3500800"/>
          <a:ext cx="3511640" cy="54864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3511640">
                  <a:extLst>
                    <a:ext uri="{9D8B030D-6E8A-4147-A177-3AD203B41FA5}">
                      <a16:colId xmlns:a16="http://schemas.microsoft.com/office/drawing/2014/main" val="4280047058"/>
                    </a:ext>
                  </a:extLst>
                </a:gridCol>
              </a:tblGrid>
              <a:tr h="119455">
                <a:tc>
                  <a:txBody>
                    <a:bodyPr/>
                    <a:lstStyle/>
                    <a:p>
                      <a:pPr algn="ctr"/>
                      <a:r>
                        <a:rPr lang="en-GB" sz="800" dirty="0">
                          <a:solidFill>
                            <a:schemeClr val="tx1"/>
                          </a:solidFill>
                        </a:rPr>
                        <a:t>Tropical Rainforest Biome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39542921"/>
                  </a:ext>
                </a:extLst>
              </a:tr>
              <a:tr h="119455">
                <a:tc>
                  <a:txBody>
                    <a:bodyPr/>
                    <a:lstStyle/>
                    <a:p>
                      <a:pPr algn="ctr"/>
                      <a:r>
                        <a:rPr lang="en-GB" sz="800" dirty="0">
                          <a:solidFill>
                            <a:schemeClr val="tx1"/>
                          </a:solidFill>
                        </a:rPr>
                        <a:t>Tropical rainforest cover about </a:t>
                      </a:r>
                      <a:r>
                        <a:rPr lang="en-GB" sz="800" b="1" dirty="0">
                          <a:solidFill>
                            <a:schemeClr val="tx1"/>
                          </a:solidFill>
                        </a:rPr>
                        <a:t>2 per cent </a:t>
                      </a:r>
                      <a:r>
                        <a:rPr lang="en-GB" sz="800" dirty="0">
                          <a:solidFill>
                            <a:schemeClr val="tx1"/>
                          </a:solidFill>
                        </a:rPr>
                        <a:t>of the Earth’s surface yet they are home to </a:t>
                      </a:r>
                      <a:r>
                        <a:rPr lang="en-GB" sz="800" b="1" dirty="0">
                          <a:solidFill>
                            <a:schemeClr val="tx1"/>
                          </a:solidFill>
                        </a:rPr>
                        <a:t>over half of the world’s plant and animals</a:t>
                      </a:r>
                      <a:r>
                        <a:rPr lang="en-GB" sz="800" dirty="0">
                          <a:solidFill>
                            <a:schemeClr val="tx1"/>
                          </a:solidFill>
                        </a:rPr>
                        <a:t>. 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3060192"/>
                  </a:ext>
                </a:extLst>
              </a:tr>
            </a:tbl>
          </a:graphicData>
        </a:graphic>
      </p:graphicFrame>
      <p:pic>
        <p:nvPicPr>
          <p:cNvPr id="48" name="Picture 47"/>
          <p:cNvPicPr>
            <a:picLocks noChangeAspect="1"/>
          </p:cNvPicPr>
          <p:nvPr/>
        </p:nvPicPr>
        <p:blipFill rotWithShape="1">
          <a:blip r:embed="rId6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2977"/>
          <a:stretch/>
        </p:blipFill>
        <p:spPr>
          <a:xfrm>
            <a:off x="8407838" y="5919631"/>
            <a:ext cx="1459115" cy="936735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440"/>
          <a:stretch/>
        </p:blipFill>
        <p:spPr>
          <a:xfrm>
            <a:off x="6611358" y="4763928"/>
            <a:ext cx="794737" cy="1144679"/>
          </a:xfrm>
          <a:prstGeom prst="rect">
            <a:avLst/>
          </a:prstGeom>
        </p:spPr>
      </p:pic>
      <p:graphicFrame>
        <p:nvGraphicFramePr>
          <p:cNvPr id="30" name="Table 29">
            <a:extLst>
              <a:ext uri="{FF2B5EF4-FFF2-40B4-BE49-F238E27FC236}">
                <a16:creationId xmlns:a16="http://schemas.microsoft.com/office/drawing/2014/main" id="{FABBF640-EF0C-48D2-9505-4C203A8B5D3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63994245"/>
              </p:ext>
            </p:extLst>
          </p:nvPr>
        </p:nvGraphicFramePr>
        <p:xfrm>
          <a:off x="1585733" y="1555583"/>
          <a:ext cx="1460600" cy="103632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460600">
                  <a:extLst>
                    <a:ext uri="{9D8B030D-6E8A-4147-A177-3AD203B41FA5}">
                      <a16:colId xmlns:a16="http://schemas.microsoft.com/office/drawing/2014/main" val="1844453886"/>
                    </a:ext>
                  </a:extLst>
                </a:gridCol>
              </a:tblGrid>
              <a:tr h="176896">
                <a:tc>
                  <a:txBody>
                    <a:bodyPr/>
                    <a:lstStyle/>
                    <a:p>
                      <a:r>
                        <a:rPr lang="en-GB" sz="700" b="1" dirty="0">
                          <a:solidFill>
                            <a:schemeClr val="tx1"/>
                          </a:solidFill>
                        </a:rPr>
                        <a:t>Food</a:t>
                      </a:r>
                      <a:r>
                        <a:rPr lang="en-GB" sz="700" b="1" baseline="0" dirty="0">
                          <a:solidFill>
                            <a:schemeClr val="tx1"/>
                          </a:solidFill>
                        </a:rPr>
                        <a:t> Web and Chains</a:t>
                      </a:r>
                      <a:endParaRPr lang="en-GB" sz="7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66597396"/>
                  </a:ext>
                </a:extLst>
              </a:tr>
              <a:tr h="636826">
                <a:tc>
                  <a:txBody>
                    <a:bodyPr/>
                    <a:lstStyle/>
                    <a:p>
                      <a:r>
                        <a:rPr lang="en-GB" sz="700" b="0" dirty="0"/>
                        <a:t>Simple </a:t>
                      </a:r>
                      <a:r>
                        <a:rPr lang="en-GB" sz="700" b="1" dirty="0"/>
                        <a:t>food chains</a:t>
                      </a:r>
                      <a:r>
                        <a:rPr lang="en-GB" sz="700" b="1" baseline="0" dirty="0"/>
                        <a:t> </a:t>
                      </a:r>
                      <a:r>
                        <a:rPr lang="en-GB" sz="700" b="0" baseline="0" dirty="0"/>
                        <a:t>are useful in explaining the basic principles behind ecosystems. They show only one species at a particular trophic level. </a:t>
                      </a:r>
                      <a:r>
                        <a:rPr lang="en-GB" sz="700" b="1" baseline="0" dirty="0"/>
                        <a:t>Food webs </a:t>
                      </a:r>
                      <a:r>
                        <a:rPr lang="en-GB" sz="700" b="0" baseline="0" dirty="0"/>
                        <a:t>however consists of a network of many food chains interconnected together.</a:t>
                      </a:r>
                      <a:endParaRPr lang="en-GB" sz="700" b="0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69109033"/>
                  </a:ext>
                </a:extLst>
              </a:tr>
            </a:tbl>
          </a:graphicData>
        </a:graphic>
      </p:graphicFrame>
      <p:pic>
        <p:nvPicPr>
          <p:cNvPr id="32" name="Picture 31">
            <a:extLst>
              <a:ext uri="{FF2B5EF4-FFF2-40B4-BE49-F238E27FC236}">
                <a16:creationId xmlns:a16="http://schemas.microsoft.com/office/drawing/2014/main" id="{E22BD7FF-40D4-4CDC-95D7-F1F1CA18BE3A}"/>
              </a:ext>
            </a:extLst>
          </p:cNvPr>
          <p:cNvPicPr>
            <a:picLocks noChangeAspect="1"/>
          </p:cNvPicPr>
          <p:nvPr/>
        </p:nvPicPr>
        <p:blipFill rotWithShape="1">
          <a:blip r:embed="rId8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0129"/>
          <a:stretch/>
        </p:blipFill>
        <p:spPr>
          <a:xfrm>
            <a:off x="27682" y="1555583"/>
            <a:ext cx="1548733" cy="1036320"/>
          </a:xfrm>
          <a:prstGeom prst="rect">
            <a:avLst/>
          </a:prstGeom>
        </p:spPr>
      </p:pic>
      <p:graphicFrame>
        <p:nvGraphicFramePr>
          <p:cNvPr id="34" name="Table 33">
            <a:extLst>
              <a:ext uri="{FF2B5EF4-FFF2-40B4-BE49-F238E27FC236}">
                <a16:creationId xmlns:a16="http://schemas.microsoft.com/office/drawing/2014/main" id="{BE8E23D2-1431-403F-BE6A-0E43F276802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18708376"/>
              </p:ext>
            </p:extLst>
          </p:nvPr>
        </p:nvGraphicFramePr>
        <p:xfrm>
          <a:off x="6611358" y="2615001"/>
          <a:ext cx="3275493" cy="213360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581951">
                  <a:extLst>
                    <a:ext uri="{9D8B030D-6E8A-4147-A177-3AD203B41FA5}">
                      <a16:colId xmlns:a16="http://schemas.microsoft.com/office/drawing/2014/main" val="2147194815"/>
                    </a:ext>
                  </a:extLst>
                </a:gridCol>
                <a:gridCol w="1637844">
                  <a:extLst>
                    <a:ext uri="{9D8B030D-6E8A-4147-A177-3AD203B41FA5}">
                      <a16:colId xmlns:a16="http://schemas.microsoft.com/office/drawing/2014/main" val="3796763029"/>
                    </a:ext>
                  </a:extLst>
                </a:gridCol>
                <a:gridCol w="1055698">
                  <a:extLst>
                    <a:ext uri="{9D8B030D-6E8A-4147-A177-3AD203B41FA5}">
                      <a16:colId xmlns:a16="http://schemas.microsoft.com/office/drawing/2014/main" val="2845332165"/>
                    </a:ext>
                  </a:extLst>
                </a:gridCol>
              </a:tblGrid>
              <a:tr h="0">
                <a:tc gridSpan="3">
                  <a:txBody>
                    <a:bodyPr/>
                    <a:lstStyle/>
                    <a:p>
                      <a:r>
                        <a:rPr lang="en-GB" sz="700" dirty="0">
                          <a:solidFill>
                            <a:sysClr val="windowText" lastClr="000000"/>
                          </a:solidFill>
                        </a:rPr>
                        <a:t>CASE STUDY: UK Ecosystem: Epping Forest, Essex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79907314"/>
                  </a:ext>
                </a:extLst>
              </a:tr>
              <a:tr h="185647">
                <a:tc gridSpan="3">
                  <a:txBody>
                    <a:bodyPr/>
                    <a:lstStyle/>
                    <a:p>
                      <a:pPr algn="ctr"/>
                      <a:r>
                        <a:rPr lang="en-GB" sz="700" dirty="0">
                          <a:solidFill>
                            <a:sysClr val="windowText" lastClr="000000"/>
                          </a:solidFill>
                        </a:rPr>
                        <a:t>This is a typical English lowland deciduous woodland. </a:t>
                      </a:r>
                      <a:r>
                        <a:rPr lang="en-GB" sz="700" b="1" dirty="0">
                          <a:solidFill>
                            <a:sysClr val="windowText" lastClr="000000"/>
                          </a:solidFill>
                        </a:rPr>
                        <a:t>70% of the area </a:t>
                      </a:r>
                      <a:r>
                        <a:rPr lang="en-GB" sz="700" dirty="0">
                          <a:solidFill>
                            <a:sysClr val="windowText" lastClr="000000"/>
                          </a:solidFill>
                        </a:rPr>
                        <a:t>is designated as a </a:t>
                      </a:r>
                      <a:r>
                        <a:rPr lang="en-GB" sz="700" b="1" dirty="0">
                          <a:solidFill>
                            <a:sysClr val="windowText" lastClr="000000"/>
                          </a:solidFill>
                        </a:rPr>
                        <a:t>Site of Special Scientific Interest (SSI) </a:t>
                      </a:r>
                      <a:r>
                        <a:rPr lang="en-GB" sz="700" dirty="0">
                          <a:solidFill>
                            <a:sysClr val="windowText" lastClr="000000"/>
                          </a:solidFill>
                        </a:rPr>
                        <a:t>for its biological interest, with </a:t>
                      </a:r>
                      <a:r>
                        <a:rPr lang="en-GB" sz="700" b="1" dirty="0">
                          <a:solidFill>
                            <a:sysClr val="windowText" lastClr="000000"/>
                          </a:solidFill>
                        </a:rPr>
                        <a:t>66 %  </a:t>
                      </a:r>
                      <a:r>
                        <a:rPr lang="en-GB" sz="700" dirty="0">
                          <a:solidFill>
                            <a:sysClr val="windowText" lastClr="000000"/>
                          </a:solidFill>
                        </a:rPr>
                        <a:t>designated as a </a:t>
                      </a:r>
                      <a:r>
                        <a:rPr lang="en-GB" sz="700" b="1" dirty="0">
                          <a:solidFill>
                            <a:sysClr val="windowText" lastClr="000000"/>
                          </a:solidFill>
                        </a:rPr>
                        <a:t>Special Area of Conservation (SAC).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38474324"/>
                  </a:ext>
                </a:extLst>
              </a:tr>
              <a:tr h="0">
                <a:tc gridSpan="2">
                  <a:txBody>
                    <a:bodyPr/>
                    <a:lstStyle/>
                    <a:p>
                      <a:r>
                        <a:rPr lang="en-GB" sz="700" b="1" dirty="0">
                          <a:solidFill>
                            <a:sysClr val="windowText" lastClr="000000"/>
                          </a:solidFill>
                        </a:rPr>
                        <a:t>Components &amp; Interrelationships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700" b="1" dirty="0">
                          <a:solidFill>
                            <a:sysClr val="windowText" lastClr="000000"/>
                          </a:solidFill>
                        </a:rPr>
                        <a:t>Management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93660525"/>
                  </a:ext>
                </a:extLst>
              </a:tr>
              <a:tr h="185647">
                <a:tc>
                  <a:txBody>
                    <a:bodyPr/>
                    <a:lstStyle/>
                    <a:p>
                      <a:r>
                        <a:rPr lang="en-GB" sz="700" b="1" dirty="0">
                          <a:solidFill>
                            <a:sysClr val="windowText" lastClr="000000"/>
                          </a:solidFill>
                        </a:rPr>
                        <a:t>Spring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700" b="1" dirty="0">
                          <a:solidFill>
                            <a:sysClr val="windowText" lastClr="000000"/>
                          </a:solidFill>
                        </a:rPr>
                        <a:t>Flowering plants </a:t>
                      </a:r>
                      <a:r>
                        <a:rPr lang="en-GB" sz="700" b="0" dirty="0">
                          <a:solidFill>
                            <a:sysClr val="windowText" lastClr="000000"/>
                          </a:solidFill>
                        </a:rPr>
                        <a:t>(producers) such as bluebells store nutrients to be eaten by consumers later. </a:t>
                      </a:r>
                    </a:p>
                  </a:txBody>
                  <a:tcPr/>
                </a:tc>
                <a:tc rowSpan="4">
                  <a:txBody>
                    <a:bodyPr/>
                    <a:lstStyle/>
                    <a:p>
                      <a:r>
                        <a:rPr lang="en-GB" sz="700" baseline="0" dirty="0">
                          <a:solidFill>
                            <a:sysClr val="windowText" lastClr="000000"/>
                          </a:solidFill>
                        </a:rPr>
                        <a:t>- Epping has been managed for centuries. - Currently now used for </a:t>
                      </a:r>
                      <a:r>
                        <a:rPr lang="en-GB" sz="700" b="1" baseline="0" dirty="0">
                          <a:solidFill>
                            <a:sysClr val="windowText" lastClr="000000"/>
                          </a:solidFill>
                        </a:rPr>
                        <a:t>recreation</a:t>
                      </a:r>
                      <a:r>
                        <a:rPr lang="en-GB" sz="700" baseline="0" dirty="0">
                          <a:solidFill>
                            <a:sysClr val="windowText" lastClr="000000"/>
                          </a:solidFill>
                        </a:rPr>
                        <a:t> and </a:t>
                      </a:r>
                      <a:r>
                        <a:rPr lang="en-GB" sz="700" b="1" baseline="0" dirty="0">
                          <a:solidFill>
                            <a:sysClr val="windowText" lastClr="000000"/>
                          </a:solidFill>
                        </a:rPr>
                        <a:t>conservation</a:t>
                      </a:r>
                      <a:r>
                        <a:rPr lang="en-GB" sz="700" baseline="0" dirty="0">
                          <a:solidFill>
                            <a:sysClr val="windowText" lastClr="000000"/>
                          </a:solidFill>
                        </a:rPr>
                        <a:t>. </a:t>
                      </a:r>
                    </a:p>
                    <a:p>
                      <a:r>
                        <a:rPr lang="en-GB" sz="700" baseline="0" dirty="0">
                          <a:solidFill>
                            <a:sysClr val="windowText" lastClr="000000"/>
                          </a:solidFill>
                        </a:rPr>
                        <a:t>- Visitors </a:t>
                      </a:r>
                      <a:r>
                        <a:rPr lang="en-GB" sz="700" b="1" baseline="0" dirty="0">
                          <a:solidFill>
                            <a:sysClr val="windowText" lastClr="000000"/>
                          </a:solidFill>
                        </a:rPr>
                        <a:t>pick fruit </a:t>
                      </a:r>
                      <a:r>
                        <a:rPr lang="en-GB" sz="700" baseline="0" dirty="0">
                          <a:solidFill>
                            <a:sysClr val="windowText" lastClr="000000"/>
                          </a:solidFill>
                        </a:rPr>
                        <a:t>and berries, helping to </a:t>
                      </a:r>
                      <a:r>
                        <a:rPr lang="en-GB" sz="700" b="1" baseline="0" dirty="0">
                          <a:solidFill>
                            <a:sysClr val="windowText" lastClr="000000"/>
                          </a:solidFill>
                        </a:rPr>
                        <a:t>disperse seeds</a:t>
                      </a:r>
                      <a:r>
                        <a:rPr lang="en-GB" sz="700" baseline="0" dirty="0">
                          <a:solidFill>
                            <a:sysClr val="windowText" lastClr="000000"/>
                          </a:solidFill>
                        </a:rPr>
                        <a:t>. </a:t>
                      </a:r>
                    </a:p>
                    <a:p>
                      <a:r>
                        <a:rPr lang="en-GB" sz="700" baseline="0" dirty="0">
                          <a:solidFill>
                            <a:sysClr val="windowText" lastClr="000000"/>
                          </a:solidFill>
                        </a:rPr>
                        <a:t>- Trees cut down to encourage </a:t>
                      </a:r>
                      <a:r>
                        <a:rPr lang="en-GB" sz="700" b="1" baseline="0" dirty="0">
                          <a:solidFill>
                            <a:sysClr val="windowText" lastClr="000000"/>
                          </a:solidFill>
                        </a:rPr>
                        <a:t>new growth for timber. 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491572964"/>
                  </a:ext>
                </a:extLst>
              </a:tr>
              <a:tr h="137517">
                <a:tc>
                  <a:txBody>
                    <a:bodyPr/>
                    <a:lstStyle/>
                    <a:p>
                      <a:r>
                        <a:rPr lang="en-GB" sz="700" b="1" dirty="0">
                          <a:solidFill>
                            <a:sysClr val="windowText" lastClr="000000"/>
                          </a:solidFill>
                        </a:rPr>
                        <a:t>Summer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700" b="0" dirty="0">
                          <a:solidFill>
                            <a:sysClr val="windowText" lastClr="000000"/>
                          </a:solidFill>
                        </a:rPr>
                        <a:t>Broad tree leaves grow quickly to </a:t>
                      </a:r>
                      <a:r>
                        <a:rPr lang="en-GB" sz="700" b="1" dirty="0">
                          <a:solidFill>
                            <a:sysClr val="windowText" lastClr="000000"/>
                          </a:solidFill>
                        </a:rPr>
                        <a:t>maximise photosynthesis</a:t>
                      </a:r>
                      <a:r>
                        <a:rPr lang="en-GB" sz="700" b="0" dirty="0">
                          <a:solidFill>
                            <a:sysClr val="windowText" lastClr="000000"/>
                          </a:solidFill>
                        </a:rPr>
                        <a:t>.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 sz="8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62116540"/>
                  </a:ext>
                </a:extLst>
              </a:tr>
              <a:tr h="137517"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GB" sz="700" b="1" dirty="0">
                          <a:solidFill>
                            <a:sysClr val="windowText" lastClr="000000"/>
                          </a:solidFill>
                        </a:rPr>
                        <a:t>Autumn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GB" sz="700" dirty="0">
                          <a:solidFill>
                            <a:sysClr val="windowText" lastClr="000000"/>
                          </a:solidFill>
                        </a:rPr>
                        <a:t>Trees shed leaves to </a:t>
                      </a:r>
                      <a:r>
                        <a:rPr lang="en-GB" sz="700" b="1" dirty="0">
                          <a:solidFill>
                            <a:sysClr val="windowText" lastClr="000000"/>
                          </a:solidFill>
                        </a:rPr>
                        <a:t>conserve energy </a:t>
                      </a:r>
                      <a:r>
                        <a:rPr lang="en-GB" sz="700" dirty="0">
                          <a:solidFill>
                            <a:sysClr val="windowText" lastClr="000000"/>
                          </a:solidFill>
                        </a:rPr>
                        <a:t>due to sunlight hours decreasing. 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 sz="8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6507096"/>
                  </a:ext>
                </a:extLst>
              </a:tr>
              <a:tr h="137517"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GB" sz="700" b="1" dirty="0">
                          <a:solidFill>
                            <a:sysClr val="windowText" lastClr="000000"/>
                          </a:solidFill>
                        </a:rPr>
                        <a:t>Winter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GB" sz="700" dirty="0">
                          <a:solidFill>
                            <a:sysClr val="windowText" lastClr="000000"/>
                          </a:solidFill>
                        </a:rPr>
                        <a:t>Bacteria </a:t>
                      </a:r>
                      <a:r>
                        <a:rPr lang="en-GB" sz="700" b="1" dirty="0">
                          <a:solidFill>
                            <a:sysClr val="windowText" lastClr="000000"/>
                          </a:solidFill>
                        </a:rPr>
                        <a:t>decompose</a:t>
                      </a:r>
                      <a:r>
                        <a:rPr lang="en-GB" sz="700" dirty="0">
                          <a:solidFill>
                            <a:sysClr val="windowText" lastClr="000000"/>
                          </a:solidFill>
                        </a:rPr>
                        <a:t> the leaf litter, releasing the nutrients into the soil. 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 sz="800" baseline="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89191238"/>
                  </a:ext>
                </a:extLst>
              </a:tr>
            </a:tbl>
          </a:graphicData>
        </a:graphic>
      </p:graphicFrame>
      <p:graphicFrame>
        <p:nvGraphicFramePr>
          <p:cNvPr id="41" name="Table 40">
            <a:extLst>
              <a:ext uri="{FF2B5EF4-FFF2-40B4-BE49-F238E27FC236}">
                <a16:creationId xmlns:a16="http://schemas.microsoft.com/office/drawing/2014/main" id="{4BF94C29-7EBA-4C98-9115-AF3A66CF33E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16978133"/>
              </p:ext>
            </p:extLst>
          </p:nvPr>
        </p:nvGraphicFramePr>
        <p:xfrm>
          <a:off x="3066867" y="4065706"/>
          <a:ext cx="3511639" cy="67056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3511639">
                  <a:extLst>
                    <a:ext uri="{9D8B030D-6E8A-4147-A177-3AD203B41FA5}">
                      <a16:colId xmlns:a16="http://schemas.microsoft.com/office/drawing/2014/main" val="1884857248"/>
                    </a:ext>
                  </a:extLst>
                </a:gridCol>
              </a:tblGrid>
              <a:tr h="195563">
                <a:tc>
                  <a:txBody>
                    <a:bodyPr/>
                    <a:lstStyle/>
                    <a:p>
                      <a:pPr algn="ctr"/>
                      <a:r>
                        <a:rPr lang="en-GB" sz="800" dirty="0">
                          <a:solidFill>
                            <a:schemeClr val="tx1"/>
                          </a:solidFill>
                        </a:rPr>
                        <a:t>Interdependence</a:t>
                      </a:r>
                      <a:r>
                        <a:rPr lang="en-GB" sz="800" baseline="0" dirty="0">
                          <a:solidFill>
                            <a:schemeClr val="tx1"/>
                          </a:solidFill>
                        </a:rPr>
                        <a:t> in the rainforest</a:t>
                      </a:r>
                      <a:endParaRPr lang="en-GB" sz="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02584275"/>
                  </a:ext>
                </a:extLst>
              </a:tr>
              <a:tr h="300866">
                <a:tc>
                  <a:txBody>
                    <a:bodyPr/>
                    <a:lstStyle/>
                    <a:p>
                      <a:pPr algn="ctr"/>
                      <a:r>
                        <a:rPr lang="en-GB" sz="800" dirty="0">
                          <a:solidFill>
                            <a:schemeClr val="tx1"/>
                          </a:solidFill>
                        </a:rPr>
                        <a:t>A rainforest works through </a:t>
                      </a:r>
                      <a:r>
                        <a:rPr lang="en-GB" sz="800" b="1" dirty="0">
                          <a:solidFill>
                            <a:schemeClr val="tx1"/>
                          </a:solidFill>
                        </a:rPr>
                        <a:t>interdependence</a:t>
                      </a:r>
                      <a:r>
                        <a:rPr lang="en-GB" sz="800" dirty="0">
                          <a:solidFill>
                            <a:schemeClr val="tx1"/>
                          </a:solidFill>
                        </a:rPr>
                        <a:t>. This is where the plants and animals </a:t>
                      </a:r>
                      <a:r>
                        <a:rPr lang="en-GB" sz="800" b="1" dirty="0">
                          <a:solidFill>
                            <a:schemeClr val="tx1"/>
                          </a:solidFill>
                        </a:rPr>
                        <a:t>depend on each other </a:t>
                      </a:r>
                      <a:r>
                        <a:rPr lang="en-GB" sz="800" dirty="0">
                          <a:solidFill>
                            <a:schemeClr val="tx1"/>
                          </a:solidFill>
                        </a:rPr>
                        <a:t>for survival. If one component changes, there can be </a:t>
                      </a:r>
                      <a:r>
                        <a:rPr lang="en-GB" sz="800" b="1" dirty="0">
                          <a:solidFill>
                            <a:schemeClr val="tx1"/>
                          </a:solidFill>
                        </a:rPr>
                        <a:t>serious knock-up effects </a:t>
                      </a:r>
                      <a:r>
                        <a:rPr lang="en-GB" sz="800" dirty="0">
                          <a:solidFill>
                            <a:schemeClr val="tx1"/>
                          </a:solidFill>
                        </a:rPr>
                        <a:t>for the entire ecosystem.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19084191"/>
                  </a:ext>
                </a:extLst>
              </a:tr>
            </a:tbl>
          </a:graphicData>
        </a:graphic>
      </p:graphicFrame>
      <p:pic>
        <p:nvPicPr>
          <p:cNvPr id="43" name="Picture 42">
            <a:extLst>
              <a:ext uri="{FF2B5EF4-FFF2-40B4-BE49-F238E27FC236}">
                <a16:creationId xmlns:a16="http://schemas.microsoft.com/office/drawing/2014/main" id="{9A53E9C5-BCF1-48F4-9FB8-64E564133D06}"/>
              </a:ext>
            </a:extLst>
          </p:cNvPr>
          <p:cNvPicPr>
            <a:picLocks noChangeAspect="1"/>
          </p:cNvPicPr>
          <p:nvPr/>
        </p:nvPicPr>
        <p:blipFill>
          <a:blip r:embed="rId9" cstate="hq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92719" y="2471591"/>
            <a:ext cx="637478" cy="637478"/>
          </a:xfrm>
          <a:prstGeom prst="rect">
            <a:avLst/>
          </a:prstGeom>
        </p:spPr>
      </p:pic>
      <p:pic>
        <p:nvPicPr>
          <p:cNvPr id="45" name="Picture 44">
            <a:extLst>
              <a:ext uri="{FF2B5EF4-FFF2-40B4-BE49-F238E27FC236}">
                <a16:creationId xmlns:a16="http://schemas.microsoft.com/office/drawing/2014/main" id="{6BE0676C-B5F6-45E0-AD52-C5E5FBFD958E}"/>
              </a:ext>
            </a:extLst>
          </p:cNvPr>
          <p:cNvPicPr>
            <a:picLocks noChangeAspect="1"/>
          </p:cNvPicPr>
          <p:nvPr/>
        </p:nvPicPr>
        <p:blipFill>
          <a:blip r:embed="rId10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920399">
            <a:off x="9417534" y="2555899"/>
            <a:ext cx="387229" cy="245093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46" name="Picture 45">
            <a:extLst>
              <a:ext uri="{FF2B5EF4-FFF2-40B4-BE49-F238E27FC236}">
                <a16:creationId xmlns:a16="http://schemas.microsoft.com/office/drawing/2014/main" id="{803F1363-F78A-44EB-8926-3B41E77E632C}"/>
              </a:ext>
            </a:extLst>
          </p:cNvPr>
          <p:cNvPicPr>
            <a:picLocks noChangeAspect="1"/>
          </p:cNvPicPr>
          <p:nvPr/>
        </p:nvPicPr>
        <p:blipFill>
          <a:blip r:embed="rId11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94475" y="3457182"/>
            <a:ext cx="400146" cy="4001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97258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86426123"/>
              </p:ext>
            </p:extLst>
          </p:nvPr>
        </p:nvGraphicFramePr>
        <p:xfrm>
          <a:off x="49327" y="32084"/>
          <a:ext cx="4874353" cy="672572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4874353">
                  <a:extLst>
                    <a:ext uri="{9D8B030D-6E8A-4147-A177-3AD203B41FA5}">
                      <a16:colId xmlns:a16="http://schemas.microsoft.com/office/drawing/2014/main" val="4280047058"/>
                    </a:ext>
                  </a:extLst>
                </a:gridCol>
              </a:tblGrid>
              <a:tr h="325985">
                <a:tc>
                  <a:txBody>
                    <a:bodyPr/>
                    <a:lstStyle/>
                    <a:p>
                      <a:pPr algn="ctr"/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Tropical Rainforests: Case Study Malaysia</a:t>
                      </a:r>
                    </a:p>
                  </a:txBody>
                  <a:tcPr anchor="ctr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39542921"/>
                  </a:ext>
                </a:extLst>
              </a:tr>
              <a:tr h="346587">
                <a:tc>
                  <a:txBody>
                    <a:bodyPr/>
                    <a:lstStyle/>
                    <a:p>
                      <a:pPr algn="ctr"/>
                      <a:r>
                        <a:rPr lang="en-GB" sz="700" b="1" dirty="0"/>
                        <a:t>Malaysia is a LIC country is south-east Asia. 67% of Malaysia is a tropical rainforest with 18% of it not being interfered with.</a:t>
                      </a:r>
                    </a:p>
                    <a:p>
                      <a:pPr algn="ctr"/>
                      <a:r>
                        <a:rPr lang="en-GB" sz="700" b="1" dirty="0">
                          <a:solidFill>
                            <a:schemeClr val="tx1"/>
                          </a:solidFill>
                        </a:rPr>
                        <a:t>However , Malaysia has the fastest rate of deforestation compared to anywhere in the world </a:t>
                      </a:r>
                    </a:p>
                  </a:txBody>
                  <a:tcPr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0006226"/>
                  </a:ext>
                </a:extLst>
              </a:tr>
            </a:tbl>
          </a:graphicData>
        </a:graphic>
      </p:graphicFrame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40896854"/>
              </p:ext>
            </p:extLst>
          </p:nvPr>
        </p:nvGraphicFramePr>
        <p:xfrm>
          <a:off x="1863212" y="1571324"/>
          <a:ext cx="3060468" cy="362712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530234">
                  <a:extLst>
                    <a:ext uri="{9D8B030D-6E8A-4147-A177-3AD203B41FA5}">
                      <a16:colId xmlns:a16="http://schemas.microsoft.com/office/drawing/2014/main" val="2770630730"/>
                    </a:ext>
                  </a:extLst>
                </a:gridCol>
                <a:gridCol w="1530234">
                  <a:extLst>
                    <a:ext uri="{9D8B030D-6E8A-4147-A177-3AD203B41FA5}">
                      <a16:colId xmlns:a16="http://schemas.microsoft.com/office/drawing/2014/main" val="4245610051"/>
                    </a:ext>
                  </a:extLst>
                </a:gridCol>
              </a:tblGrid>
              <a:tr h="194177">
                <a:tc gridSpan="2">
                  <a:txBody>
                    <a:bodyPr/>
                    <a:lstStyle/>
                    <a:p>
                      <a:pPr algn="l"/>
                      <a:r>
                        <a:rPr lang="en-GB" sz="700" dirty="0">
                          <a:solidFill>
                            <a:schemeClr val="tx1"/>
                          </a:solidFill>
                        </a:rPr>
                        <a:t>What are the causes of deforestation?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33631545"/>
                  </a:ext>
                </a:extLst>
              </a:tr>
              <a:tr h="194177">
                <a:tc>
                  <a:txBody>
                    <a:bodyPr/>
                    <a:lstStyle/>
                    <a:p>
                      <a:r>
                        <a:rPr lang="en-GB" sz="700" b="1" dirty="0"/>
                        <a:t>Logging</a:t>
                      </a: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700" b="1" dirty="0"/>
                        <a:t>Agriculture</a:t>
                      </a: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50992071"/>
                  </a:ext>
                </a:extLst>
              </a:tr>
              <a:tr h="926074"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700" dirty="0"/>
                        <a:t>Most widely reported cause of </a:t>
                      </a:r>
                      <a:r>
                        <a:rPr lang="en-GB" sz="700" baseline="0" dirty="0"/>
                        <a:t>destructions to biodiversity.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700" dirty="0"/>
                        <a:t>Timber</a:t>
                      </a:r>
                      <a:r>
                        <a:rPr lang="en-GB" sz="700" baseline="0" dirty="0"/>
                        <a:t> is harvested to create </a:t>
                      </a:r>
                      <a:r>
                        <a:rPr lang="en-GB" sz="700" b="1" baseline="0" dirty="0"/>
                        <a:t>commercial items </a:t>
                      </a:r>
                      <a:r>
                        <a:rPr lang="en-GB" sz="700" baseline="0" dirty="0"/>
                        <a:t>such as furniture and paper. 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700" b="1" baseline="0" dirty="0"/>
                        <a:t>Violent confrontation </a:t>
                      </a:r>
                      <a:r>
                        <a:rPr lang="en-GB" sz="700" baseline="0" dirty="0"/>
                        <a:t>between indigenous tribes and logging companies. </a:t>
                      </a:r>
                      <a:endParaRPr lang="en-GB" sz="700" b="0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700" dirty="0"/>
                        <a:t>Large scale </a:t>
                      </a:r>
                      <a:r>
                        <a:rPr lang="en-GB" sz="700" b="1" dirty="0"/>
                        <a:t>‘slash  and burn’ </a:t>
                      </a:r>
                      <a:r>
                        <a:rPr lang="en-GB" sz="700" baseline="0" dirty="0"/>
                        <a:t>of land for ranches and palm oil. 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700" baseline="0" dirty="0"/>
                        <a:t>Increases </a:t>
                      </a:r>
                      <a:r>
                        <a:rPr lang="en-GB" sz="700" b="1" baseline="0" dirty="0"/>
                        <a:t>carbon emission</a:t>
                      </a:r>
                      <a:r>
                        <a:rPr lang="en-GB" sz="700" baseline="0" dirty="0"/>
                        <a:t>.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700" b="1" baseline="0" dirty="0"/>
                        <a:t>River saltation </a:t>
                      </a:r>
                      <a:r>
                        <a:rPr lang="en-GB" sz="700" baseline="0" dirty="0"/>
                        <a:t>and </a:t>
                      </a:r>
                      <a:r>
                        <a:rPr lang="en-GB" sz="700" b="1" baseline="0" dirty="0"/>
                        <a:t>soil erosion </a:t>
                      </a:r>
                      <a:r>
                        <a:rPr lang="en-GB" sz="700" baseline="0" dirty="0"/>
                        <a:t>increasing due to the large areas of </a:t>
                      </a:r>
                      <a:r>
                        <a:rPr lang="en-GB" sz="700" b="1" baseline="0" dirty="0"/>
                        <a:t>exposed land.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700" baseline="0" dirty="0"/>
                        <a:t>Increase in </a:t>
                      </a:r>
                      <a:r>
                        <a:rPr lang="en-GB" sz="700" b="1" baseline="0" dirty="0"/>
                        <a:t>palm oil </a:t>
                      </a:r>
                      <a:r>
                        <a:rPr lang="en-GB" sz="700" baseline="0" dirty="0"/>
                        <a:t>is making the </a:t>
                      </a:r>
                      <a:r>
                        <a:rPr lang="en-GB" sz="700" b="1" baseline="0" dirty="0"/>
                        <a:t>soil infertile</a:t>
                      </a:r>
                      <a:r>
                        <a:rPr lang="en-GB" sz="700" baseline="0" dirty="0"/>
                        <a:t>.</a:t>
                      </a:r>
                      <a:endParaRPr lang="en-GB" sz="7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3377347"/>
                  </a:ext>
                </a:extLst>
              </a:tr>
              <a:tr h="194177">
                <a:tc>
                  <a:txBody>
                    <a:bodyPr/>
                    <a:lstStyle/>
                    <a:p>
                      <a:r>
                        <a:rPr lang="en-GB" sz="700" b="1" dirty="0"/>
                        <a:t>Mineral Extraction</a:t>
                      </a: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700" b="1" dirty="0"/>
                        <a:t>Tourism</a:t>
                      </a: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88595456"/>
                  </a:ext>
                </a:extLst>
              </a:tr>
              <a:tr h="926074"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700" b="1" dirty="0"/>
                        <a:t>Precious</a:t>
                      </a:r>
                      <a:r>
                        <a:rPr lang="en-GB" sz="700" b="1" baseline="0" dirty="0"/>
                        <a:t> metals </a:t>
                      </a:r>
                      <a:r>
                        <a:rPr lang="en-GB" sz="700" baseline="0" dirty="0"/>
                        <a:t>are found in the rainforest.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700" dirty="0"/>
                        <a:t>Areas </a:t>
                      </a:r>
                      <a:r>
                        <a:rPr lang="en-GB" sz="700" b="1" dirty="0"/>
                        <a:t>mined</a:t>
                      </a:r>
                      <a:r>
                        <a:rPr lang="en-GB" sz="700" dirty="0"/>
                        <a:t> can experience </a:t>
                      </a:r>
                      <a:r>
                        <a:rPr lang="en-GB" sz="700" b="1" dirty="0"/>
                        <a:t>soil and water contamination</a:t>
                      </a:r>
                      <a:r>
                        <a:rPr lang="en-GB" sz="700" dirty="0"/>
                        <a:t>.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700" b="1" dirty="0"/>
                        <a:t>Indigenous</a:t>
                      </a:r>
                      <a:r>
                        <a:rPr lang="en-GB" sz="700" b="1" baseline="0" dirty="0"/>
                        <a:t> people </a:t>
                      </a:r>
                      <a:r>
                        <a:rPr lang="en-GB" sz="700" baseline="0" dirty="0"/>
                        <a:t>are becoming </a:t>
                      </a:r>
                      <a:r>
                        <a:rPr lang="en-GB" sz="700" b="1" baseline="0" dirty="0"/>
                        <a:t>displaced</a:t>
                      </a:r>
                      <a:r>
                        <a:rPr lang="en-GB" sz="700" baseline="0" dirty="0"/>
                        <a:t> from their land due to roads being built to transport products.</a:t>
                      </a:r>
                      <a:endParaRPr lang="en-GB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700" b="1" dirty="0"/>
                        <a:t>Mass tourism </a:t>
                      </a:r>
                      <a:r>
                        <a:rPr lang="en-GB" sz="700" dirty="0"/>
                        <a:t>is resulting in the building</a:t>
                      </a:r>
                      <a:r>
                        <a:rPr lang="en-GB" sz="700" baseline="0" dirty="0"/>
                        <a:t> of hotels in extremely </a:t>
                      </a:r>
                      <a:r>
                        <a:rPr lang="en-GB" sz="700" b="1" baseline="0" dirty="0"/>
                        <a:t>vulnerable areas</a:t>
                      </a:r>
                      <a:r>
                        <a:rPr lang="en-GB" sz="700" baseline="0" dirty="0"/>
                        <a:t>.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700" baseline="0" dirty="0"/>
                        <a:t>Lead to </a:t>
                      </a:r>
                      <a:r>
                        <a:rPr lang="en-GB" sz="700" b="1" baseline="0" dirty="0"/>
                        <a:t>negative relationship </a:t>
                      </a:r>
                      <a:r>
                        <a:rPr lang="en-GB" sz="700" baseline="0" dirty="0"/>
                        <a:t>between the government and indigenous tribes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700" baseline="0" dirty="0"/>
                        <a:t>Tourism has </a:t>
                      </a:r>
                      <a:r>
                        <a:rPr lang="en-GB" sz="700" b="1" baseline="0" dirty="0"/>
                        <a:t>exposed animals </a:t>
                      </a:r>
                      <a:r>
                        <a:rPr lang="en-GB" sz="700" baseline="0" dirty="0"/>
                        <a:t>to human </a:t>
                      </a:r>
                      <a:r>
                        <a:rPr lang="en-GB" sz="700" b="1" baseline="0" dirty="0"/>
                        <a:t>diseases. </a:t>
                      </a:r>
                      <a:endParaRPr lang="en-GB" sz="7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29269378"/>
                  </a:ext>
                </a:extLst>
              </a:tr>
              <a:tr h="194177"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GB" sz="700" b="1" dirty="0"/>
                        <a:t>Energy Development </a:t>
                      </a: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GB" sz="700" b="1" dirty="0"/>
                        <a:t>Road Building </a:t>
                      </a: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31243405"/>
                  </a:ext>
                </a:extLst>
              </a:tr>
              <a:tr h="926074"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700" dirty="0"/>
                        <a:t>The </a:t>
                      </a:r>
                      <a:r>
                        <a:rPr lang="en-GB" sz="700" b="1" dirty="0"/>
                        <a:t>high rainfall </a:t>
                      </a:r>
                      <a:r>
                        <a:rPr lang="en-GB" sz="700" dirty="0"/>
                        <a:t>creates ideal conditions for </a:t>
                      </a:r>
                      <a:r>
                        <a:rPr lang="en-GB" sz="700" b="1" dirty="0"/>
                        <a:t>hydro-electric power (HEP).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700" dirty="0"/>
                        <a:t>The </a:t>
                      </a:r>
                      <a:r>
                        <a:rPr lang="en-GB" sz="700" b="1" dirty="0" err="1"/>
                        <a:t>Bakun</a:t>
                      </a:r>
                      <a:r>
                        <a:rPr lang="en-GB" sz="700" b="1" dirty="0"/>
                        <a:t> Dam </a:t>
                      </a:r>
                      <a:r>
                        <a:rPr lang="en-GB" sz="700" dirty="0"/>
                        <a:t>in Malaysia is key for creating energy in this developing country, however, both people and environment have suffered.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700" b="1" dirty="0"/>
                        <a:t>Roads</a:t>
                      </a:r>
                      <a:r>
                        <a:rPr lang="en-GB" sz="700" dirty="0"/>
                        <a:t> are needed to bring supplies and </a:t>
                      </a:r>
                      <a:r>
                        <a:rPr lang="en-GB" sz="700" b="1" dirty="0"/>
                        <a:t>provide access </a:t>
                      </a:r>
                      <a:r>
                        <a:rPr lang="en-GB" sz="700" dirty="0"/>
                        <a:t>to new mining areas, settlements and energy projects. 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700" dirty="0"/>
                        <a:t>In Malaysia, </a:t>
                      </a:r>
                      <a:r>
                        <a:rPr lang="en-GB" sz="700" b="0" dirty="0"/>
                        <a:t>logging companies </a:t>
                      </a:r>
                      <a:r>
                        <a:rPr lang="en-GB" sz="700" dirty="0"/>
                        <a:t>use an </a:t>
                      </a:r>
                      <a:r>
                        <a:rPr lang="en-GB" sz="700" b="1" dirty="0"/>
                        <a:t>extensive network of roads </a:t>
                      </a:r>
                      <a:r>
                        <a:rPr lang="en-GB" sz="700" dirty="0"/>
                        <a:t>for heavy machinery and to transport wood.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40590131"/>
                  </a:ext>
                </a:extLst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89096982"/>
              </p:ext>
            </p:extLst>
          </p:nvPr>
        </p:nvGraphicFramePr>
        <p:xfrm>
          <a:off x="49328" y="729741"/>
          <a:ext cx="2721703" cy="816498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725735">
                  <a:extLst>
                    <a:ext uri="{9D8B030D-6E8A-4147-A177-3AD203B41FA5}">
                      <a16:colId xmlns:a16="http://schemas.microsoft.com/office/drawing/2014/main" val="16318873"/>
                    </a:ext>
                  </a:extLst>
                </a:gridCol>
                <a:gridCol w="1995968">
                  <a:extLst>
                    <a:ext uri="{9D8B030D-6E8A-4147-A177-3AD203B41FA5}">
                      <a16:colId xmlns:a16="http://schemas.microsoft.com/office/drawing/2014/main" val="4041562214"/>
                    </a:ext>
                  </a:extLst>
                </a:gridCol>
              </a:tblGrid>
              <a:tr h="188549">
                <a:tc gridSpan="2">
                  <a:txBody>
                    <a:bodyPr/>
                    <a:lstStyle/>
                    <a:p>
                      <a:r>
                        <a:rPr lang="en-GB" sz="700" dirty="0">
                          <a:solidFill>
                            <a:schemeClr val="tx1"/>
                          </a:solidFill>
                        </a:rPr>
                        <a:t>Adaptations to the</a:t>
                      </a:r>
                      <a:r>
                        <a:rPr lang="en-GB" sz="700" baseline="0" dirty="0">
                          <a:solidFill>
                            <a:schemeClr val="tx1"/>
                          </a:solidFill>
                        </a:rPr>
                        <a:t> rainforest</a:t>
                      </a:r>
                      <a:endParaRPr lang="en-GB" sz="7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83481493"/>
                  </a:ext>
                </a:extLst>
              </a:tr>
              <a:tr h="206126">
                <a:tc>
                  <a:txBody>
                    <a:bodyPr/>
                    <a:lstStyle/>
                    <a:p>
                      <a:r>
                        <a:rPr lang="en-GB" sz="700" b="1" dirty="0"/>
                        <a:t>Orangutans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700" b="0" dirty="0"/>
                        <a:t>Large arms </a:t>
                      </a:r>
                      <a:r>
                        <a:rPr lang="en-GB" sz="700" dirty="0"/>
                        <a:t>to </a:t>
                      </a:r>
                      <a:r>
                        <a:rPr lang="en-GB" sz="700" b="0" dirty="0"/>
                        <a:t>swing &amp; support </a:t>
                      </a:r>
                      <a:r>
                        <a:rPr lang="en-GB" sz="700" dirty="0"/>
                        <a:t>in the tree canopy.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92365090"/>
                  </a:ext>
                </a:extLst>
              </a:tr>
              <a:tr h="206126">
                <a:tc>
                  <a:txBody>
                    <a:bodyPr/>
                    <a:lstStyle/>
                    <a:p>
                      <a:r>
                        <a:rPr lang="en-GB" sz="700" b="1" dirty="0"/>
                        <a:t>Drip Tips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GB" sz="700" dirty="0"/>
                        <a:t>Allows heavy rain to </a:t>
                      </a:r>
                      <a:r>
                        <a:rPr lang="en-GB" sz="700" b="1" dirty="0"/>
                        <a:t>run off leaves</a:t>
                      </a:r>
                      <a:r>
                        <a:rPr lang="en-GB" sz="700" b="1" baseline="0" dirty="0"/>
                        <a:t> </a:t>
                      </a:r>
                      <a:r>
                        <a:rPr lang="en-GB" sz="700" b="1" dirty="0"/>
                        <a:t>easily</a:t>
                      </a:r>
                      <a:r>
                        <a:rPr lang="en-GB" sz="700" dirty="0"/>
                        <a:t>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38907275"/>
                  </a:ext>
                </a:extLst>
              </a:tr>
              <a:tr h="206126">
                <a:tc>
                  <a:txBody>
                    <a:bodyPr/>
                    <a:lstStyle/>
                    <a:p>
                      <a:r>
                        <a:rPr lang="en-GB" sz="700" b="1" dirty="0"/>
                        <a:t>Lianas &amp; Vines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GB" sz="700" b="1" dirty="0"/>
                        <a:t>Climbs</a:t>
                      </a:r>
                      <a:r>
                        <a:rPr lang="en-GB" sz="700" dirty="0"/>
                        <a:t> trees to reach sunlight at canopy.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33410838"/>
                  </a:ext>
                </a:extLst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82558763"/>
              </p:ext>
            </p:extLst>
          </p:nvPr>
        </p:nvGraphicFramePr>
        <p:xfrm>
          <a:off x="2771031" y="729741"/>
          <a:ext cx="2152649" cy="82296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152649">
                  <a:extLst>
                    <a:ext uri="{9D8B030D-6E8A-4147-A177-3AD203B41FA5}">
                      <a16:colId xmlns:a16="http://schemas.microsoft.com/office/drawing/2014/main" val="3920954251"/>
                    </a:ext>
                  </a:extLst>
                </a:gridCol>
              </a:tblGrid>
              <a:tr h="188549">
                <a:tc>
                  <a:txBody>
                    <a:bodyPr/>
                    <a:lstStyle/>
                    <a:p>
                      <a:r>
                        <a:rPr lang="en-GB" sz="700" dirty="0">
                          <a:solidFill>
                            <a:schemeClr val="tx1"/>
                          </a:solidFill>
                        </a:rPr>
                        <a:t>Rainforest inhabitants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8667657"/>
                  </a:ext>
                </a:extLst>
              </a:tr>
              <a:tr h="546770">
                <a:tc>
                  <a:txBody>
                    <a:bodyPr/>
                    <a:lstStyle/>
                    <a:p>
                      <a:r>
                        <a:rPr lang="en-GB" sz="700" baseline="0" dirty="0">
                          <a:solidFill>
                            <a:schemeClr val="tx1"/>
                          </a:solidFill>
                        </a:rPr>
                        <a:t>Many tribes have developed sustainable ways of survival. The rainforest provides inhabitants with…</a:t>
                      </a:r>
                      <a:endParaRPr lang="en-GB" sz="200" baseline="0" dirty="0">
                        <a:solidFill>
                          <a:schemeClr val="tx1"/>
                        </a:solidFill>
                      </a:endParaRP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700" b="1" baseline="0" dirty="0">
                          <a:solidFill>
                            <a:schemeClr val="tx1"/>
                          </a:solidFill>
                        </a:rPr>
                        <a:t>Food </a:t>
                      </a:r>
                      <a:r>
                        <a:rPr lang="en-GB" sz="700" baseline="0" dirty="0">
                          <a:solidFill>
                            <a:schemeClr val="tx1"/>
                          </a:solidFill>
                        </a:rPr>
                        <a:t>through hunting and gathering.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700" b="1" baseline="0" dirty="0">
                          <a:solidFill>
                            <a:schemeClr val="tx1"/>
                          </a:solidFill>
                        </a:rPr>
                        <a:t>Natural medicines </a:t>
                      </a:r>
                      <a:r>
                        <a:rPr lang="en-GB" sz="700" baseline="0" dirty="0">
                          <a:solidFill>
                            <a:schemeClr val="tx1"/>
                          </a:solidFill>
                        </a:rPr>
                        <a:t>from forest plants.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700" b="1" baseline="0" dirty="0">
                          <a:solidFill>
                            <a:schemeClr val="tx1"/>
                          </a:solidFill>
                        </a:rPr>
                        <a:t>Homes and boats </a:t>
                      </a:r>
                      <a:r>
                        <a:rPr lang="en-GB" sz="700" baseline="0" dirty="0">
                          <a:solidFill>
                            <a:schemeClr val="tx1"/>
                          </a:solidFill>
                        </a:rPr>
                        <a:t>from forest wood.</a:t>
                      </a:r>
                      <a:endParaRPr lang="en-GB" sz="7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37194101"/>
                  </a:ext>
                </a:extLst>
              </a:tr>
            </a:tbl>
          </a:graphicData>
        </a:graphic>
      </p:graphicFrame>
      <p:graphicFrame>
        <p:nvGraphicFramePr>
          <p:cNvPr id="20" name="Table 19">
            <a:extLst>
              <a:ext uri="{FF2B5EF4-FFF2-40B4-BE49-F238E27FC236}">
                <a16:creationId xmlns:a16="http://schemas.microsoft.com/office/drawing/2014/main" id="{0D1C7245-0AC7-4B86-8891-4CF1D421F31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34239101"/>
              </p:ext>
            </p:extLst>
          </p:nvPr>
        </p:nvGraphicFramePr>
        <p:xfrm>
          <a:off x="40530" y="1566195"/>
          <a:ext cx="1822681" cy="227076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822681">
                  <a:extLst>
                    <a:ext uri="{9D8B030D-6E8A-4147-A177-3AD203B41FA5}">
                      <a16:colId xmlns:a16="http://schemas.microsoft.com/office/drawing/2014/main" val="4205700478"/>
                    </a:ext>
                  </a:extLst>
                </a:gridCol>
              </a:tblGrid>
              <a:tr h="158332">
                <a:tc>
                  <a:txBody>
                    <a:bodyPr/>
                    <a:lstStyle/>
                    <a:p>
                      <a:r>
                        <a:rPr lang="en-GB" sz="700" dirty="0">
                          <a:solidFill>
                            <a:schemeClr val="tx1"/>
                          </a:solidFill>
                        </a:rPr>
                        <a:t>Issues related to biodiversity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95764222"/>
                  </a:ext>
                </a:extLst>
              </a:tr>
              <a:tr h="158332">
                <a:tc>
                  <a:txBody>
                    <a:bodyPr/>
                    <a:lstStyle/>
                    <a:p>
                      <a:pPr algn="l"/>
                      <a:r>
                        <a:rPr lang="en-GB" sz="700" b="1" dirty="0">
                          <a:solidFill>
                            <a:schemeClr val="tx1"/>
                          </a:solidFill>
                        </a:rPr>
                        <a:t>Why are there high rates of biodiversity?</a:t>
                      </a: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70642390"/>
                  </a:ext>
                </a:extLst>
              </a:tr>
              <a:tr h="621142"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700" b="1" dirty="0">
                          <a:solidFill>
                            <a:schemeClr val="tx1"/>
                          </a:solidFill>
                        </a:rPr>
                        <a:t>Warm and wet climate </a:t>
                      </a:r>
                      <a:r>
                        <a:rPr lang="en-GB" sz="700" dirty="0">
                          <a:solidFill>
                            <a:schemeClr val="tx1"/>
                          </a:solidFill>
                        </a:rPr>
                        <a:t>encourages a wide range of vegetation to grow. 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700" dirty="0">
                          <a:solidFill>
                            <a:schemeClr val="tx1"/>
                          </a:solidFill>
                        </a:rPr>
                        <a:t>There is </a:t>
                      </a:r>
                      <a:r>
                        <a:rPr lang="en-GB" sz="700" b="1" dirty="0">
                          <a:solidFill>
                            <a:schemeClr val="tx1"/>
                          </a:solidFill>
                        </a:rPr>
                        <a:t>rapid recycling of nutrients </a:t>
                      </a:r>
                      <a:r>
                        <a:rPr lang="en-GB" sz="700" dirty="0">
                          <a:solidFill>
                            <a:schemeClr val="tx1"/>
                          </a:solidFill>
                        </a:rPr>
                        <a:t>to speed plant growth. 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700" dirty="0">
                          <a:solidFill>
                            <a:schemeClr val="tx1"/>
                          </a:solidFill>
                        </a:rPr>
                        <a:t>Most of the rainforest is </a:t>
                      </a:r>
                      <a:r>
                        <a:rPr lang="en-GB" sz="700" b="1" dirty="0">
                          <a:solidFill>
                            <a:schemeClr val="tx1"/>
                          </a:solidFill>
                        </a:rPr>
                        <a:t>untouched.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43650837"/>
                  </a:ext>
                </a:extLst>
              </a:tr>
              <a:tr h="158332">
                <a:tc>
                  <a:txBody>
                    <a:bodyPr/>
                    <a:lstStyle/>
                    <a:p>
                      <a:pPr algn="l"/>
                      <a:r>
                        <a:rPr lang="en-GB" sz="700" b="1" dirty="0">
                          <a:solidFill>
                            <a:schemeClr val="tx1"/>
                          </a:solidFill>
                        </a:rPr>
                        <a:t>Main issues with biodiversity decline</a:t>
                      </a: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62289707"/>
                  </a:ext>
                </a:extLst>
              </a:tr>
              <a:tr h="170511"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700" b="1" dirty="0">
                          <a:solidFill>
                            <a:schemeClr val="tx1"/>
                          </a:solidFill>
                        </a:rPr>
                        <a:t>Keystone species </a:t>
                      </a:r>
                      <a:r>
                        <a:rPr lang="en-GB" sz="700" b="0" dirty="0">
                          <a:solidFill>
                            <a:schemeClr val="tx1"/>
                          </a:solidFill>
                        </a:rPr>
                        <a:t>(a species that are important of other species) are extremely important in the rainforest ecosystem. Humans are threatening these vital components. 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700" b="1" dirty="0">
                          <a:solidFill>
                            <a:schemeClr val="tx1"/>
                          </a:solidFill>
                        </a:rPr>
                        <a:t>Decline in species </a:t>
                      </a:r>
                      <a:r>
                        <a:rPr lang="en-GB" sz="700" b="0" dirty="0">
                          <a:solidFill>
                            <a:schemeClr val="tx1"/>
                          </a:solidFill>
                        </a:rPr>
                        <a:t>could cause tribes being unable to survive. 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700" b="1" dirty="0">
                          <a:solidFill>
                            <a:schemeClr val="tx1"/>
                          </a:solidFill>
                        </a:rPr>
                        <a:t>Plants</a:t>
                      </a:r>
                      <a:r>
                        <a:rPr lang="en-GB" sz="700" b="0" dirty="0">
                          <a:solidFill>
                            <a:schemeClr val="tx1"/>
                          </a:solidFill>
                        </a:rPr>
                        <a:t> &amp; </a:t>
                      </a:r>
                      <a:r>
                        <a:rPr lang="en-GB" sz="700" b="1" dirty="0">
                          <a:solidFill>
                            <a:schemeClr val="tx1"/>
                          </a:solidFill>
                        </a:rPr>
                        <a:t>animals</a:t>
                      </a:r>
                      <a:r>
                        <a:rPr lang="en-GB" sz="700" b="0" dirty="0">
                          <a:solidFill>
                            <a:schemeClr val="tx1"/>
                          </a:solidFill>
                        </a:rPr>
                        <a:t> may become </a:t>
                      </a:r>
                      <a:r>
                        <a:rPr lang="en-GB" sz="700" b="1" dirty="0">
                          <a:solidFill>
                            <a:schemeClr val="tx1"/>
                          </a:solidFill>
                        </a:rPr>
                        <a:t>extinct. 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700" b="0" dirty="0">
                          <a:solidFill>
                            <a:schemeClr val="tx1"/>
                          </a:solidFill>
                        </a:rPr>
                        <a:t>Key medical</a:t>
                      </a:r>
                      <a:r>
                        <a:rPr lang="en-GB" sz="700" b="1" dirty="0">
                          <a:solidFill>
                            <a:schemeClr val="tx1"/>
                          </a:solidFill>
                        </a:rPr>
                        <a:t> plants </a:t>
                      </a:r>
                      <a:r>
                        <a:rPr lang="en-GB" sz="700" b="0" dirty="0">
                          <a:solidFill>
                            <a:schemeClr val="tx1"/>
                          </a:solidFill>
                        </a:rPr>
                        <a:t>may become </a:t>
                      </a:r>
                      <a:r>
                        <a:rPr lang="en-GB" sz="700" b="1" dirty="0">
                          <a:solidFill>
                            <a:schemeClr val="tx1"/>
                          </a:solidFill>
                        </a:rPr>
                        <a:t>extinct.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8580519"/>
                  </a:ext>
                </a:extLst>
              </a:tr>
            </a:tbl>
          </a:graphicData>
        </a:graphic>
      </p:graphicFrame>
      <p:graphicFrame>
        <p:nvGraphicFramePr>
          <p:cNvPr id="23" name="Table 22">
            <a:extLst>
              <a:ext uri="{FF2B5EF4-FFF2-40B4-BE49-F238E27FC236}">
                <a16:creationId xmlns:a16="http://schemas.microsoft.com/office/drawing/2014/main" id="{B1A1F59D-A78B-4E7F-A7F3-52703348BB8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52676030"/>
              </p:ext>
            </p:extLst>
          </p:nvPr>
        </p:nvGraphicFramePr>
        <p:xfrm>
          <a:off x="49326" y="3860856"/>
          <a:ext cx="1822681" cy="298704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822681">
                  <a:extLst>
                    <a:ext uri="{9D8B030D-6E8A-4147-A177-3AD203B41FA5}">
                      <a16:colId xmlns:a16="http://schemas.microsoft.com/office/drawing/2014/main" val="4205700478"/>
                    </a:ext>
                  </a:extLst>
                </a:gridCol>
              </a:tblGrid>
              <a:tr h="137647">
                <a:tc>
                  <a:txBody>
                    <a:bodyPr/>
                    <a:lstStyle/>
                    <a:p>
                      <a:r>
                        <a:rPr lang="en-GB" sz="700" dirty="0">
                          <a:solidFill>
                            <a:schemeClr val="tx1"/>
                          </a:solidFill>
                        </a:rPr>
                        <a:t>Impacts of deforestation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95764222"/>
                  </a:ext>
                </a:extLst>
              </a:tr>
              <a:tr h="137647">
                <a:tc>
                  <a:txBody>
                    <a:bodyPr/>
                    <a:lstStyle/>
                    <a:p>
                      <a:pPr algn="l"/>
                      <a:r>
                        <a:rPr lang="en-GB" sz="700" b="1" dirty="0">
                          <a:solidFill>
                            <a:schemeClr val="tx1"/>
                          </a:solidFill>
                        </a:rPr>
                        <a:t>Economic development </a:t>
                      </a: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70642390"/>
                  </a:ext>
                </a:extLst>
              </a:tr>
              <a:tr h="582354"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GB" sz="700" dirty="0">
                          <a:solidFill>
                            <a:srgbClr val="0FB90B"/>
                          </a:solidFill>
                        </a:rPr>
                        <a:t>+ Mining, farming and logging creates employment and tax income for government. 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GB" sz="700" dirty="0">
                          <a:solidFill>
                            <a:srgbClr val="0FB90B"/>
                          </a:solidFill>
                        </a:rPr>
                        <a:t>+ Products such as palm oil provide valuable income for countries. </a:t>
                      </a:r>
                      <a:endParaRPr lang="en-GB" sz="700" dirty="0">
                        <a:solidFill>
                          <a:srgbClr val="FF0000"/>
                        </a:solidFill>
                      </a:endParaRP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GB" sz="700" dirty="0">
                          <a:solidFill>
                            <a:srgbClr val="FF0000"/>
                          </a:solidFill>
                        </a:rPr>
                        <a:t>- The loss of biodiversity will reduce tourism.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43650837"/>
                  </a:ext>
                </a:extLst>
              </a:tr>
              <a:tr h="137647">
                <a:tc>
                  <a:txBody>
                    <a:bodyPr/>
                    <a:lstStyle/>
                    <a:p>
                      <a:pPr algn="l"/>
                      <a:r>
                        <a:rPr lang="en-GB" sz="700" b="1" dirty="0">
                          <a:solidFill>
                            <a:schemeClr val="tx1"/>
                          </a:solidFill>
                        </a:rPr>
                        <a:t>Soil erosion</a:t>
                      </a: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62289707"/>
                  </a:ext>
                </a:extLst>
              </a:tr>
              <a:tr h="360001"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GB" sz="700" b="0" dirty="0">
                          <a:solidFill>
                            <a:srgbClr val="FF0000"/>
                          </a:solidFill>
                        </a:rPr>
                        <a:t>- Once the land is </a:t>
                      </a:r>
                      <a:r>
                        <a:rPr lang="en-GB" sz="700" b="1" dirty="0">
                          <a:solidFill>
                            <a:srgbClr val="FF0000"/>
                          </a:solidFill>
                        </a:rPr>
                        <a:t>exposed by deforestation, </a:t>
                      </a:r>
                      <a:r>
                        <a:rPr lang="en-GB" sz="700" b="0" dirty="0">
                          <a:solidFill>
                            <a:srgbClr val="FF0000"/>
                          </a:solidFill>
                        </a:rPr>
                        <a:t>the soil is more </a:t>
                      </a:r>
                      <a:r>
                        <a:rPr lang="en-GB" sz="700" b="1" dirty="0">
                          <a:solidFill>
                            <a:srgbClr val="FF0000"/>
                          </a:solidFill>
                        </a:rPr>
                        <a:t>vulnerable to rain</a:t>
                      </a:r>
                      <a:r>
                        <a:rPr lang="en-GB" sz="700" b="0" dirty="0">
                          <a:solidFill>
                            <a:srgbClr val="FF0000"/>
                          </a:solidFill>
                        </a:rPr>
                        <a:t>. 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GB" sz="700" b="0" dirty="0">
                          <a:solidFill>
                            <a:srgbClr val="FF0000"/>
                          </a:solidFill>
                        </a:rPr>
                        <a:t>- With </a:t>
                      </a:r>
                      <a:r>
                        <a:rPr lang="en-GB" sz="700" b="1" dirty="0">
                          <a:solidFill>
                            <a:srgbClr val="FF0000"/>
                          </a:solidFill>
                        </a:rPr>
                        <a:t>no roots to bind soil together</a:t>
                      </a:r>
                      <a:r>
                        <a:rPr lang="en-GB" sz="700" b="0" dirty="0">
                          <a:solidFill>
                            <a:srgbClr val="FF0000"/>
                          </a:solidFill>
                        </a:rPr>
                        <a:t>, soil can easily </a:t>
                      </a:r>
                      <a:r>
                        <a:rPr lang="en-GB" sz="700" b="1" dirty="0">
                          <a:solidFill>
                            <a:srgbClr val="FF0000"/>
                          </a:solidFill>
                        </a:rPr>
                        <a:t>wash away. 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8580519"/>
                  </a:ext>
                </a:extLst>
              </a:tr>
              <a:tr h="137647"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GB" sz="700" b="1" dirty="0">
                          <a:solidFill>
                            <a:schemeClr val="tx1"/>
                          </a:solidFill>
                        </a:rPr>
                        <a:t>Climate Change </a:t>
                      </a: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43063468"/>
                  </a:ext>
                </a:extLst>
              </a:tr>
              <a:tr h="656472">
                <a:tc>
                  <a:txBody>
                    <a:bodyPr/>
                    <a:lstStyle/>
                    <a:p>
                      <a:pPr marL="0" indent="0">
                        <a:buFontTx/>
                        <a:buNone/>
                      </a:pPr>
                      <a:r>
                        <a:rPr lang="en-GB" sz="700" b="0" dirty="0">
                          <a:solidFill>
                            <a:srgbClr val="FF0000"/>
                          </a:solidFill>
                        </a:rPr>
                        <a:t>-When rainforests are cut down, the climate becomes </a:t>
                      </a:r>
                      <a:r>
                        <a:rPr lang="en-GB" sz="700" b="1" dirty="0">
                          <a:solidFill>
                            <a:srgbClr val="FF0000"/>
                          </a:solidFill>
                        </a:rPr>
                        <a:t>drier. </a:t>
                      </a:r>
                    </a:p>
                    <a:p>
                      <a:pPr marL="0" indent="0">
                        <a:buFontTx/>
                        <a:buNone/>
                      </a:pPr>
                      <a:r>
                        <a:rPr lang="en-GB" sz="700" b="0" dirty="0">
                          <a:solidFill>
                            <a:srgbClr val="FF0000"/>
                          </a:solidFill>
                        </a:rPr>
                        <a:t>-Trees are </a:t>
                      </a:r>
                      <a:r>
                        <a:rPr lang="en-GB" sz="700" b="1" dirty="0">
                          <a:solidFill>
                            <a:srgbClr val="FF0000"/>
                          </a:solidFill>
                        </a:rPr>
                        <a:t>carbon ‘sinks</a:t>
                      </a:r>
                      <a:r>
                        <a:rPr lang="en-GB" sz="700" b="0" dirty="0">
                          <a:solidFill>
                            <a:srgbClr val="FF0000"/>
                          </a:solidFill>
                        </a:rPr>
                        <a:t>’. With greater deforestation comes more greenhouse emissions in the atmosphere. </a:t>
                      </a:r>
                    </a:p>
                    <a:p>
                      <a:pPr marL="0" indent="0">
                        <a:buFontTx/>
                        <a:buNone/>
                      </a:pPr>
                      <a:r>
                        <a:rPr lang="en-GB" sz="700" b="0" dirty="0">
                          <a:solidFill>
                            <a:srgbClr val="FF0000"/>
                          </a:solidFill>
                        </a:rPr>
                        <a:t>-When trees are burnt, they </a:t>
                      </a:r>
                      <a:r>
                        <a:rPr lang="en-GB" sz="700" b="1" dirty="0">
                          <a:solidFill>
                            <a:srgbClr val="FF0000"/>
                          </a:solidFill>
                        </a:rPr>
                        <a:t>release more carbon in the atmosphere</a:t>
                      </a:r>
                      <a:r>
                        <a:rPr lang="en-GB" sz="700" b="0" dirty="0">
                          <a:solidFill>
                            <a:srgbClr val="FF0000"/>
                          </a:solidFill>
                        </a:rPr>
                        <a:t>. This will enhance the </a:t>
                      </a:r>
                      <a:r>
                        <a:rPr lang="en-GB" sz="700" b="1" dirty="0">
                          <a:solidFill>
                            <a:srgbClr val="FF0000"/>
                          </a:solidFill>
                        </a:rPr>
                        <a:t>greenhouse effect. 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361417"/>
                  </a:ext>
                </a:extLst>
              </a:tr>
            </a:tbl>
          </a:graphicData>
        </a:graphic>
      </p:graphicFrame>
      <p:graphicFrame>
        <p:nvGraphicFramePr>
          <p:cNvPr id="24" name="Table 23">
            <a:extLst>
              <a:ext uri="{FF2B5EF4-FFF2-40B4-BE49-F238E27FC236}">
                <a16:creationId xmlns:a16="http://schemas.microsoft.com/office/drawing/2014/main" id="{C4B0C015-7C6D-48B8-8A5A-E3FA85D2509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84566739"/>
              </p:ext>
            </p:extLst>
          </p:nvPr>
        </p:nvGraphicFramePr>
        <p:xfrm>
          <a:off x="1872007" y="5156256"/>
          <a:ext cx="3051673" cy="169164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3051673">
                  <a:extLst>
                    <a:ext uri="{9D8B030D-6E8A-4147-A177-3AD203B41FA5}">
                      <a16:colId xmlns:a16="http://schemas.microsoft.com/office/drawing/2014/main" val="4226664521"/>
                    </a:ext>
                  </a:extLst>
                </a:gridCol>
              </a:tblGrid>
              <a:tr h="201755">
                <a:tc>
                  <a:txBody>
                    <a:bodyPr/>
                    <a:lstStyle/>
                    <a:p>
                      <a:r>
                        <a:rPr lang="en-GB" sz="700" i="0" dirty="0">
                          <a:solidFill>
                            <a:schemeClr val="tx1"/>
                          </a:solidFill>
                        </a:rPr>
                        <a:t>Sustainability</a:t>
                      </a:r>
                      <a:r>
                        <a:rPr lang="en-GB" sz="700" i="0" baseline="0" dirty="0">
                          <a:solidFill>
                            <a:schemeClr val="tx1"/>
                          </a:solidFill>
                        </a:rPr>
                        <a:t> for the Rainforest</a:t>
                      </a:r>
                      <a:endParaRPr lang="en-GB" sz="700" i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30645207"/>
                  </a:ext>
                </a:extLst>
              </a:tr>
              <a:tr h="31039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700" b="1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Uncontrolled and unchecked exploitation can cause irreversible damage such as loss of biodiversity, soil erosion and climate change. </a:t>
                      </a: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44407454"/>
                  </a:ext>
                </a:extLst>
              </a:tr>
              <a:tr h="1179492">
                <a:tc>
                  <a:txBody>
                    <a:bodyPr/>
                    <a:lstStyle/>
                    <a:p>
                      <a:r>
                        <a:rPr lang="en-GB" sz="700" b="1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Possible strategies include:</a:t>
                      </a:r>
                      <a:endParaRPr lang="en-GB" sz="300" b="1" i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700" b="1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Agro-forestry </a:t>
                      </a:r>
                      <a:r>
                        <a:rPr lang="en-GB" sz="70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Growing trees and crops at the same time. It prevents soil erosion and the crops benefit from the nutrients.</a:t>
                      </a:r>
                      <a:r>
                        <a:rPr lang="en-GB" sz="700" i="0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700" b="1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Selective logging </a:t>
                      </a:r>
                      <a:r>
                        <a:rPr lang="en-GB" sz="70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Trees are only felled when they reach a particular height. 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700" b="1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Education</a:t>
                      </a:r>
                      <a:r>
                        <a:rPr lang="en-GB" sz="70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- Ensuring those people understand the consequences of deforestation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700" b="1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Afforestation</a:t>
                      </a:r>
                      <a:r>
                        <a:rPr lang="en-GB" sz="70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- If trees are cut down, they are replaced.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700" b="1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Forest reserves </a:t>
                      </a:r>
                      <a:r>
                        <a:rPr lang="en-GB" sz="70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Areas protected from exploitation.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700" b="1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Ecotourism</a:t>
                      </a:r>
                      <a:r>
                        <a:rPr lang="en-GB" sz="70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- </a:t>
                      </a:r>
                      <a:r>
                        <a:rPr lang="en-GB" sz="700" i="0" dirty="0"/>
                        <a:t>tourism that promotes the </a:t>
                      </a:r>
                      <a:r>
                        <a:rPr lang="en-GB" sz="700" i="0" baseline="0" dirty="0"/>
                        <a:t>environments &amp; conservation</a:t>
                      </a:r>
                      <a:endParaRPr lang="en-GB" sz="700" i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65688410"/>
                  </a:ext>
                </a:extLst>
              </a:tr>
            </a:tbl>
          </a:graphicData>
        </a:graphic>
      </p:graphicFrame>
      <p:graphicFrame>
        <p:nvGraphicFramePr>
          <p:cNvPr id="27" name="Table 26">
            <a:extLst>
              <a:ext uri="{FF2B5EF4-FFF2-40B4-BE49-F238E27FC236}">
                <a16:creationId xmlns:a16="http://schemas.microsoft.com/office/drawing/2014/main" id="{E8926060-7B82-4E71-BC5B-C318193A3F4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92564712"/>
              </p:ext>
            </p:extLst>
          </p:nvPr>
        </p:nvGraphicFramePr>
        <p:xfrm>
          <a:off x="4982322" y="32084"/>
          <a:ext cx="4874353" cy="672572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4874353">
                  <a:extLst>
                    <a:ext uri="{9D8B030D-6E8A-4147-A177-3AD203B41FA5}">
                      <a16:colId xmlns:a16="http://schemas.microsoft.com/office/drawing/2014/main" val="4280047058"/>
                    </a:ext>
                  </a:extLst>
                </a:gridCol>
              </a:tblGrid>
              <a:tr h="325985">
                <a:tc>
                  <a:txBody>
                    <a:bodyPr/>
                    <a:lstStyle/>
                    <a:p>
                      <a:pPr algn="ctr"/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Hot Desert: Case Study Thar Desert – India/Pakistan</a:t>
                      </a:r>
                    </a:p>
                  </a:txBody>
                  <a:tcPr anchor="ctr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39542921"/>
                  </a:ext>
                </a:extLst>
              </a:tr>
              <a:tr h="346587">
                <a:tc>
                  <a:txBody>
                    <a:bodyPr/>
                    <a:lstStyle/>
                    <a:p>
                      <a:pPr algn="ctr"/>
                      <a:r>
                        <a:rPr lang="en-GB" sz="700" b="1" dirty="0"/>
                        <a:t>The Thar Desert is located on the border between India and Pakistan in Southern Asia. With India soon becoming the </a:t>
                      </a:r>
                    </a:p>
                    <a:p>
                      <a:pPr algn="ctr"/>
                      <a:r>
                        <a:rPr lang="en-GB" sz="700" b="1" dirty="0"/>
                        <a:t>most populated country in the world in the next five years. With this, more people will plan to live in the desert. </a:t>
                      </a:r>
                      <a:endParaRPr lang="en-GB" sz="7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0006226"/>
                  </a:ext>
                </a:extLst>
              </a:tr>
            </a:tbl>
          </a:graphicData>
        </a:graphic>
      </p:graphicFrame>
      <p:pic>
        <p:nvPicPr>
          <p:cNvPr id="26" name="Picture 25">
            <a:extLst>
              <a:ext uri="{FF2B5EF4-FFF2-40B4-BE49-F238E27FC236}">
                <a16:creationId xmlns:a16="http://schemas.microsoft.com/office/drawing/2014/main" id="{8686FD04-CDD3-4B15-AD23-D99670ACFB41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639782">
            <a:off x="4427311" y="63814"/>
            <a:ext cx="530511" cy="337497"/>
          </a:xfrm>
          <a:prstGeom prst="rect">
            <a:avLst/>
          </a:prstGeom>
          <a:ln>
            <a:solidFill>
              <a:schemeClr val="tx1"/>
            </a:solidFill>
          </a:ln>
        </p:spPr>
      </p:pic>
      <p:graphicFrame>
        <p:nvGraphicFramePr>
          <p:cNvPr id="29" name="Table 28">
            <a:extLst>
              <a:ext uri="{FF2B5EF4-FFF2-40B4-BE49-F238E27FC236}">
                <a16:creationId xmlns:a16="http://schemas.microsoft.com/office/drawing/2014/main" id="{411D108D-97D2-4601-B711-9935E2C2CC2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22976716"/>
              </p:ext>
            </p:extLst>
          </p:nvPr>
        </p:nvGraphicFramePr>
        <p:xfrm>
          <a:off x="4982323" y="729742"/>
          <a:ext cx="1755244" cy="824075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755244">
                  <a:extLst>
                    <a:ext uri="{9D8B030D-6E8A-4147-A177-3AD203B41FA5}">
                      <a16:colId xmlns:a16="http://schemas.microsoft.com/office/drawing/2014/main" val="196184258"/>
                    </a:ext>
                  </a:extLst>
                </a:gridCol>
              </a:tblGrid>
              <a:tr h="190542">
                <a:tc>
                  <a:txBody>
                    <a:bodyPr/>
                    <a:lstStyle/>
                    <a:p>
                      <a:pPr algn="l"/>
                      <a:r>
                        <a:rPr lang="en-GB" sz="700" dirty="0">
                          <a:solidFill>
                            <a:schemeClr val="tx1"/>
                          </a:solidFill>
                        </a:rPr>
                        <a:t>Distribution of the world’s hot deserts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17173314"/>
                  </a:ext>
                </a:extLst>
              </a:tr>
              <a:tr h="625955">
                <a:tc>
                  <a:txBody>
                    <a:bodyPr/>
                    <a:lstStyle/>
                    <a:p>
                      <a:pPr algn="l"/>
                      <a:r>
                        <a:rPr lang="en-GB" sz="700" dirty="0">
                          <a:solidFill>
                            <a:schemeClr val="tx1"/>
                          </a:solidFill>
                        </a:rPr>
                        <a:t>Most of the world’s hot deserts are found in the </a:t>
                      </a:r>
                      <a:r>
                        <a:rPr lang="en-GB" sz="700" b="1" dirty="0">
                          <a:solidFill>
                            <a:schemeClr val="tx1"/>
                          </a:solidFill>
                        </a:rPr>
                        <a:t>subtropics</a:t>
                      </a:r>
                      <a:r>
                        <a:rPr lang="en-GB" sz="700" dirty="0">
                          <a:solidFill>
                            <a:schemeClr val="tx1"/>
                          </a:solidFill>
                        </a:rPr>
                        <a:t> between </a:t>
                      </a:r>
                      <a:r>
                        <a:rPr lang="en-GB" sz="700" b="1" dirty="0">
                          <a:solidFill>
                            <a:schemeClr val="tx1"/>
                          </a:solidFill>
                        </a:rPr>
                        <a:t>20 degrees and 30 degrees north &amp; south </a:t>
                      </a:r>
                      <a:r>
                        <a:rPr lang="en-GB" sz="700" dirty="0">
                          <a:solidFill>
                            <a:schemeClr val="tx1"/>
                          </a:solidFill>
                        </a:rPr>
                        <a:t>of the Equator. The </a:t>
                      </a:r>
                      <a:r>
                        <a:rPr lang="en-GB" sz="700" b="1" dirty="0">
                          <a:solidFill>
                            <a:schemeClr val="tx1"/>
                          </a:solidFill>
                        </a:rPr>
                        <a:t>Tropics of Cancer and Capricorn </a:t>
                      </a:r>
                      <a:r>
                        <a:rPr lang="en-GB" sz="700" dirty="0">
                          <a:solidFill>
                            <a:schemeClr val="tx1"/>
                          </a:solidFill>
                        </a:rPr>
                        <a:t>run through most of the worlds major deserts. 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73524439"/>
                  </a:ext>
                </a:extLst>
              </a:tr>
            </a:tbl>
          </a:graphicData>
        </a:graphic>
      </p:graphicFrame>
      <p:pic>
        <p:nvPicPr>
          <p:cNvPr id="31" name="Picture 30">
            <a:extLst>
              <a:ext uri="{FF2B5EF4-FFF2-40B4-BE49-F238E27FC236}">
                <a16:creationId xmlns:a16="http://schemas.microsoft.com/office/drawing/2014/main" id="{E60EA2B0-653E-4E95-A4D2-815ACD9EFF64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766887" y="725854"/>
            <a:ext cx="1239485" cy="820385"/>
          </a:xfrm>
          <a:prstGeom prst="rect">
            <a:avLst/>
          </a:prstGeom>
        </p:spPr>
      </p:pic>
      <p:graphicFrame>
        <p:nvGraphicFramePr>
          <p:cNvPr id="32" name="Table 31">
            <a:extLst>
              <a:ext uri="{FF2B5EF4-FFF2-40B4-BE49-F238E27FC236}">
                <a16:creationId xmlns:a16="http://schemas.microsoft.com/office/drawing/2014/main" id="{CE47CA16-53A1-47AD-B25F-B965E7682A9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77220815"/>
              </p:ext>
            </p:extLst>
          </p:nvPr>
        </p:nvGraphicFramePr>
        <p:xfrm>
          <a:off x="8035692" y="729741"/>
          <a:ext cx="1820979" cy="824075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820979">
                  <a:extLst>
                    <a:ext uri="{9D8B030D-6E8A-4147-A177-3AD203B41FA5}">
                      <a16:colId xmlns:a16="http://schemas.microsoft.com/office/drawing/2014/main" val="196184258"/>
                    </a:ext>
                  </a:extLst>
                </a:gridCol>
              </a:tblGrid>
              <a:tr h="190542">
                <a:tc>
                  <a:txBody>
                    <a:bodyPr/>
                    <a:lstStyle/>
                    <a:p>
                      <a:pPr algn="l"/>
                      <a:r>
                        <a:rPr lang="en-GB" sz="700" dirty="0">
                          <a:solidFill>
                            <a:schemeClr val="tx1"/>
                          </a:solidFill>
                        </a:rPr>
                        <a:t>Major characteristics of hot deserts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17173314"/>
                  </a:ext>
                </a:extLst>
              </a:tr>
              <a:tr h="625955">
                <a:tc>
                  <a:txBody>
                    <a:bodyPr/>
                    <a:lstStyle/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GB" sz="700" b="1" dirty="0">
                          <a:solidFill>
                            <a:schemeClr val="tx1"/>
                          </a:solidFill>
                        </a:rPr>
                        <a:t>Aridity</a:t>
                      </a:r>
                      <a:r>
                        <a:rPr lang="en-GB" sz="700" dirty="0">
                          <a:solidFill>
                            <a:schemeClr val="tx1"/>
                          </a:solidFill>
                        </a:rPr>
                        <a:t> – hot deserts are extremely dry, with annual rainfall below </a:t>
                      </a:r>
                      <a:r>
                        <a:rPr lang="en-GB" sz="700" b="1" dirty="0">
                          <a:solidFill>
                            <a:schemeClr val="tx1"/>
                          </a:solidFill>
                        </a:rPr>
                        <a:t>250 mm</a:t>
                      </a:r>
                      <a:r>
                        <a:rPr lang="en-GB" sz="700" dirty="0">
                          <a:solidFill>
                            <a:schemeClr val="tx1"/>
                          </a:solidFill>
                        </a:rPr>
                        <a:t>. 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GB" sz="700" b="1" dirty="0">
                          <a:solidFill>
                            <a:schemeClr val="tx1"/>
                          </a:solidFill>
                        </a:rPr>
                        <a:t>Heat</a:t>
                      </a:r>
                      <a:r>
                        <a:rPr lang="en-GB" sz="700" dirty="0">
                          <a:solidFill>
                            <a:schemeClr val="tx1"/>
                          </a:solidFill>
                        </a:rPr>
                        <a:t> – hot deserts rise over </a:t>
                      </a:r>
                      <a:r>
                        <a:rPr lang="en-GB" sz="700" b="1" dirty="0">
                          <a:solidFill>
                            <a:schemeClr val="tx1"/>
                          </a:solidFill>
                        </a:rPr>
                        <a:t>40 degrees. 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GB" sz="700" b="1" dirty="0">
                          <a:solidFill>
                            <a:schemeClr val="tx1"/>
                          </a:solidFill>
                        </a:rPr>
                        <a:t>Landscapes</a:t>
                      </a:r>
                      <a:r>
                        <a:rPr lang="en-GB" sz="700" dirty="0">
                          <a:solidFill>
                            <a:schemeClr val="tx1"/>
                          </a:solidFill>
                        </a:rPr>
                        <a:t> – Some places have dunes, but most are </a:t>
                      </a:r>
                      <a:r>
                        <a:rPr lang="en-GB" sz="700" b="1" dirty="0">
                          <a:solidFill>
                            <a:schemeClr val="tx1"/>
                          </a:solidFill>
                        </a:rPr>
                        <a:t>rocky </a:t>
                      </a:r>
                      <a:r>
                        <a:rPr lang="en-GB" sz="700" dirty="0">
                          <a:solidFill>
                            <a:schemeClr val="tx1"/>
                          </a:solidFill>
                        </a:rPr>
                        <a:t>with </a:t>
                      </a:r>
                      <a:r>
                        <a:rPr lang="en-GB" sz="700" b="1" dirty="0">
                          <a:solidFill>
                            <a:schemeClr val="tx1"/>
                          </a:solidFill>
                        </a:rPr>
                        <a:t>thorny bushes.    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73524439"/>
                  </a:ext>
                </a:extLst>
              </a:tr>
            </a:tbl>
          </a:graphicData>
        </a:graphic>
      </p:graphicFrame>
      <p:graphicFrame>
        <p:nvGraphicFramePr>
          <p:cNvPr id="33" name="Table 32">
            <a:extLst>
              <a:ext uri="{FF2B5EF4-FFF2-40B4-BE49-F238E27FC236}">
                <a16:creationId xmlns:a16="http://schemas.microsoft.com/office/drawing/2014/main" id="{8036DDBF-5434-4AC2-800D-B4CAED3D83D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3949285"/>
              </p:ext>
            </p:extLst>
          </p:nvPr>
        </p:nvGraphicFramePr>
        <p:xfrm>
          <a:off x="6268975" y="1566195"/>
          <a:ext cx="2132582" cy="1041646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132582">
                  <a:extLst>
                    <a:ext uri="{9D8B030D-6E8A-4147-A177-3AD203B41FA5}">
                      <a16:colId xmlns:a16="http://schemas.microsoft.com/office/drawing/2014/main" val="2267236438"/>
                    </a:ext>
                  </a:extLst>
                </a:gridCol>
              </a:tblGrid>
              <a:tr h="203446">
                <a:tc>
                  <a:txBody>
                    <a:bodyPr/>
                    <a:lstStyle/>
                    <a:p>
                      <a:r>
                        <a:rPr lang="en-GB" sz="700" dirty="0">
                          <a:solidFill>
                            <a:schemeClr val="tx1"/>
                          </a:solidFill>
                        </a:rPr>
                        <a:t>Climate of Hot Deserts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34720045"/>
                  </a:ext>
                </a:extLst>
              </a:tr>
              <a:tr h="719888">
                <a:tc>
                  <a:txBody>
                    <a:bodyPr/>
                    <a:lstStyle/>
                    <a:p>
                      <a:pPr marL="171450" indent="-171450" eaLnBrk="1" fontAlgn="auto" hangingPunct="1"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  <a:defRPr/>
                      </a:pPr>
                      <a:r>
                        <a:rPr lang="en-GB" sz="700" b="1" dirty="0"/>
                        <a:t>Very little rainfall </a:t>
                      </a:r>
                      <a:r>
                        <a:rPr lang="en-GB" sz="700" dirty="0"/>
                        <a:t>with less than </a:t>
                      </a:r>
                      <a:r>
                        <a:rPr lang="en-GB" sz="700" b="1" dirty="0"/>
                        <a:t>250 mm per year. </a:t>
                      </a:r>
                    </a:p>
                    <a:p>
                      <a:pPr marL="171450" indent="-171450" eaLnBrk="1" fontAlgn="auto" hangingPunct="1"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  <a:defRPr/>
                      </a:pPr>
                      <a:r>
                        <a:rPr lang="en-GB" sz="700" dirty="0"/>
                        <a:t>It might only </a:t>
                      </a:r>
                      <a:r>
                        <a:rPr lang="en-GB" sz="700" b="1" dirty="0"/>
                        <a:t>rain once every two to three years. </a:t>
                      </a:r>
                    </a:p>
                    <a:p>
                      <a:pPr marL="171450" indent="-171450" eaLnBrk="1" fontAlgn="auto" hangingPunct="1"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  <a:defRPr/>
                      </a:pPr>
                      <a:r>
                        <a:rPr lang="en-GB" sz="700" dirty="0"/>
                        <a:t>Temperate are </a:t>
                      </a:r>
                      <a:r>
                        <a:rPr lang="en-GB" sz="700" b="1" dirty="0"/>
                        <a:t>hot in the day </a:t>
                      </a:r>
                      <a:r>
                        <a:rPr lang="en-GB" sz="700" dirty="0"/>
                        <a:t>(45 °C) but are </a:t>
                      </a:r>
                      <a:r>
                        <a:rPr lang="en-GB" sz="700" b="1" dirty="0"/>
                        <a:t>cold at night </a:t>
                      </a:r>
                      <a:r>
                        <a:rPr lang="en-GB" sz="700" dirty="0"/>
                        <a:t>due to little cloud cover (5 °C).</a:t>
                      </a:r>
                    </a:p>
                    <a:p>
                      <a:pPr marL="171450" indent="-171450" eaLnBrk="1" fontAlgn="auto" hangingPunct="1"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  <a:defRPr/>
                      </a:pPr>
                      <a:r>
                        <a:rPr lang="en-GB" sz="700" dirty="0"/>
                        <a:t>In winter, deserts can sometimes receive occasional frost and snow. 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04242797"/>
                  </a:ext>
                </a:extLst>
              </a:tr>
            </a:tbl>
          </a:graphicData>
        </a:graphic>
      </p:graphicFrame>
      <p:pic>
        <p:nvPicPr>
          <p:cNvPr id="35" name="Picture 34">
            <a:extLst>
              <a:ext uri="{FF2B5EF4-FFF2-40B4-BE49-F238E27FC236}">
                <a16:creationId xmlns:a16="http://schemas.microsoft.com/office/drawing/2014/main" id="{817F776D-6D84-4E52-9A34-082F88F313CE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hqprint">
            <a:clrChange>
              <a:clrFrom>
                <a:srgbClr val="EFE9D9"/>
              </a:clrFrom>
              <a:clrTo>
                <a:srgbClr val="EFE9D9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970" t="20430" r="5909" b="6861"/>
          <a:stretch/>
        </p:blipFill>
        <p:spPr>
          <a:xfrm>
            <a:off x="8401557" y="1578901"/>
            <a:ext cx="1463913" cy="1028940"/>
          </a:xfrm>
          <a:prstGeom prst="rect">
            <a:avLst/>
          </a:prstGeom>
        </p:spPr>
      </p:pic>
      <p:graphicFrame>
        <p:nvGraphicFramePr>
          <p:cNvPr id="36" name="Table 35">
            <a:extLst>
              <a:ext uri="{FF2B5EF4-FFF2-40B4-BE49-F238E27FC236}">
                <a16:creationId xmlns:a16="http://schemas.microsoft.com/office/drawing/2014/main" id="{515F5BDE-62F9-464F-B595-7F86DAD5B45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86435253"/>
              </p:ext>
            </p:extLst>
          </p:nvPr>
        </p:nvGraphicFramePr>
        <p:xfrm>
          <a:off x="4987692" y="1566195"/>
          <a:ext cx="1281283" cy="1047513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281283">
                  <a:extLst>
                    <a:ext uri="{9D8B030D-6E8A-4147-A177-3AD203B41FA5}">
                      <a16:colId xmlns:a16="http://schemas.microsoft.com/office/drawing/2014/main" val="3920954251"/>
                    </a:ext>
                  </a:extLst>
                </a:gridCol>
              </a:tblGrid>
              <a:tr h="200260">
                <a:tc>
                  <a:txBody>
                    <a:bodyPr/>
                    <a:lstStyle/>
                    <a:p>
                      <a:r>
                        <a:rPr lang="en-GB" sz="700" dirty="0">
                          <a:solidFill>
                            <a:schemeClr val="tx1"/>
                          </a:solidFill>
                        </a:rPr>
                        <a:t>Hot Deserts inhabitants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8667657"/>
                  </a:ext>
                </a:extLst>
              </a:tr>
              <a:tr h="847253">
                <a:tc>
                  <a:txBody>
                    <a:bodyPr/>
                    <a:lstStyle/>
                    <a:p>
                      <a:r>
                        <a:rPr lang="en-GB" sz="700" dirty="0">
                          <a:solidFill>
                            <a:schemeClr val="tx1"/>
                          </a:solidFill>
                        </a:rPr>
                        <a:t>- People often live in large </a:t>
                      </a:r>
                      <a:r>
                        <a:rPr lang="en-GB" sz="700" b="1" dirty="0">
                          <a:solidFill>
                            <a:schemeClr val="tx1"/>
                          </a:solidFill>
                        </a:rPr>
                        <a:t>open tents </a:t>
                      </a:r>
                      <a:r>
                        <a:rPr lang="en-GB" sz="700" dirty="0">
                          <a:solidFill>
                            <a:schemeClr val="tx1"/>
                          </a:solidFill>
                        </a:rPr>
                        <a:t>to </a:t>
                      </a:r>
                      <a:r>
                        <a:rPr lang="en-GB" sz="700" b="1" dirty="0">
                          <a:solidFill>
                            <a:schemeClr val="tx1"/>
                          </a:solidFill>
                        </a:rPr>
                        <a:t>keep cool. </a:t>
                      </a:r>
                    </a:p>
                    <a:p>
                      <a:r>
                        <a:rPr lang="en-GB" sz="700" dirty="0">
                          <a:solidFill>
                            <a:schemeClr val="tx1"/>
                          </a:solidFill>
                        </a:rPr>
                        <a:t>- Food is often </a:t>
                      </a:r>
                      <a:r>
                        <a:rPr lang="en-GB" sz="700" b="1" dirty="0">
                          <a:solidFill>
                            <a:schemeClr val="tx1"/>
                          </a:solidFill>
                        </a:rPr>
                        <a:t>cooked</a:t>
                      </a:r>
                      <a:r>
                        <a:rPr lang="en-GB" sz="700" dirty="0">
                          <a:solidFill>
                            <a:schemeClr val="tx1"/>
                          </a:solidFill>
                        </a:rPr>
                        <a:t> slowly in the </a:t>
                      </a:r>
                      <a:r>
                        <a:rPr lang="en-GB" sz="700" b="1" dirty="0">
                          <a:solidFill>
                            <a:schemeClr val="tx1"/>
                          </a:solidFill>
                        </a:rPr>
                        <a:t>warm sandy soil. </a:t>
                      </a:r>
                    </a:p>
                    <a:p>
                      <a:r>
                        <a:rPr lang="en-GB" sz="700" dirty="0">
                          <a:solidFill>
                            <a:schemeClr val="tx1"/>
                          </a:solidFill>
                        </a:rPr>
                        <a:t>- </a:t>
                      </a:r>
                      <a:r>
                        <a:rPr lang="en-GB" sz="700" b="1" dirty="0">
                          <a:solidFill>
                            <a:schemeClr val="tx1"/>
                          </a:solidFill>
                        </a:rPr>
                        <a:t>Head scarves </a:t>
                      </a:r>
                      <a:r>
                        <a:rPr lang="en-GB" sz="700" dirty="0">
                          <a:solidFill>
                            <a:schemeClr val="tx1"/>
                          </a:solidFill>
                        </a:rPr>
                        <a:t>are worn by men to provide </a:t>
                      </a:r>
                      <a:r>
                        <a:rPr lang="en-GB" sz="700" b="1" dirty="0">
                          <a:solidFill>
                            <a:schemeClr val="tx1"/>
                          </a:solidFill>
                        </a:rPr>
                        <a:t>protection from the Sun. 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37194101"/>
                  </a:ext>
                </a:extLst>
              </a:tr>
            </a:tbl>
          </a:graphicData>
        </a:graphic>
      </p:graphicFrame>
      <p:graphicFrame>
        <p:nvGraphicFramePr>
          <p:cNvPr id="37" name="Table 36">
            <a:extLst>
              <a:ext uri="{FF2B5EF4-FFF2-40B4-BE49-F238E27FC236}">
                <a16:creationId xmlns:a16="http://schemas.microsoft.com/office/drawing/2014/main" id="{F55C9AC9-FBBA-4C40-ABD9-5AE4C1FC465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94256023"/>
              </p:ext>
            </p:extLst>
          </p:nvPr>
        </p:nvGraphicFramePr>
        <p:xfrm>
          <a:off x="6446235" y="2634253"/>
          <a:ext cx="2315628" cy="112776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456006">
                  <a:extLst>
                    <a:ext uri="{9D8B030D-6E8A-4147-A177-3AD203B41FA5}">
                      <a16:colId xmlns:a16="http://schemas.microsoft.com/office/drawing/2014/main" val="16318873"/>
                    </a:ext>
                  </a:extLst>
                </a:gridCol>
                <a:gridCol w="1859622">
                  <a:extLst>
                    <a:ext uri="{9D8B030D-6E8A-4147-A177-3AD203B41FA5}">
                      <a16:colId xmlns:a16="http://schemas.microsoft.com/office/drawing/2014/main" val="4041562214"/>
                    </a:ext>
                  </a:extLst>
                </a:gridCol>
              </a:tblGrid>
              <a:tr h="188549">
                <a:tc gridSpan="2">
                  <a:txBody>
                    <a:bodyPr/>
                    <a:lstStyle/>
                    <a:p>
                      <a:r>
                        <a:rPr lang="en-GB" sz="700" dirty="0">
                          <a:solidFill>
                            <a:schemeClr val="tx1"/>
                          </a:solidFill>
                        </a:rPr>
                        <a:t>Adaptations to the</a:t>
                      </a:r>
                      <a:r>
                        <a:rPr lang="en-GB" sz="700" baseline="0" dirty="0">
                          <a:solidFill>
                            <a:schemeClr val="tx1"/>
                          </a:solidFill>
                        </a:rPr>
                        <a:t> desert</a:t>
                      </a:r>
                      <a:endParaRPr lang="en-GB" sz="7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83481493"/>
                  </a:ext>
                </a:extLst>
              </a:tr>
              <a:tr h="206126">
                <a:tc>
                  <a:txBody>
                    <a:bodyPr/>
                    <a:lstStyle/>
                    <a:p>
                      <a:r>
                        <a:rPr lang="en-GB" sz="700" b="1" dirty="0"/>
                        <a:t>Cactus 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700" b="1" dirty="0"/>
                        <a:t>Large roots </a:t>
                      </a:r>
                      <a:r>
                        <a:rPr lang="en-GB" sz="700" dirty="0"/>
                        <a:t>to absorb water soon after rainfall. 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700" b="1" dirty="0"/>
                        <a:t>Needles</a:t>
                      </a:r>
                      <a:r>
                        <a:rPr lang="en-GB" sz="700" dirty="0"/>
                        <a:t> instead of leaves to reduce surface area and therefore </a:t>
                      </a:r>
                      <a:r>
                        <a:rPr lang="en-GB" sz="700" b="1" dirty="0"/>
                        <a:t>transpiration</a:t>
                      </a:r>
                      <a:r>
                        <a:rPr lang="en-GB" sz="700" dirty="0"/>
                        <a:t>.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92365090"/>
                  </a:ext>
                </a:extLst>
              </a:tr>
              <a:tr h="206126">
                <a:tc>
                  <a:txBody>
                    <a:bodyPr/>
                    <a:lstStyle/>
                    <a:p>
                      <a:r>
                        <a:rPr lang="en-GB" sz="700" b="1" dirty="0"/>
                        <a:t>Camels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700" dirty="0"/>
                        <a:t>Hump for storing </a:t>
                      </a:r>
                      <a:r>
                        <a:rPr lang="en-GB" sz="700" b="1" dirty="0"/>
                        <a:t>fat (NOT water). 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700" b="1" dirty="0"/>
                        <a:t>Wide feet </a:t>
                      </a:r>
                      <a:r>
                        <a:rPr lang="en-GB" sz="700" dirty="0"/>
                        <a:t>for walking on sand. 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700" b="1" dirty="0"/>
                        <a:t>Long eyelashes </a:t>
                      </a:r>
                      <a:r>
                        <a:rPr lang="en-GB" sz="700" dirty="0"/>
                        <a:t>to protect from sand.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38907275"/>
                  </a:ext>
                </a:extLst>
              </a:tr>
            </a:tbl>
          </a:graphicData>
        </a:graphic>
      </p:graphicFrame>
      <p:pic>
        <p:nvPicPr>
          <p:cNvPr id="39" name="Picture 38">
            <a:extLst>
              <a:ext uri="{FF2B5EF4-FFF2-40B4-BE49-F238E27FC236}">
                <a16:creationId xmlns:a16="http://schemas.microsoft.com/office/drawing/2014/main" id="{13346B99-3E80-420A-A459-64375D1922E1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82322" y="2634253"/>
            <a:ext cx="1402575" cy="1127760"/>
          </a:xfrm>
          <a:prstGeom prst="rect">
            <a:avLst/>
          </a:prstGeom>
        </p:spPr>
      </p:pic>
      <p:graphicFrame>
        <p:nvGraphicFramePr>
          <p:cNvPr id="40" name="Table 39">
            <a:extLst>
              <a:ext uri="{FF2B5EF4-FFF2-40B4-BE49-F238E27FC236}">
                <a16:creationId xmlns:a16="http://schemas.microsoft.com/office/drawing/2014/main" id="{98238348-6EE2-4832-A575-845F888B773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38299648"/>
              </p:ext>
            </p:extLst>
          </p:nvPr>
        </p:nvGraphicFramePr>
        <p:xfrm>
          <a:off x="8761863" y="2632926"/>
          <a:ext cx="1094808" cy="1110528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094808">
                  <a:extLst>
                    <a:ext uri="{9D8B030D-6E8A-4147-A177-3AD203B41FA5}">
                      <a16:colId xmlns:a16="http://schemas.microsoft.com/office/drawing/2014/main" val="1884857248"/>
                    </a:ext>
                  </a:extLst>
                </a:gridCol>
              </a:tblGrid>
              <a:tr h="179943">
                <a:tc>
                  <a:txBody>
                    <a:bodyPr/>
                    <a:lstStyle/>
                    <a:p>
                      <a:pPr algn="ctr"/>
                      <a:r>
                        <a:rPr lang="en-GB" sz="700" dirty="0">
                          <a:solidFill>
                            <a:schemeClr val="tx1"/>
                          </a:solidFill>
                        </a:rPr>
                        <a:t>Desert Interdependence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02584275"/>
                  </a:ext>
                </a:extLst>
              </a:tr>
              <a:tr h="912408">
                <a:tc>
                  <a:txBody>
                    <a:bodyPr/>
                    <a:lstStyle/>
                    <a:p>
                      <a:pPr algn="ctr"/>
                      <a:r>
                        <a:rPr lang="en-GB" sz="700" dirty="0">
                          <a:solidFill>
                            <a:schemeClr val="tx1"/>
                          </a:solidFill>
                        </a:rPr>
                        <a:t>Different parts of the hot desert ecosystem </a:t>
                      </a:r>
                      <a:r>
                        <a:rPr lang="en-GB" sz="700" b="1" dirty="0">
                          <a:solidFill>
                            <a:schemeClr val="tx1"/>
                          </a:solidFill>
                        </a:rPr>
                        <a:t>are closely linked together and depend on each other</a:t>
                      </a:r>
                      <a:r>
                        <a:rPr lang="en-GB" sz="700" dirty="0">
                          <a:solidFill>
                            <a:schemeClr val="tx1"/>
                          </a:solidFill>
                        </a:rPr>
                        <a:t>, especially in a such a harsh environment. 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919084191"/>
                  </a:ext>
                </a:extLst>
              </a:tr>
            </a:tbl>
          </a:graphicData>
        </a:graphic>
      </p:graphicFrame>
      <p:graphicFrame>
        <p:nvGraphicFramePr>
          <p:cNvPr id="41" name="Table 40">
            <a:extLst>
              <a:ext uri="{FF2B5EF4-FFF2-40B4-BE49-F238E27FC236}">
                <a16:creationId xmlns:a16="http://schemas.microsoft.com/office/drawing/2014/main" id="{C0C2F672-E7B4-4C4C-8AFE-D7BF52DC3A2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55290486"/>
              </p:ext>
            </p:extLst>
          </p:nvPr>
        </p:nvGraphicFramePr>
        <p:xfrm>
          <a:off x="4952998" y="3779996"/>
          <a:ext cx="4888834" cy="137160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444417">
                  <a:extLst>
                    <a:ext uri="{9D8B030D-6E8A-4147-A177-3AD203B41FA5}">
                      <a16:colId xmlns:a16="http://schemas.microsoft.com/office/drawing/2014/main" val="2185431142"/>
                    </a:ext>
                  </a:extLst>
                </a:gridCol>
                <a:gridCol w="2444417">
                  <a:extLst>
                    <a:ext uri="{9D8B030D-6E8A-4147-A177-3AD203B41FA5}">
                      <a16:colId xmlns:a16="http://schemas.microsoft.com/office/drawing/2014/main" val="3947976210"/>
                    </a:ext>
                  </a:extLst>
                </a:gridCol>
              </a:tblGrid>
              <a:tr h="182520">
                <a:tc gridSpan="2">
                  <a:txBody>
                    <a:bodyPr/>
                    <a:lstStyle/>
                    <a:p>
                      <a:pPr algn="ctr"/>
                      <a:r>
                        <a:rPr lang="en-GB" sz="800" dirty="0">
                          <a:solidFill>
                            <a:schemeClr val="tx1"/>
                          </a:solidFill>
                        </a:rPr>
                        <a:t>Opportunities and challenges in the Hot desert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46372649"/>
                  </a:ext>
                </a:extLst>
              </a:tr>
              <a:tr h="182520">
                <a:tc>
                  <a:txBody>
                    <a:bodyPr/>
                    <a:lstStyle/>
                    <a:p>
                      <a:pPr algn="ctr"/>
                      <a:r>
                        <a:rPr lang="en-GB" sz="800" b="1" dirty="0">
                          <a:solidFill>
                            <a:schemeClr val="tx1"/>
                          </a:solidFill>
                        </a:rPr>
                        <a:t>Opportunities </a:t>
                      </a: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800" b="1" dirty="0">
                          <a:solidFill>
                            <a:schemeClr val="tx1"/>
                          </a:solidFill>
                        </a:rPr>
                        <a:t>Challenges </a:t>
                      </a: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48863234"/>
                  </a:ext>
                </a:extLst>
              </a:tr>
              <a:tr h="307533"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700" b="1" dirty="0">
                          <a:solidFill>
                            <a:srgbClr val="0FB90B"/>
                          </a:solidFill>
                        </a:rPr>
                        <a:t>There are valuable minerals for industries and construction. 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700" b="1" dirty="0">
                          <a:solidFill>
                            <a:srgbClr val="0FB90B"/>
                          </a:solidFill>
                        </a:rPr>
                        <a:t>Energy resources such as coal and oil can be found in the Thar desert. 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700" b="1" dirty="0">
                          <a:solidFill>
                            <a:srgbClr val="0FB90B"/>
                          </a:solidFill>
                        </a:rPr>
                        <a:t>Great opportunities for renewable energy such as solar power at </a:t>
                      </a:r>
                      <a:r>
                        <a:rPr lang="en-GB" sz="700" b="1" dirty="0" err="1">
                          <a:solidFill>
                            <a:srgbClr val="0FB90B"/>
                          </a:solidFill>
                        </a:rPr>
                        <a:t>Bhaleri</a:t>
                      </a:r>
                      <a:r>
                        <a:rPr lang="en-GB" sz="700" b="1" dirty="0">
                          <a:solidFill>
                            <a:srgbClr val="0FB90B"/>
                          </a:solidFill>
                        </a:rPr>
                        <a:t>. 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700" b="1" dirty="0">
                          <a:solidFill>
                            <a:srgbClr val="0FB90B"/>
                          </a:solidFill>
                        </a:rPr>
                        <a:t>Thar desert has attracted tourists, especially during festivals.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700" b="1" dirty="0">
                          <a:solidFill>
                            <a:srgbClr val="FF0000"/>
                          </a:solidFill>
                        </a:rPr>
                        <a:t>The extreme heat makes it difficult to work outside for very long. 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700" b="1" dirty="0">
                          <a:solidFill>
                            <a:srgbClr val="FF0000"/>
                          </a:solidFill>
                        </a:rPr>
                        <a:t>High evaporation rates from irrigation canals and farmland.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700" b="1" dirty="0">
                          <a:solidFill>
                            <a:srgbClr val="FF0000"/>
                          </a:solidFill>
                        </a:rPr>
                        <a:t>Water supplies are limited, creating problems for the increasing number of people moving into area. 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700" b="1" dirty="0">
                          <a:solidFill>
                            <a:srgbClr val="FF0000"/>
                          </a:solidFill>
                        </a:rPr>
                        <a:t>Access through the desert is tricky as roads are difficult to build and maintain. 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34064134"/>
                  </a:ext>
                </a:extLst>
              </a:tr>
            </a:tbl>
          </a:graphicData>
        </a:graphic>
      </p:graphicFrame>
      <p:graphicFrame>
        <p:nvGraphicFramePr>
          <p:cNvPr id="42" name="Table 41">
            <a:extLst>
              <a:ext uri="{FF2B5EF4-FFF2-40B4-BE49-F238E27FC236}">
                <a16:creationId xmlns:a16="http://schemas.microsoft.com/office/drawing/2014/main" id="{AE955FD9-C86B-4DCA-ACD5-0D92FE6E1E5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47322386"/>
              </p:ext>
            </p:extLst>
          </p:nvPr>
        </p:nvGraphicFramePr>
        <p:xfrm>
          <a:off x="4952996" y="5144238"/>
          <a:ext cx="3231726" cy="1681677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615863">
                  <a:extLst>
                    <a:ext uri="{9D8B030D-6E8A-4147-A177-3AD203B41FA5}">
                      <a16:colId xmlns:a16="http://schemas.microsoft.com/office/drawing/2014/main" val="3717000420"/>
                    </a:ext>
                  </a:extLst>
                </a:gridCol>
                <a:gridCol w="1615863">
                  <a:extLst>
                    <a:ext uri="{9D8B030D-6E8A-4147-A177-3AD203B41FA5}">
                      <a16:colId xmlns:a16="http://schemas.microsoft.com/office/drawing/2014/main" val="9449025"/>
                    </a:ext>
                  </a:extLst>
                </a:gridCol>
              </a:tblGrid>
              <a:tr h="202424">
                <a:tc gridSpan="2">
                  <a:txBody>
                    <a:bodyPr/>
                    <a:lstStyle/>
                    <a:p>
                      <a:pPr algn="ctr"/>
                      <a:r>
                        <a:rPr lang="en-GB" sz="700" dirty="0">
                          <a:solidFill>
                            <a:schemeClr val="tx1"/>
                          </a:solidFill>
                        </a:rPr>
                        <a:t>Causes of Desertification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19316738"/>
                  </a:ext>
                </a:extLst>
              </a:tr>
              <a:tr h="420419">
                <a:tc>
                  <a:txBody>
                    <a:bodyPr/>
                    <a:lstStyle/>
                    <a:p>
                      <a:pPr algn="ctr"/>
                      <a:r>
                        <a:rPr lang="en-GB" sz="700" b="1" dirty="0">
                          <a:solidFill>
                            <a:srgbClr val="002060"/>
                          </a:solidFill>
                        </a:rPr>
                        <a:t>Desertification means the turning of semi-arid areas (or drylands) into deserts.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700" b="1" dirty="0">
                          <a:solidFill>
                            <a:schemeClr val="tx1"/>
                          </a:solidFill>
                        </a:rPr>
                        <a:t>Climate Change </a:t>
                      </a:r>
                    </a:p>
                    <a:p>
                      <a:pPr algn="ctr"/>
                      <a:r>
                        <a:rPr lang="en-GB" sz="700" dirty="0">
                          <a:solidFill>
                            <a:schemeClr val="tx1"/>
                          </a:solidFill>
                        </a:rPr>
                        <a:t>Reduce rainfall and rising temperatures have meant less water for plants.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28978011"/>
                  </a:ext>
                </a:extLst>
              </a:tr>
              <a:tr h="529417">
                <a:tc>
                  <a:txBody>
                    <a:bodyPr/>
                    <a:lstStyle/>
                    <a:p>
                      <a:pPr algn="ctr"/>
                      <a:r>
                        <a:rPr lang="en-GB" sz="700" b="1" dirty="0">
                          <a:solidFill>
                            <a:schemeClr val="tx1"/>
                          </a:solidFill>
                        </a:rPr>
                        <a:t>Fuel Wood</a:t>
                      </a:r>
                    </a:p>
                    <a:p>
                      <a:pPr algn="ctr"/>
                      <a:r>
                        <a:rPr lang="en-GB" sz="700" dirty="0">
                          <a:solidFill>
                            <a:schemeClr val="tx1"/>
                          </a:solidFill>
                        </a:rPr>
                        <a:t>People rely on wood for fuel. This removal of trees causes the soil to be exposed.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700" b="1" dirty="0">
                          <a:solidFill>
                            <a:schemeClr val="tx1"/>
                          </a:solidFill>
                        </a:rPr>
                        <a:t>Overgrazing </a:t>
                      </a:r>
                    </a:p>
                    <a:p>
                      <a:pPr algn="ctr"/>
                      <a:r>
                        <a:rPr lang="en-GB" sz="700" dirty="0">
                          <a:solidFill>
                            <a:schemeClr val="tx1"/>
                          </a:solidFill>
                        </a:rPr>
                        <a:t>Too many animals mean plants are eaten faster than they can grow back. Causing soil erosion.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05974971"/>
                  </a:ext>
                </a:extLst>
              </a:tr>
              <a:tr h="529417">
                <a:tc>
                  <a:txBody>
                    <a:bodyPr/>
                    <a:lstStyle/>
                    <a:p>
                      <a:pPr algn="ctr"/>
                      <a:r>
                        <a:rPr lang="en-GB" sz="700" b="1" dirty="0">
                          <a:solidFill>
                            <a:schemeClr val="tx1"/>
                          </a:solidFill>
                        </a:rPr>
                        <a:t>Over-Cultivation</a:t>
                      </a:r>
                    </a:p>
                    <a:p>
                      <a:pPr algn="ctr"/>
                      <a:r>
                        <a:rPr lang="en-GB" sz="700" dirty="0">
                          <a:solidFill>
                            <a:schemeClr val="tx1"/>
                          </a:solidFill>
                        </a:rPr>
                        <a:t>If crops are grown in the same areas too often, nutrients in the soil will be used up causing soil erosion.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700" b="1" dirty="0">
                          <a:solidFill>
                            <a:schemeClr val="tx1"/>
                          </a:solidFill>
                        </a:rPr>
                        <a:t>Population Growth</a:t>
                      </a:r>
                    </a:p>
                    <a:p>
                      <a:pPr algn="ctr"/>
                      <a:r>
                        <a:rPr lang="en-GB" sz="700" dirty="0">
                          <a:solidFill>
                            <a:schemeClr val="tx1"/>
                          </a:solidFill>
                        </a:rPr>
                        <a:t>A growing population puts pressure on the land leading to more deforestation, overgrazing and over-cultivation.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62293899"/>
                  </a:ext>
                </a:extLst>
              </a:tr>
            </a:tbl>
          </a:graphicData>
        </a:graphic>
      </p:graphicFrame>
      <p:graphicFrame>
        <p:nvGraphicFramePr>
          <p:cNvPr id="43" name="Table 42">
            <a:extLst>
              <a:ext uri="{FF2B5EF4-FFF2-40B4-BE49-F238E27FC236}">
                <a16:creationId xmlns:a16="http://schemas.microsoft.com/office/drawing/2014/main" id="{72ADBE6E-5168-44B6-A6E0-97533C73D0A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33268833"/>
              </p:ext>
            </p:extLst>
          </p:nvPr>
        </p:nvGraphicFramePr>
        <p:xfrm>
          <a:off x="8214038" y="5144238"/>
          <a:ext cx="1642633" cy="167640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642633">
                  <a:extLst>
                    <a:ext uri="{9D8B030D-6E8A-4147-A177-3AD203B41FA5}">
                      <a16:colId xmlns:a16="http://schemas.microsoft.com/office/drawing/2014/main" val="4226664521"/>
                    </a:ext>
                  </a:extLst>
                </a:gridCol>
              </a:tblGrid>
              <a:tr h="197902">
                <a:tc>
                  <a:txBody>
                    <a:bodyPr/>
                    <a:lstStyle/>
                    <a:p>
                      <a:r>
                        <a:rPr lang="en-GB" sz="700" i="0" dirty="0">
                          <a:solidFill>
                            <a:schemeClr val="tx1"/>
                          </a:solidFill>
                        </a:rPr>
                        <a:t>Strategies to reduce Desertification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30645207"/>
                  </a:ext>
                </a:extLst>
              </a:tr>
              <a:tr h="1476654"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700" b="1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Water management - </a:t>
                      </a:r>
                      <a:r>
                        <a:rPr lang="en-GB" sz="7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grow</a:t>
                      </a:r>
                      <a:r>
                        <a:rPr lang="en-GB" sz="70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ing crops that don’t need much water. </a:t>
                      </a:r>
                      <a:endParaRPr lang="en-GB" sz="700" i="0" kern="1200" baseline="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GB" sz="700" b="1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Tree Planting -</a:t>
                      </a:r>
                      <a:r>
                        <a:rPr lang="en-GB" sz="70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trees can act as windbreakers to protect the soil from wind and soil erosion. 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700" b="1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Soil Management -</a:t>
                      </a:r>
                      <a:r>
                        <a:rPr lang="en-GB" sz="70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leaving areas of land to rest and recover lost nutrients. 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700" b="1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Technology</a:t>
                      </a:r>
                      <a:r>
                        <a:rPr lang="en-GB" sz="70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– using less expensive, sustainable materials for people to maintain. i.e. sand fences, terraces to stabilise soil and solar cookers to reduce deforestation. 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65688410"/>
                  </a:ext>
                </a:extLst>
              </a:tr>
            </a:tbl>
          </a:graphicData>
        </a:graphic>
      </p:graphicFrame>
      <p:pic>
        <p:nvPicPr>
          <p:cNvPr id="44" name="Picture 43">
            <a:extLst>
              <a:ext uri="{FF2B5EF4-FFF2-40B4-BE49-F238E27FC236}">
                <a16:creationId xmlns:a16="http://schemas.microsoft.com/office/drawing/2014/main" id="{45D9C100-E564-4287-B415-478F45CFAB2A}"/>
              </a:ext>
            </a:extLst>
          </p:cNvPr>
          <p:cNvPicPr>
            <a:picLocks noChangeAspect="1"/>
          </p:cNvPicPr>
          <p:nvPr/>
        </p:nvPicPr>
        <p:blipFill>
          <a:blip r:embed="rId6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91156" y="3973690"/>
            <a:ext cx="332524" cy="315898"/>
          </a:xfrm>
          <a:prstGeom prst="rect">
            <a:avLst/>
          </a:prstGeom>
        </p:spPr>
      </p:pic>
      <p:pic>
        <p:nvPicPr>
          <p:cNvPr id="46" name="Picture 45">
            <a:extLst>
              <a:ext uri="{FF2B5EF4-FFF2-40B4-BE49-F238E27FC236}">
                <a16:creationId xmlns:a16="http://schemas.microsoft.com/office/drawing/2014/main" id="{9887C943-637A-43EF-897A-41FBC18714C0}"/>
              </a:ext>
            </a:extLst>
          </p:cNvPr>
          <p:cNvPicPr>
            <a:picLocks noChangeAspect="1"/>
          </p:cNvPicPr>
          <p:nvPr/>
        </p:nvPicPr>
        <p:blipFill>
          <a:blip r:embed="rId7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686167">
            <a:off x="9414983" y="64307"/>
            <a:ext cx="435482" cy="290248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48" name="Picture 47">
            <a:extLst>
              <a:ext uri="{FF2B5EF4-FFF2-40B4-BE49-F238E27FC236}">
                <a16:creationId xmlns:a16="http://schemas.microsoft.com/office/drawing/2014/main" id="{B54037CC-6F34-43E1-BA6D-0AE6BD402BFB}"/>
              </a:ext>
            </a:extLst>
          </p:cNvPr>
          <p:cNvPicPr>
            <a:picLocks noChangeAspect="1"/>
          </p:cNvPicPr>
          <p:nvPr/>
        </p:nvPicPr>
        <p:blipFill>
          <a:blip r:embed="rId8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661140">
            <a:off x="9099888" y="74318"/>
            <a:ext cx="405154" cy="26913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50" name="Picture 49">
            <a:extLst>
              <a:ext uri="{FF2B5EF4-FFF2-40B4-BE49-F238E27FC236}">
                <a16:creationId xmlns:a16="http://schemas.microsoft.com/office/drawing/2014/main" id="{94315D14-F965-4FB5-BBD7-90B3185EA610}"/>
              </a:ext>
            </a:extLst>
          </p:cNvPr>
          <p:cNvPicPr>
            <a:picLocks noChangeAspect="1"/>
          </p:cNvPicPr>
          <p:nvPr/>
        </p:nvPicPr>
        <p:blipFill>
          <a:blip r:embed="rId9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12182" y="1498373"/>
            <a:ext cx="342162" cy="342162"/>
          </a:xfrm>
          <a:prstGeom prst="rect">
            <a:avLst/>
          </a:prstGeom>
        </p:spPr>
      </p:pic>
      <p:pic>
        <p:nvPicPr>
          <p:cNvPr id="52" name="Picture 51">
            <a:extLst>
              <a:ext uri="{FF2B5EF4-FFF2-40B4-BE49-F238E27FC236}">
                <a16:creationId xmlns:a16="http://schemas.microsoft.com/office/drawing/2014/main" id="{6A09BC9A-5D38-41A4-9E2E-CFDF089E12C3}"/>
              </a:ext>
            </a:extLst>
          </p:cNvPr>
          <p:cNvPicPr>
            <a:picLocks noChangeAspect="1"/>
          </p:cNvPicPr>
          <p:nvPr/>
        </p:nvPicPr>
        <p:blipFill>
          <a:blip r:embed="rId10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55087" y="1741650"/>
            <a:ext cx="338359" cy="292264"/>
          </a:xfrm>
          <a:prstGeom prst="rect">
            <a:avLst/>
          </a:prstGeom>
        </p:spPr>
      </p:pic>
      <p:pic>
        <p:nvPicPr>
          <p:cNvPr id="54" name="Picture 53">
            <a:extLst>
              <a:ext uri="{FF2B5EF4-FFF2-40B4-BE49-F238E27FC236}">
                <a16:creationId xmlns:a16="http://schemas.microsoft.com/office/drawing/2014/main" id="{39B368EE-AC87-4EEA-9918-6DB43B048F77}"/>
              </a:ext>
            </a:extLst>
          </p:cNvPr>
          <p:cNvPicPr>
            <a:picLocks noChangeAspect="1"/>
          </p:cNvPicPr>
          <p:nvPr/>
        </p:nvPicPr>
        <p:blipFill>
          <a:blip r:embed="rId11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85321" y="1768569"/>
            <a:ext cx="307011" cy="217466"/>
          </a:xfrm>
          <a:prstGeom prst="rect">
            <a:avLst/>
          </a:prstGeom>
        </p:spPr>
      </p:pic>
      <p:pic>
        <p:nvPicPr>
          <p:cNvPr id="56" name="Picture 55">
            <a:extLst>
              <a:ext uri="{FF2B5EF4-FFF2-40B4-BE49-F238E27FC236}">
                <a16:creationId xmlns:a16="http://schemas.microsoft.com/office/drawing/2014/main" id="{62D7BE75-C5A6-4F50-BBE5-DCCB73E039CB}"/>
              </a:ext>
            </a:extLst>
          </p:cNvPr>
          <p:cNvPicPr>
            <a:picLocks noChangeAspect="1"/>
          </p:cNvPicPr>
          <p:nvPr/>
        </p:nvPicPr>
        <p:blipFill>
          <a:blip r:embed="rId1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37094" y="2848100"/>
            <a:ext cx="258059" cy="330845"/>
          </a:xfrm>
          <a:prstGeom prst="rect">
            <a:avLst/>
          </a:prstGeom>
        </p:spPr>
      </p:pic>
      <p:pic>
        <p:nvPicPr>
          <p:cNvPr id="60" name="Picture 59">
            <a:extLst>
              <a:ext uri="{FF2B5EF4-FFF2-40B4-BE49-F238E27FC236}">
                <a16:creationId xmlns:a16="http://schemas.microsoft.com/office/drawing/2014/main" id="{45A6B164-1093-481A-B5FC-5D9741BA313A}"/>
              </a:ext>
            </a:extLst>
          </p:cNvPr>
          <p:cNvPicPr>
            <a:picLocks noChangeAspect="1"/>
          </p:cNvPicPr>
          <p:nvPr/>
        </p:nvPicPr>
        <p:blipFill>
          <a:blip r:embed="rId1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37095" y="4018575"/>
            <a:ext cx="256352" cy="279358"/>
          </a:xfrm>
          <a:prstGeom prst="rect">
            <a:avLst/>
          </a:prstGeom>
        </p:spPr>
      </p:pic>
      <p:pic>
        <p:nvPicPr>
          <p:cNvPr id="62" name="Picture 61">
            <a:extLst>
              <a:ext uri="{FF2B5EF4-FFF2-40B4-BE49-F238E27FC236}">
                <a16:creationId xmlns:a16="http://schemas.microsoft.com/office/drawing/2014/main" id="{FD592AC5-3FA1-42BA-9A64-DEA779180617}"/>
              </a:ext>
            </a:extLst>
          </p:cNvPr>
          <p:cNvPicPr>
            <a:picLocks noChangeAspect="1"/>
          </p:cNvPicPr>
          <p:nvPr/>
        </p:nvPicPr>
        <p:blipFill>
          <a:blip r:embed="rId1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605038">
            <a:off x="4538444" y="2830219"/>
            <a:ext cx="445919" cy="334439"/>
          </a:xfrm>
          <a:prstGeom prst="rect">
            <a:avLst/>
          </a:prstGeom>
        </p:spPr>
      </p:pic>
      <p:pic>
        <p:nvPicPr>
          <p:cNvPr id="64" name="Picture 63">
            <a:extLst>
              <a:ext uri="{FF2B5EF4-FFF2-40B4-BE49-F238E27FC236}">
                <a16:creationId xmlns:a16="http://schemas.microsoft.com/office/drawing/2014/main" id="{9FF56EE8-0076-4679-BE32-52B19210015D}"/>
              </a:ext>
            </a:extLst>
          </p:cNvPr>
          <p:cNvPicPr>
            <a:picLocks noChangeAspect="1"/>
          </p:cNvPicPr>
          <p:nvPr/>
        </p:nvPicPr>
        <p:blipFill>
          <a:blip r:embed="rId15" cstate="hq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6247" y="3985238"/>
            <a:ext cx="365760" cy="333829"/>
          </a:xfrm>
          <a:prstGeom prst="rect">
            <a:avLst/>
          </a:prstGeom>
        </p:spPr>
      </p:pic>
      <p:pic>
        <p:nvPicPr>
          <p:cNvPr id="66" name="Picture 65">
            <a:extLst>
              <a:ext uri="{FF2B5EF4-FFF2-40B4-BE49-F238E27FC236}">
                <a16:creationId xmlns:a16="http://schemas.microsoft.com/office/drawing/2014/main" id="{79392569-640B-4E16-BA76-3D064270A4E4}"/>
              </a:ext>
            </a:extLst>
          </p:cNvPr>
          <p:cNvPicPr>
            <a:picLocks noChangeAspect="1"/>
          </p:cNvPicPr>
          <p:nvPr/>
        </p:nvPicPr>
        <p:blipFill>
          <a:blip r:embed="rId16" cstate="hq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68804" y="4891005"/>
            <a:ext cx="332524" cy="332524"/>
          </a:xfrm>
          <a:prstGeom prst="rect">
            <a:avLst/>
          </a:prstGeom>
        </p:spPr>
      </p:pic>
      <p:pic>
        <p:nvPicPr>
          <p:cNvPr id="68" name="Picture 67">
            <a:extLst>
              <a:ext uri="{FF2B5EF4-FFF2-40B4-BE49-F238E27FC236}">
                <a16:creationId xmlns:a16="http://schemas.microsoft.com/office/drawing/2014/main" id="{5C23F933-E6DB-42CC-A804-CC7F8298D7F5}"/>
              </a:ext>
            </a:extLst>
          </p:cNvPr>
          <p:cNvPicPr>
            <a:picLocks noChangeAspect="1"/>
          </p:cNvPicPr>
          <p:nvPr/>
        </p:nvPicPr>
        <p:blipFill>
          <a:blip r:embed="rId17" cstate="hq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07631" y="5620238"/>
            <a:ext cx="264376" cy="341445"/>
          </a:xfrm>
          <a:prstGeom prst="rect">
            <a:avLst/>
          </a:prstGeom>
        </p:spPr>
      </p:pic>
      <p:pic>
        <p:nvPicPr>
          <p:cNvPr id="72" name="Picture 71">
            <a:extLst>
              <a:ext uri="{FF2B5EF4-FFF2-40B4-BE49-F238E27FC236}">
                <a16:creationId xmlns:a16="http://schemas.microsoft.com/office/drawing/2014/main" id="{917FDBE6-2037-4E7F-9315-E36F4A88F7F3}"/>
              </a:ext>
            </a:extLst>
          </p:cNvPr>
          <p:cNvPicPr>
            <a:picLocks noChangeAspect="1"/>
          </p:cNvPicPr>
          <p:nvPr/>
        </p:nvPicPr>
        <p:blipFill rotWithShape="1">
          <a:blip r:embed="rId18" cstate="hq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142"/>
          <a:stretch/>
        </p:blipFill>
        <p:spPr>
          <a:xfrm>
            <a:off x="8586238" y="3551459"/>
            <a:ext cx="409886" cy="338086"/>
          </a:xfrm>
          <a:prstGeom prst="rect">
            <a:avLst/>
          </a:prstGeom>
        </p:spPr>
      </p:pic>
      <p:pic>
        <p:nvPicPr>
          <p:cNvPr id="74" name="Picture 73">
            <a:extLst>
              <a:ext uri="{FF2B5EF4-FFF2-40B4-BE49-F238E27FC236}">
                <a16:creationId xmlns:a16="http://schemas.microsoft.com/office/drawing/2014/main" id="{E440DDFB-94D5-4480-9515-B74206FB4F6F}"/>
              </a:ext>
            </a:extLst>
          </p:cNvPr>
          <p:cNvPicPr>
            <a:picLocks noChangeAspect="1"/>
          </p:cNvPicPr>
          <p:nvPr/>
        </p:nvPicPr>
        <p:blipFill>
          <a:blip r:embed="rId19" cstate="hq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40092" y="5126255"/>
            <a:ext cx="387937" cy="3860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61138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1D9A78"/>
      </a:accent1>
      <a:accent2>
        <a:srgbClr val="8BC145"/>
      </a:accent2>
      <a:accent3>
        <a:srgbClr val="36AFCE"/>
      </a:accent3>
      <a:accent4>
        <a:srgbClr val="1D6FA9"/>
      </a:accent4>
      <a:accent5>
        <a:srgbClr val="B74919"/>
      </a:accent5>
      <a:accent6>
        <a:srgbClr val="F19D19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AE6F2518-B084-4896-AF52-66CC2144AA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4198</TotalTime>
  <Words>2325</Words>
  <Application>Microsoft Office PowerPoint</Application>
  <PresentationFormat>A4 Paper (210x297 mm)</PresentationFormat>
  <Paragraphs>237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Benjamin Newbury</dc:creator>
  <cp:lastModifiedBy>/v UserName /d "stbn12"</cp:lastModifiedBy>
  <cp:revision>109</cp:revision>
  <dcterms:created xsi:type="dcterms:W3CDTF">2016-09-01T12:17:10Z</dcterms:created>
  <dcterms:modified xsi:type="dcterms:W3CDTF">2019-02-27T10:53:15Z</dcterms:modified>
</cp:coreProperties>
</file>