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sldIdLst>
    <p:sldId id="286" r:id="rId3"/>
    <p:sldId id="287" r:id="rId4"/>
    <p:sldId id="294" r:id="rId5"/>
    <p:sldId id="288" r:id="rId6"/>
    <p:sldId id="289" r:id="rId7"/>
    <p:sldId id="290" r:id="rId8"/>
    <p:sldId id="292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2" r:id="rId43"/>
    <p:sldId id="331" r:id="rId44"/>
    <p:sldId id="333" r:id="rId45"/>
    <p:sldId id="334" r:id="rId46"/>
    <p:sldId id="335" r:id="rId47"/>
    <p:sldId id="336" r:id="rId48"/>
    <p:sldId id="337" r:id="rId49"/>
    <p:sldId id="338" r:id="rId5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0E5A0-A283-4636-AF62-9C0E8D668F6D}" v="18" dt="2024-05-14T11:44:51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Newton" userId="cf1b605b-2814-4f04-9994-9da07f467d8d" providerId="ADAL" clId="{A490E5A0-A283-4636-AF62-9C0E8D668F6D}"/>
    <pc:docChg chg="addSld delSld modSld">
      <pc:chgData name="Jack Newton" userId="cf1b605b-2814-4f04-9994-9da07f467d8d" providerId="ADAL" clId="{A490E5A0-A283-4636-AF62-9C0E8D668F6D}" dt="2024-05-14T11:44:43.031" v="15"/>
      <pc:docMkLst>
        <pc:docMk/>
      </pc:docMkLst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1386039218" sldId="286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291118466" sldId="287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3572882564" sldId="288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864963168" sldId="289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392827441" sldId="290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2722823953" sldId="292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571880667" sldId="293"/>
        </pc:sldMkLst>
      </pc:sldChg>
      <pc:sldChg chg="add">
        <pc:chgData name="Jack Newton" userId="cf1b605b-2814-4f04-9994-9da07f467d8d" providerId="ADAL" clId="{A490E5A0-A283-4636-AF62-9C0E8D668F6D}" dt="2024-05-14T11:40:47.639" v="0"/>
        <pc:sldMkLst>
          <pc:docMk/>
          <pc:sldMk cId="3810164566" sldId="294"/>
        </pc:sldMkLst>
      </pc:sldChg>
      <pc:sldChg chg="add">
        <pc:chgData name="Jack Newton" userId="cf1b605b-2814-4f04-9994-9da07f467d8d" providerId="ADAL" clId="{A490E5A0-A283-4636-AF62-9C0E8D668F6D}" dt="2024-05-14T11:41:17.260" v="1"/>
        <pc:sldMkLst>
          <pc:docMk/>
          <pc:sldMk cId="709867766" sldId="295"/>
        </pc:sldMkLst>
      </pc:sldChg>
      <pc:sldChg chg="add">
        <pc:chgData name="Jack Newton" userId="cf1b605b-2814-4f04-9994-9da07f467d8d" providerId="ADAL" clId="{A490E5A0-A283-4636-AF62-9C0E8D668F6D}" dt="2024-05-14T11:41:17.260" v="1"/>
        <pc:sldMkLst>
          <pc:docMk/>
          <pc:sldMk cId="2438335414" sldId="296"/>
        </pc:sldMkLst>
      </pc:sldChg>
      <pc:sldChg chg="add">
        <pc:chgData name="Jack Newton" userId="cf1b605b-2814-4f04-9994-9da07f467d8d" providerId="ADAL" clId="{A490E5A0-A283-4636-AF62-9C0E8D668F6D}" dt="2024-05-14T11:41:17.260" v="1"/>
        <pc:sldMkLst>
          <pc:docMk/>
          <pc:sldMk cId="1319610203" sldId="297"/>
        </pc:sldMkLst>
      </pc:sldChg>
      <pc:sldChg chg="add">
        <pc:chgData name="Jack Newton" userId="cf1b605b-2814-4f04-9994-9da07f467d8d" providerId="ADAL" clId="{A490E5A0-A283-4636-AF62-9C0E8D668F6D}" dt="2024-05-14T11:41:17.260" v="1"/>
        <pc:sldMkLst>
          <pc:docMk/>
          <pc:sldMk cId="1158972788" sldId="298"/>
        </pc:sldMkLst>
      </pc:sldChg>
      <pc:sldChg chg="add">
        <pc:chgData name="Jack Newton" userId="cf1b605b-2814-4f04-9994-9da07f467d8d" providerId="ADAL" clId="{A490E5A0-A283-4636-AF62-9C0E8D668F6D}" dt="2024-05-14T11:41:17.260" v="1"/>
        <pc:sldMkLst>
          <pc:docMk/>
          <pc:sldMk cId="1794538814" sldId="299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145247256" sldId="300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1501616554" sldId="301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3347349136" sldId="302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3518052018" sldId="303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2210790259" sldId="305"/>
        </pc:sldMkLst>
      </pc:sldChg>
      <pc:sldChg chg="add">
        <pc:chgData name="Jack Newton" userId="cf1b605b-2814-4f04-9994-9da07f467d8d" providerId="ADAL" clId="{A490E5A0-A283-4636-AF62-9C0E8D668F6D}" dt="2024-05-14T11:41:41.229" v="2"/>
        <pc:sldMkLst>
          <pc:docMk/>
          <pc:sldMk cId="59585032" sldId="306"/>
        </pc:sldMkLst>
      </pc:sldChg>
      <pc:sldChg chg="add del">
        <pc:chgData name="Jack Newton" userId="cf1b605b-2814-4f04-9994-9da07f467d8d" providerId="ADAL" clId="{A490E5A0-A283-4636-AF62-9C0E8D668F6D}" dt="2024-05-14T11:42:10.490" v="4"/>
        <pc:sldMkLst>
          <pc:docMk/>
          <pc:sldMk cId="2144069815" sldId="307"/>
        </pc:sldMkLst>
      </pc:sldChg>
      <pc:sldChg chg="add">
        <pc:chgData name="Jack Newton" userId="cf1b605b-2814-4f04-9994-9da07f467d8d" providerId="ADAL" clId="{A490E5A0-A283-4636-AF62-9C0E8D668F6D}" dt="2024-05-14T11:42:12.859" v="5"/>
        <pc:sldMkLst>
          <pc:docMk/>
          <pc:sldMk cId="2968968912" sldId="307"/>
        </pc:sldMkLst>
      </pc:sldChg>
      <pc:sldChg chg="add del">
        <pc:chgData name="Jack Newton" userId="cf1b605b-2814-4f04-9994-9da07f467d8d" providerId="ADAL" clId="{A490E5A0-A283-4636-AF62-9C0E8D668F6D}" dt="2024-05-14T11:42:10.490" v="4"/>
        <pc:sldMkLst>
          <pc:docMk/>
          <pc:sldMk cId="743144502" sldId="308"/>
        </pc:sldMkLst>
      </pc:sldChg>
      <pc:sldChg chg="add">
        <pc:chgData name="Jack Newton" userId="cf1b605b-2814-4f04-9994-9da07f467d8d" providerId="ADAL" clId="{A490E5A0-A283-4636-AF62-9C0E8D668F6D}" dt="2024-05-14T11:42:12.859" v="5"/>
        <pc:sldMkLst>
          <pc:docMk/>
          <pc:sldMk cId="2739943650" sldId="308"/>
        </pc:sldMkLst>
      </pc:sldChg>
      <pc:sldChg chg="add del">
        <pc:chgData name="Jack Newton" userId="cf1b605b-2814-4f04-9994-9da07f467d8d" providerId="ADAL" clId="{A490E5A0-A283-4636-AF62-9C0E8D668F6D}" dt="2024-05-14T11:42:10.490" v="4"/>
        <pc:sldMkLst>
          <pc:docMk/>
          <pc:sldMk cId="1344976538" sldId="309"/>
        </pc:sldMkLst>
      </pc:sldChg>
      <pc:sldChg chg="add">
        <pc:chgData name="Jack Newton" userId="cf1b605b-2814-4f04-9994-9da07f467d8d" providerId="ADAL" clId="{A490E5A0-A283-4636-AF62-9C0E8D668F6D}" dt="2024-05-14T11:42:12.859" v="5"/>
        <pc:sldMkLst>
          <pc:docMk/>
          <pc:sldMk cId="1990448051" sldId="309"/>
        </pc:sldMkLst>
      </pc:sldChg>
      <pc:sldChg chg="add del">
        <pc:chgData name="Jack Newton" userId="cf1b605b-2814-4f04-9994-9da07f467d8d" providerId="ADAL" clId="{A490E5A0-A283-4636-AF62-9C0E8D668F6D}" dt="2024-05-14T11:42:12.859" v="5"/>
        <pc:sldMkLst>
          <pc:docMk/>
          <pc:sldMk cId="2200589416" sldId="310"/>
        </pc:sldMkLst>
      </pc:sldChg>
      <pc:sldChg chg="add del">
        <pc:chgData name="Jack Newton" userId="cf1b605b-2814-4f04-9994-9da07f467d8d" providerId="ADAL" clId="{A490E5A0-A283-4636-AF62-9C0E8D668F6D}" dt="2024-05-14T11:42:12.859" v="5"/>
        <pc:sldMkLst>
          <pc:docMk/>
          <pc:sldMk cId="3144060266" sldId="311"/>
        </pc:sldMkLst>
      </pc:sldChg>
      <pc:sldChg chg="add del">
        <pc:chgData name="Jack Newton" userId="cf1b605b-2814-4f04-9994-9da07f467d8d" providerId="ADAL" clId="{A490E5A0-A283-4636-AF62-9C0E8D668F6D}" dt="2024-05-14T11:42:12.859" v="5"/>
        <pc:sldMkLst>
          <pc:docMk/>
          <pc:sldMk cId="2758911511" sldId="312"/>
        </pc:sldMkLst>
      </pc:sldChg>
      <pc:sldChg chg="add del">
        <pc:chgData name="Jack Newton" userId="cf1b605b-2814-4f04-9994-9da07f467d8d" providerId="ADAL" clId="{A490E5A0-A283-4636-AF62-9C0E8D668F6D}" dt="2024-05-14T11:42:12.859" v="5"/>
        <pc:sldMkLst>
          <pc:docMk/>
          <pc:sldMk cId="3092718614" sldId="313"/>
        </pc:sldMkLst>
      </pc:sldChg>
      <pc:sldChg chg="add">
        <pc:chgData name="Jack Newton" userId="cf1b605b-2814-4f04-9994-9da07f467d8d" providerId="ADAL" clId="{A490E5A0-A283-4636-AF62-9C0E8D668F6D}" dt="2024-05-14T11:42:29.905" v="6"/>
        <pc:sldMkLst>
          <pc:docMk/>
          <pc:sldMk cId="2585404744" sldId="314"/>
        </pc:sldMkLst>
      </pc:sldChg>
      <pc:sldChg chg="add">
        <pc:chgData name="Jack Newton" userId="cf1b605b-2814-4f04-9994-9da07f467d8d" providerId="ADAL" clId="{A490E5A0-A283-4636-AF62-9C0E8D668F6D}" dt="2024-05-14T11:42:29.905" v="6"/>
        <pc:sldMkLst>
          <pc:docMk/>
          <pc:sldMk cId="354241432" sldId="317"/>
        </pc:sldMkLst>
      </pc:sldChg>
      <pc:sldChg chg="add">
        <pc:chgData name="Jack Newton" userId="cf1b605b-2814-4f04-9994-9da07f467d8d" providerId="ADAL" clId="{A490E5A0-A283-4636-AF62-9C0E8D668F6D}" dt="2024-05-14T11:42:29.905" v="6"/>
        <pc:sldMkLst>
          <pc:docMk/>
          <pc:sldMk cId="1664377092" sldId="318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3918760080" sldId="319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1686241237" sldId="320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4281906184" sldId="321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4141934512" sldId="322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4133391425" sldId="323"/>
        </pc:sldMkLst>
      </pc:sldChg>
      <pc:sldChg chg="add">
        <pc:chgData name="Jack Newton" userId="cf1b605b-2814-4f04-9994-9da07f467d8d" providerId="ADAL" clId="{A490E5A0-A283-4636-AF62-9C0E8D668F6D}" dt="2024-05-14T11:42:50.235" v="7"/>
        <pc:sldMkLst>
          <pc:docMk/>
          <pc:sldMk cId="1376610548" sldId="324"/>
        </pc:sldMkLst>
      </pc:sldChg>
      <pc:sldChg chg="add">
        <pc:chgData name="Jack Newton" userId="cf1b605b-2814-4f04-9994-9da07f467d8d" providerId="ADAL" clId="{A490E5A0-A283-4636-AF62-9C0E8D668F6D}" dt="2024-05-14T11:43:13.842" v="8"/>
        <pc:sldMkLst>
          <pc:docMk/>
          <pc:sldMk cId="2986768084" sldId="325"/>
        </pc:sldMkLst>
      </pc:sldChg>
      <pc:sldChg chg="add">
        <pc:chgData name="Jack Newton" userId="cf1b605b-2814-4f04-9994-9da07f467d8d" providerId="ADAL" clId="{A490E5A0-A283-4636-AF62-9C0E8D668F6D}" dt="2024-05-14T11:43:13.842" v="8"/>
        <pc:sldMkLst>
          <pc:docMk/>
          <pc:sldMk cId="1272300420" sldId="326"/>
        </pc:sldMkLst>
      </pc:sldChg>
      <pc:sldChg chg="add">
        <pc:chgData name="Jack Newton" userId="cf1b605b-2814-4f04-9994-9da07f467d8d" providerId="ADAL" clId="{A490E5A0-A283-4636-AF62-9C0E8D668F6D}" dt="2024-05-14T11:43:13.842" v="8"/>
        <pc:sldMkLst>
          <pc:docMk/>
          <pc:sldMk cId="3104144738" sldId="327"/>
        </pc:sldMkLst>
      </pc:sldChg>
      <pc:sldChg chg="add">
        <pc:chgData name="Jack Newton" userId="cf1b605b-2814-4f04-9994-9da07f467d8d" providerId="ADAL" clId="{A490E5A0-A283-4636-AF62-9C0E8D668F6D}" dt="2024-05-14T11:43:13.842" v="8"/>
        <pc:sldMkLst>
          <pc:docMk/>
          <pc:sldMk cId="2408028822" sldId="328"/>
        </pc:sldMkLst>
      </pc:sldChg>
      <pc:sldChg chg="add">
        <pc:chgData name="Jack Newton" userId="cf1b605b-2814-4f04-9994-9da07f467d8d" providerId="ADAL" clId="{A490E5A0-A283-4636-AF62-9C0E8D668F6D}" dt="2024-05-14T11:43:28.895" v="9"/>
        <pc:sldMkLst>
          <pc:docMk/>
          <pc:sldMk cId="2217771148" sldId="329"/>
        </pc:sldMkLst>
      </pc:sldChg>
      <pc:sldChg chg="add">
        <pc:chgData name="Jack Newton" userId="cf1b605b-2814-4f04-9994-9da07f467d8d" providerId="ADAL" clId="{A490E5A0-A283-4636-AF62-9C0E8D668F6D}" dt="2024-05-14T11:43:28.895" v="9"/>
        <pc:sldMkLst>
          <pc:docMk/>
          <pc:sldMk cId="2700052489" sldId="330"/>
        </pc:sldMkLst>
      </pc:sldChg>
      <pc:sldChg chg="addSp add">
        <pc:chgData name="Jack Newton" userId="cf1b605b-2814-4f04-9994-9da07f467d8d" providerId="ADAL" clId="{A490E5A0-A283-4636-AF62-9C0E8D668F6D}" dt="2024-05-14T11:44:43.031" v="15"/>
        <pc:sldMkLst>
          <pc:docMk/>
          <pc:sldMk cId="785001953" sldId="331"/>
        </pc:sldMkLst>
        <pc:picChg chg="add">
          <ac:chgData name="Jack Newton" userId="cf1b605b-2814-4f04-9994-9da07f467d8d" providerId="ADAL" clId="{A490E5A0-A283-4636-AF62-9C0E8D668F6D}" dt="2024-05-14T11:44:43.031" v="15"/>
          <ac:picMkLst>
            <pc:docMk/>
            <pc:sldMk cId="785001953" sldId="331"/>
            <ac:picMk id="5" creationId="{7FC8DEBC-8457-E249-74DC-8615373DE2E3}"/>
          </ac:picMkLst>
        </pc:picChg>
      </pc:sldChg>
      <pc:sldChg chg="add del">
        <pc:chgData name="Jack Newton" userId="cf1b605b-2814-4f04-9994-9da07f467d8d" providerId="ADAL" clId="{A490E5A0-A283-4636-AF62-9C0E8D668F6D}" dt="2024-05-14T11:44:42.641" v="14"/>
        <pc:sldMkLst>
          <pc:docMk/>
          <pc:sldMk cId="1329917126" sldId="332"/>
        </pc:sldMkLst>
      </pc:sldChg>
      <pc:sldChg chg="add del">
        <pc:chgData name="Jack Newton" userId="cf1b605b-2814-4f04-9994-9da07f467d8d" providerId="ADAL" clId="{A490E5A0-A283-4636-AF62-9C0E8D668F6D}" dt="2024-05-14T11:44:38.009" v="12"/>
        <pc:sldMkLst>
          <pc:docMk/>
          <pc:sldMk cId="3431902840" sldId="33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0DDB-DB43-46E2-A81E-C69485182C3A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25BCCDAB-C39D-4080-8B8D-FBAE4DA256D2}">
      <dgm:prSet phldrT="[Text]"/>
      <dgm:spPr/>
      <dgm:t>
        <a:bodyPr/>
        <a:lstStyle/>
        <a:p>
          <a:r>
            <a:rPr lang="en-GB" b="1" dirty="0">
              <a:latin typeface="Verdana" panose="020B0604030504040204" pitchFamily="34" charset="0"/>
              <a:ea typeface="Verdana" panose="020B0604030504040204" pitchFamily="34" charset="0"/>
            </a:rPr>
            <a:t>SHORT</a:t>
          </a:r>
        </a:p>
      </dgm:t>
    </dgm:pt>
    <dgm:pt modelId="{EFF3C131-22B6-4E71-9666-32E228CC7FF2}" type="parTrans" cxnId="{2EB3ACD4-516B-4AEE-A086-16418888B192}">
      <dgm:prSet/>
      <dgm:spPr/>
      <dgm:t>
        <a:bodyPr/>
        <a:lstStyle/>
        <a:p>
          <a:endParaRPr lang="en-GB"/>
        </a:p>
      </dgm:t>
    </dgm:pt>
    <dgm:pt modelId="{B36058C7-0A7B-42DB-882D-3F0A71FA179E}" type="sibTrans" cxnId="{2EB3ACD4-516B-4AEE-A086-16418888B192}">
      <dgm:prSet/>
      <dgm:spPr/>
      <dgm:t>
        <a:bodyPr/>
        <a:lstStyle/>
        <a:p>
          <a:endParaRPr lang="en-GB"/>
        </a:p>
      </dgm:t>
    </dgm:pt>
    <dgm:pt modelId="{A1258FF0-747A-4DBA-82F5-68DBC553D9D8}">
      <dgm:prSet phldrT="[Text]"/>
      <dgm:spPr/>
      <dgm:t>
        <a:bodyPr/>
        <a:lstStyle/>
        <a:p>
          <a:r>
            <a:rPr lang="en-GB" b="1" dirty="0">
              <a:latin typeface="Verdana" panose="020B0604030504040204" pitchFamily="34" charset="0"/>
              <a:ea typeface="Verdana" panose="020B0604030504040204" pitchFamily="34" charset="0"/>
            </a:rPr>
            <a:t>MEDIUM</a:t>
          </a:r>
        </a:p>
      </dgm:t>
    </dgm:pt>
    <dgm:pt modelId="{AACBA073-8868-4C63-BBD2-77236A419CA2}" type="parTrans" cxnId="{D0FD2145-E239-4C0B-8394-FFBE8CAC2D78}">
      <dgm:prSet/>
      <dgm:spPr/>
      <dgm:t>
        <a:bodyPr/>
        <a:lstStyle/>
        <a:p>
          <a:endParaRPr lang="en-GB"/>
        </a:p>
      </dgm:t>
    </dgm:pt>
    <dgm:pt modelId="{AF0B2E24-4FD2-4B30-BDB6-057EBD4C8B50}" type="sibTrans" cxnId="{D0FD2145-E239-4C0B-8394-FFBE8CAC2D78}">
      <dgm:prSet/>
      <dgm:spPr/>
      <dgm:t>
        <a:bodyPr/>
        <a:lstStyle/>
        <a:p>
          <a:endParaRPr lang="en-GB"/>
        </a:p>
      </dgm:t>
    </dgm:pt>
    <dgm:pt modelId="{012D6301-19DD-482F-BCFB-F4695F36DDB5}">
      <dgm:prSet phldrT="[Text]"/>
      <dgm:spPr/>
      <dgm:t>
        <a:bodyPr/>
        <a:lstStyle/>
        <a:p>
          <a:r>
            <a:rPr lang="en-GB" b="1" dirty="0">
              <a:latin typeface="Verdana" panose="020B0604030504040204" pitchFamily="34" charset="0"/>
              <a:ea typeface="Verdana" panose="020B0604030504040204" pitchFamily="34" charset="0"/>
            </a:rPr>
            <a:t>LONG</a:t>
          </a:r>
        </a:p>
      </dgm:t>
    </dgm:pt>
    <dgm:pt modelId="{234BEBC9-556E-4683-AEC0-8C45BCBD802A}" type="parTrans" cxnId="{DEE10AB4-C3D6-4C50-8DDE-8CD8B52C0C47}">
      <dgm:prSet/>
      <dgm:spPr/>
      <dgm:t>
        <a:bodyPr/>
        <a:lstStyle/>
        <a:p>
          <a:endParaRPr lang="en-GB"/>
        </a:p>
      </dgm:t>
    </dgm:pt>
    <dgm:pt modelId="{F91FD940-AB2C-4712-8ECC-7CAA57AF0823}" type="sibTrans" cxnId="{DEE10AB4-C3D6-4C50-8DDE-8CD8B52C0C47}">
      <dgm:prSet/>
      <dgm:spPr/>
      <dgm:t>
        <a:bodyPr/>
        <a:lstStyle/>
        <a:p>
          <a:endParaRPr lang="en-GB"/>
        </a:p>
      </dgm:t>
    </dgm:pt>
    <dgm:pt modelId="{A18A7EF2-6ACA-4B96-92B4-EBDE93831B4F}" type="pres">
      <dgm:prSet presAssocID="{EE6D0DDB-DB43-46E2-A81E-C69485182C3A}" presName="linearFlow" presStyleCnt="0">
        <dgm:presLayoutVars>
          <dgm:resizeHandles val="exact"/>
        </dgm:presLayoutVars>
      </dgm:prSet>
      <dgm:spPr/>
    </dgm:pt>
    <dgm:pt modelId="{0C8E0C6B-54B7-4D78-862F-79CD1541D4B7}" type="pres">
      <dgm:prSet presAssocID="{25BCCDAB-C39D-4080-8B8D-FBAE4DA256D2}" presName="node" presStyleLbl="node1" presStyleIdx="0" presStyleCnt="3">
        <dgm:presLayoutVars>
          <dgm:bulletEnabled val="1"/>
        </dgm:presLayoutVars>
      </dgm:prSet>
      <dgm:spPr/>
    </dgm:pt>
    <dgm:pt modelId="{0E6DB2A0-11D0-430A-84B4-54C1C1018D64}" type="pres">
      <dgm:prSet presAssocID="{B36058C7-0A7B-42DB-882D-3F0A71FA179E}" presName="sibTrans" presStyleLbl="sibTrans2D1" presStyleIdx="0" presStyleCnt="2"/>
      <dgm:spPr/>
    </dgm:pt>
    <dgm:pt modelId="{173FD146-32CE-4715-9E78-C134A927A950}" type="pres">
      <dgm:prSet presAssocID="{B36058C7-0A7B-42DB-882D-3F0A71FA179E}" presName="connectorText" presStyleLbl="sibTrans2D1" presStyleIdx="0" presStyleCnt="2"/>
      <dgm:spPr/>
    </dgm:pt>
    <dgm:pt modelId="{D4DB64C7-E298-49A6-AB94-41C6E9A1695F}" type="pres">
      <dgm:prSet presAssocID="{A1258FF0-747A-4DBA-82F5-68DBC553D9D8}" presName="node" presStyleLbl="node1" presStyleIdx="1" presStyleCnt="3">
        <dgm:presLayoutVars>
          <dgm:bulletEnabled val="1"/>
        </dgm:presLayoutVars>
      </dgm:prSet>
      <dgm:spPr/>
    </dgm:pt>
    <dgm:pt modelId="{38FDBD99-8641-4ED6-AB62-001F6851BFE2}" type="pres">
      <dgm:prSet presAssocID="{AF0B2E24-4FD2-4B30-BDB6-057EBD4C8B50}" presName="sibTrans" presStyleLbl="sibTrans2D1" presStyleIdx="1" presStyleCnt="2"/>
      <dgm:spPr/>
    </dgm:pt>
    <dgm:pt modelId="{29C0F282-8A92-4724-8E90-6FE2529AEED6}" type="pres">
      <dgm:prSet presAssocID="{AF0B2E24-4FD2-4B30-BDB6-057EBD4C8B50}" presName="connectorText" presStyleLbl="sibTrans2D1" presStyleIdx="1" presStyleCnt="2"/>
      <dgm:spPr/>
    </dgm:pt>
    <dgm:pt modelId="{C7E4A63C-7E9B-4976-B7D8-AF368AE5F1A4}" type="pres">
      <dgm:prSet presAssocID="{012D6301-19DD-482F-BCFB-F4695F36DDB5}" presName="node" presStyleLbl="node1" presStyleIdx="2" presStyleCnt="3">
        <dgm:presLayoutVars>
          <dgm:bulletEnabled val="1"/>
        </dgm:presLayoutVars>
      </dgm:prSet>
      <dgm:spPr/>
    </dgm:pt>
  </dgm:ptLst>
  <dgm:cxnLst>
    <dgm:cxn modelId="{2B761120-E76A-4599-8A4B-2D4E68203652}" type="presOf" srcId="{012D6301-19DD-482F-BCFB-F4695F36DDB5}" destId="{C7E4A63C-7E9B-4976-B7D8-AF368AE5F1A4}" srcOrd="0" destOrd="0" presId="urn:microsoft.com/office/officeart/2005/8/layout/process2"/>
    <dgm:cxn modelId="{C08D4B35-4803-4332-8CC0-941747C2E819}" type="presOf" srcId="{B36058C7-0A7B-42DB-882D-3F0A71FA179E}" destId="{0E6DB2A0-11D0-430A-84B4-54C1C1018D64}" srcOrd="0" destOrd="0" presId="urn:microsoft.com/office/officeart/2005/8/layout/process2"/>
    <dgm:cxn modelId="{2D6EB540-69FA-48FE-AE06-3DE46AA4D275}" type="presOf" srcId="{AF0B2E24-4FD2-4B30-BDB6-057EBD4C8B50}" destId="{29C0F282-8A92-4724-8E90-6FE2529AEED6}" srcOrd="1" destOrd="0" presId="urn:microsoft.com/office/officeart/2005/8/layout/process2"/>
    <dgm:cxn modelId="{D0FD2145-E239-4C0B-8394-FFBE8CAC2D78}" srcId="{EE6D0DDB-DB43-46E2-A81E-C69485182C3A}" destId="{A1258FF0-747A-4DBA-82F5-68DBC553D9D8}" srcOrd="1" destOrd="0" parTransId="{AACBA073-8868-4C63-BBD2-77236A419CA2}" sibTransId="{AF0B2E24-4FD2-4B30-BDB6-057EBD4C8B50}"/>
    <dgm:cxn modelId="{1981F74E-C565-49A4-B03F-3FE2A58BE341}" type="presOf" srcId="{EE6D0DDB-DB43-46E2-A81E-C69485182C3A}" destId="{A18A7EF2-6ACA-4B96-92B4-EBDE93831B4F}" srcOrd="0" destOrd="0" presId="urn:microsoft.com/office/officeart/2005/8/layout/process2"/>
    <dgm:cxn modelId="{DEE10AB4-C3D6-4C50-8DDE-8CD8B52C0C47}" srcId="{EE6D0DDB-DB43-46E2-A81E-C69485182C3A}" destId="{012D6301-19DD-482F-BCFB-F4695F36DDB5}" srcOrd="2" destOrd="0" parTransId="{234BEBC9-556E-4683-AEC0-8C45BCBD802A}" sibTransId="{F91FD940-AB2C-4712-8ECC-7CAA57AF0823}"/>
    <dgm:cxn modelId="{63396CB7-944F-4592-AD17-6AAFC121B206}" type="presOf" srcId="{AF0B2E24-4FD2-4B30-BDB6-057EBD4C8B50}" destId="{38FDBD99-8641-4ED6-AB62-001F6851BFE2}" srcOrd="0" destOrd="0" presId="urn:microsoft.com/office/officeart/2005/8/layout/process2"/>
    <dgm:cxn modelId="{2EB3ACD4-516B-4AEE-A086-16418888B192}" srcId="{EE6D0DDB-DB43-46E2-A81E-C69485182C3A}" destId="{25BCCDAB-C39D-4080-8B8D-FBAE4DA256D2}" srcOrd="0" destOrd="0" parTransId="{EFF3C131-22B6-4E71-9666-32E228CC7FF2}" sibTransId="{B36058C7-0A7B-42DB-882D-3F0A71FA179E}"/>
    <dgm:cxn modelId="{81CAE9D8-F61F-4451-90FB-C5C6AF7CBE4C}" type="presOf" srcId="{25BCCDAB-C39D-4080-8B8D-FBAE4DA256D2}" destId="{0C8E0C6B-54B7-4D78-862F-79CD1541D4B7}" srcOrd="0" destOrd="0" presId="urn:microsoft.com/office/officeart/2005/8/layout/process2"/>
    <dgm:cxn modelId="{CCCB7AE8-9765-4DFB-90B1-AD2CC1BDF206}" type="presOf" srcId="{B36058C7-0A7B-42DB-882D-3F0A71FA179E}" destId="{173FD146-32CE-4715-9E78-C134A927A950}" srcOrd="1" destOrd="0" presId="urn:microsoft.com/office/officeart/2005/8/layout/process2"/>
    <dgm:cxn modelId="{F6B7C5FA-FD55-4A12-B9BD-847F37099367}" type="presOf" srcId="{A1258FF0-747A-4DBA-82F5-68DBC553D9D8}" destId="{D4DB64C7-E298-49A6-AB94-41C6E9A1695F}" srcOrd="0" destOrd="0" presId="urn:microsoft.com/office/officeart/2005/8/layout/process2"/>
    <dgm:cxn modelId="{88AE90E9-AE9E-426F-902A-7B49E0D81FFE}" type="presParOf" srcId="{A18A7EF2-6ACA-4B96-92B4-EBDE93831B4F}" destId="{0C8E0C6B-54B7-4D78-862F-79CD1541D4B7}" srcOrd="0" destOrd="0" presId="urn:microsoft.com/office/officeart/2005/8/layout/process2"/>
    <dgm:cxn modelId="{04093F08-380F-43E9-BD3A-4EFD1547A5AA}" type="presParOf" srcId="{A18A7EF2-6ACA-4B96-92B4-EBDE93831B4F}" destId="{0E6DB2A0-11D0-430A-84B4-54C1C1018D64}" srcOrd="1" destOrd="0" presId="urn:microsoft.com/office/officeart/2005/8/layout/process2"/>
    <dgm:cxn modelId="{137379F7-2CDA-4CF7-A895-BEB2D4CFFA1D}" type="presParOf" srcId="{0E6DB2A0-11D0-430A-84B4-54C1C1018D64}" destId="{173FD146-32CE-4715-9E78-C134A927A950}" srcOrd="0" destOrd="0" presId="urn:microsoft.com/office/officeart/2005/8/layout/process2"/>
    <dgm:cxn modelId="{A8D90597-18EE-477E-998B-95BB2ED81E3A}" type="presParOf" srcId="{A18A7EF2-6ACA-4B96-92B4-EBDE93831B4F}" destId="{D4DB64C7-E298-49A6-AB94-41C6E9A1695F}" srcOrd="2" destOrd="0" presId="urn:microsoft.com/office/officeart/2005/8/layout/process2"/>
    <dgm:cxn modelId="{40E4FE30-C7AD-47E1-A49C-342431ED9532}" type="presParOf" srcId="{A18A7EF2-6ACA-4B96-92B4-EBDE93831B4F}" destId="{38FDBD99-8641-4ED6-AB62-001F6851BFE2}" srcOrd="3" destOrd="0" presId="urn:microsoft.com/office/officeart/2005/8/layout/process2"/>
    <dgm:cxn modelId="{45A5BF63-EDEC-40EA-B6C7-AE140213CE1B}" type="presParOf" srcId="{38FDBD99-8641-4ED6-AB62-001F6851BFE2}" destId="{29C0F282-8A92-4724-8E90-6FE2529AEED6}" srcOrd="0" destOrd="0" presId="urn:microsoft.com/office/officeart/2005/8/layout/process2"/>
    <dgm:cxn modelId="{F70DAD2C-2383-4D9F-A650-EA6355614E01}" type="presParOf" srcId="{A18A7EF2-6ACA-4B96-92B4-EBDE93831B4F}" destId="{C7E4A63C-7E9B-4976-B7D8-AF368AE5F1A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E0C6B-54B7-4D78-862F-79CD1541D4B7}">
      <dsp:nvSpPr>
        <dsp:cNvPr id="0" name=""/>
        <dsp:cNvSpPr/>
      </dsp:nvSpPr>
      <dsp:spPr>
        <a:xfrm>
          <a:off x="1063744" y="0"/>
          <a:ext cx="1287354" cy="71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SHORT</a:t>
          </a:r>
        </a:p>
      </dsp:txBody>
      <dsp:txXfrm>
        <a:off x="1084691" y="20947"/>
        <a:ext cx="1245460" cy="673302"/>
      </dsp:txXfrm>
    </dsp:sp>
    <dsp:sp modelId="{0E6DB2A0-11D0-430A-84B4-54C1C1018D64}">
      <dsp:nvSpPr>
        <dsp:cNvPr id="0" name=""/>
        <dsp:cNvSpPr/>
      </dsp:nvSpPr>
      <dsp:spPr>
        <a:xfrm rot="5400000">
          <a:off x="1573322" y="733076"/>
          <a:ext cx="268198" cy="32183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1610871" y="759896"/>
        <a:ext cx="193102" cy="187739"/>
      </dsp:txXfrm>
    </dsp:sp>
    <dsp:sp modelId="{D4DB64C7-E298-49A6-AB94-41C6E9A1695F}">
      <dsp:nvSpPr>
        <dsp:cNvPr id="0" name=""/>
        <dsp:cNvSpPr/>
      </dsp:nvSpPr>
      <dsp:spPr>
        <a:xfrm>
          <a:off x="1063744" y="1072795"/>
          <a:ext cx="1287354" cy="71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MEDIUM</a:t>
          </a:r>
        </a:p>
      </dsp:txBody>
      <dsp:txXfrm>
        <a:off x="1084691" y="1093742"/>
        <a:ext cx="1245460" cy="673302"/>
      </dsp:txXfrm>
    </dsp:sp>
    <dsp:sp modelId="{38FDBD99-8641-4ED6-AB62-001F6851BFE2}">
      <dsp:nvSpPr>
        <dsp:cNvPr id="0" name=""/>
        <dsp:cNvSpPr/>
      </dsp:nvSpPr>
      <dsp:spPr>
        <a:xfrm rot="5400000">
          <a:off x="1573322" y="1805871"/>
          <a:ext cx="268198" cy="32183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1610871" y="1832691"/>
        <a:ext cx="193102" cy="187739"/>
      </dsp:txXfrm>
    </dsp:sp>
    <dsp:sp modelId="{C7E4A63C-7E9B-4976-B7D8-AF368AE5F1A4}">
      <dsp:nvSpPr>
        <dsp:cNvPr id="0" name=""/>
        <dsp:cNvSpPr/>
      </dsp:nvSpPr>
      <dsp:spPr>
        <a:xfrm>
          <a:off x="1063744" y="2145590"/>
          <a:ext cx="1287354" cy="71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LONG</a:t>
          </a:r>
        </a:p>
      </dsp:txBody>
      <dsp:txXfrm>
        <a:off x="1084691" y="2166537"/>
        <a:ext cx="1245460" cy="67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8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3BB87-1A2E-40E8-B94C-97ADBAF5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918674" cy="6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3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F5DB2E-949D-475C-891A-717AA21CEB65}"/>
              </a:ext>
            </a:extLst>
          </p:cNvPr>
          <p:cNvSpPr txBox="1"/>
          <p:nvPr userDrawn="1"/>
        </p:nvSpPr>
        <p:spPr>
          <a:xfrm>
            <a:off x="369273" y="1243410"/>
            <a:ext cx="6689038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Starter activity</a:t>
            </a:r>
            <a:endParaRPr lang="en-US" sz="1138" dirty="0">
              <a:solidFill>
                <a:srgbClr val="333333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8064E9D-90B8-47EF-AD0F-BDF7534B6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72" y="919668"/>
            <a:ext cx="1023750" cy="1260000"/>
          </a:xfrm>
          <a:prstGeom prst="rect">
            <a:avLst/>
          </a:prstGeom>
        </p:spPr>
      </p:pic>
      <p:pic>
        <p:nvPicPr>
          <p:cNvPr id="16" name="Graphic 15" descr="Stopwatch 75% with solid fill">
            <a:extLst>
              <a:ext uri="{FF2B5EF4-FFF2-40B4-BE49-F238E27FC236}">
                <a16:creationId xmlns:a16="http://schemas.microsoft.com/office/drawing/2014/main" id="{4EF659AA-F89B-493C-B845-528D6E092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5055" y="5151551"/>
            <a:ext cx="585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1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ous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76FD80-9D02-4BC1-97E3-0C128405EFCE}"/>
              </a:ext>
            </a:extLst>
          </p:cNvPr>
          <p:cNvSpPr txBox="1"/>
          <p:nvPr userDrawn="1"/>
        </p:nvSpPr>
        <p:spPr>
          <a:xfrm>
            <a:off x="368968" y="1243410"/>
            <a:ext cx="6689038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Previous lesson</a:t>
            </a:r>
            <a:endParaRPr lang="en-US" sz="1138" dirty="0">
              <a:solidFill>
                <a:srgbClr val="333333"/>
              </a:solidFill>
            </a:endParaRPr>
          </a:p>
        </p:txBody>
      </p:sp>
      <p:pic>
        <p:nvPicPr>
          <p:cNvPr id="3" name="Graphic 2" descr="Rewind with solid fill">
            <a:extLst>
              <a:ext uri="{FF2B5EF4-FFF2-40B4-BE49-F238E27FC236}">
                <a16:creationId xmlns:a16="http://schemas.microsoft.com/office/drawing/2014/main" id="{EDA7DDE2-5C2A-4460-AFAD-E5C453F41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7377" y="934129"/>
            <a:ext cx="10237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648F36-9607-4B77-B46E-3FC083264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48" y="923449"/>
            <a:ext cx="1023750" cy="12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5FB98-27B5-4DEB-A539-98462EE653EC}"/>
              </a:ext>
            </a:extLst>
          </p:cNvPr>
          <p:cNvSpPr txBox="1"/>
          <p:nvPr userDrawn="1"/>
        </p:nvSpPr>
        <p:spPr>
          <a:xfrm>
            <a:off x="367277" y="1243410"/>
            <a:ext cx="6689038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What you will learn</a:t>
            </a:r>
            <a:endParaRPr lang="en-US" sz="1138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5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B11941-6FEB-456F-A5A1-A9E4628556EB}"/>
              </a:ext>
            </a:extLst>
          </p:cNvPr>
          <p:cNvSpPr txBox="1"/>
          <p:nvPr userDrawn="1"/>
        </p:nvSpPr>
        <p:spPr>
          <a:xfrm>
            <a:off x="368968" y="1243410"/>
            <a:ext cx="6689038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Activity</a:t>
            </a:r>
            <a:endParaRPr lang="en-US" sz="1138" dirty="0">
              <a:solidFill>
                <a:srgbClr val="333333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248C164-02F1-4F48-B6C7-983CB6AD8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72" y="919668"/>
            <a:ext cx="1023750" cy="1260000"/>
          </a:xfrm>
          <a:prstGeom prst="rect">
            <a:avLst/>
          </a:prstGeom>
        </p:spPr>
      </p:pic>
      <p:pic>
        <p:nvPicPr>
          <p:cNvPr id="8" name="Graphic 7" descr="Stopwatch 75% with solid fill">
            <a:extLst>
              <a:ext uri="{FF2B5EF4-FFF2-40B4-BE49-F238E27FC236}">
                <a16:creationId xmlns:a16="http://schemas.microsoft.com/office/drawing/2014/main" id="{7B0EE3F6-2190-45CB-901E-4A8ECF51F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5055" y="5151551"/>
            <a:ext cx="585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19800" cy="686755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D80E6B4-0123-47D4-911F-766FC1A69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628" y="2331583"/>
            <a:ext cx="2745768" cy="335870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6BC410-D22B-4919-ADF1-8528F820B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7983" y="4664751"/>
            <a:ext cx="1288827" cy="1576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4F576-C431-446D-B231-7308E9FA7C77}"/>
              </a:ext>
            </a:extLst>
          </p:cNvPr>
          <p:cNvSpPr txBox="1"/>
          <p:nvPr userDrawn="1"/>
        </p:nvSpPr>
        <p:spPr>
          <a:xfrm>
            <a:off x="367606" y="1243410"/>
            <a:ext cx="6689038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Activity feedback</a:t>
            </a:r>
            <a:endParaRPr lang="en-US" sz="1138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24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F3442D-4961-43B6-AE8C-4AD1B542760F}"/>
              </a:ext>
            </a:extLst>
          </p:cNvPr>
          <p:cNvSpPr txBox="1"/>
          <p:nvPr userDrawn="1"/>
        </p:nvSpPr>
        <p:spPr>
          <a:xfrm>
            <a:off x="368968" y="1243410"/>
            <a:ext cx="6208382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Progress check</a:t>
            </a:r>
            <a:endParaRPr lang="en-US" sz="1138" dirty="0">
              <a:solidFill>
                <a:srgbClr val="333333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6710BA-B025-4382-8993-5B55D4053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44" y="918905"/>
            <a:ext cx="10237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244FEEE-4690-4480-BA7D-C24B96349855}"/>
              </a:ext>
            </a:extLst>
          </p:cNvPr>
          <p:cNvSpPr txBox="1"/>
          <p:nvPr userDrawn="1"/>
        </p:nvSpPr>
        <p:spPr>
          <a:xfrm>
            <a:off x="368968" y="1243410"/>
            <a:ext cx="6208382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Lesson recap</a:t>
            </a:r>
            <a:endParaRPr lang="en-US" sz="2600" dirty="0">
              <a:solidFill>
                <a:srgbClr val="333333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A65623-05CA-4C04-9BE1-8608FD72B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48" y="923449"/>
            <a:ext cx="10237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69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7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Rewind with solid fill">
            <a:extLst>
              <a:ext uri="{FF2B5EF4-FFF2-40B4-BE49-F238E27FC236}">
                <a16:creationId xmlns:a16="http://schemas.microsoft.com/office/drawing/2014/main" id="{F430B415-F997-44E8-A566-F4AA0ADEB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77" y="934129"/>
            <a:ext cx="1023750" cy="1260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8B7D475-02A9-49F3-82C6-88E4BE086096}"/>
              </a:ext>
            </a:extLst>
          </p:cNvPr>
          <p:cNvSpPr txBox="1"/>
          <p:nvPr userDrawn="1"/>
        </p:nvSpPr>
        <p:spPr>
          <a:xfrm>
            <a:off x="368968" y="1243410"/>
            <a:ext cx="6208382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Next lesson</a:t>
            </a:r>
            <a:endParaRPr lang="en-US" sz="2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0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95D78D-6236-4815-8852-9E980D672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72" y="919668"/>
            <a:ext cx="1023750" cy="1260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72A3465-1745-4DB9-A9BA-BFE228C203D2}"/>
              </a:ext>
            </a:extLst>
          </p:cNvPr>
          <p:cNvSpPr txBox="1"/>
          <p:nvPr userDrawn="1"/>
        </p:nvSpPr>
        <p:spPr>
          <a:xfrm>
            <a:off x="368968" y="1243410"/>
            <a:ext cx="6208382" cy="492443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Home study</a:t>
            </a:r>
            <a:endParaRPr lang="en-US" sz="2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3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19800" cy="68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4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1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3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1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6335-2B8B-4AFD-9545-7A3897337CA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640B-8AC4-4FBA-B8F0-B8339424A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C87568-E786-40CD-A0D0-E8EE8FA686A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919806" cy="68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777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1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3A2F5-350C-76D8-A787-9F79DA6EF298}"/>
              </a:ext>
            </a:extLst>
          </p:cNvPr>
          <p:cNvSpPr txBox="1"/>
          <p:nvPr/>
        </p:nvSpPr>
        <p:spPr>
          <a:xfrm>
            <a:off x="312142" y="1537348"/>
            <a:ext cx="6198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Skeleton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C1EC1C-B9B0-2267-6F62-1D5654F7C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6"/>
          <a:stretch/>
        </p:blipFill>
        <p:spPr bwMode="auto">
          <a:xfrm>
            <a:off x="1230699" y="2012477"/>
            <a:ext cx="3003667" cy="40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CBC664-481E-61B3-9941-1E4D814D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6"/>
          <a:stretch/>
        </p:blipFill>
        <p:spPr bwMode="auto">
          <a:xfrm>
            <a:off x="4643844" y="2012477"/>
            <a:ext cx="2276765" cy="40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3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312142" y="1537348"/>
            <a:ext cx="207755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Muscular System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99EB07-7763-DDC4-F0A4-C68737E8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75" y="1537347"/>
            <a:ext cx="5881688" cy="43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2791D8-DAA6-332D-B1AF-BF43A216C0B5}"/>
              </a:ext>
            </a:extLst>
          </p:cNvPr>
          <p:cNvCxnSpPr/>
          <p:nvPr/>
        </p:nvCxnSpPr>
        <p:spPr>
          <a:xfrm>
            <a:off x="6594638" y="5261482"/>
            <a:ext cx="658699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553D34D-0664-8970-A283-1D4E6B3C164F}"/>
              </a:ext>
            </a:extLst>
          </p:cNvPr>
          <p:cNvSpPr txBox="1"/>
          <p:nvPr/>
        </p:nvSpPr>
        <p:spPr>
          <a:xfrm>
            <a:off x="7320443" y="5148951"/>
            <a:ext cx="52129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75" b="1" dirty="0"/>
              <a:t>Soleus</a:t>
            </a:r>
            <a:endParaRPr lang="en-GB" sz="1463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287B55-5174-2C2E-3824-EC6BB6058FD8}"/>
              </a:ext>
            </a:extLst>
          </p:cNvPr>
          <p:cNvCxnSpPr>
            <a:cxnSpLocks/>
          </p:cNvCxnSpPr>
          <p:nvPr/>
        </p:nvCxnSpPr>
        <p:spPr>
          <a:xfrm>
            <a:off x="5752750" y="1917539"/>
            <a:ext cx="499762" cy="4575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73A916-D551-9F3B-B7C2-16D0F47CA593}"/>
              </a:ext>
            </a:extLst>
          </p:cNvPr>
          <p:cNvSpPr txBox="1"/>
          <p:nvPr/>
        </p:nvSpPr>
        <p:spPr>
          <a:xfrm>
            <a:off x="5366728" y="1692478"/>
            <a:ext cx="68159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75" b="1" dirty="0"/>
              <a:t>Trapezius</a:t>
            </a:r>
            <a:endParaRPr lang="en-GB" sz="1463" b="1" dirty="0"/>
          </a:p>
        </p:txBody>
      </p:sp>
    </p:spTree>
    <p:extLst>
      <p:ext uri="{BB962C8B-B14F-4D97-AF65-F5344CB8AC3E}">
        <p14:creationId xmlns:p14="http://schemas.microsoft.com/office/powerpoint/2010/main" val="243833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37347"/>
            <a:ext cx="25371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Muscle Movement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5870" y="34290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E7F1DA7-3FE1-B670-C032-C8DC3AAC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20" y="3267725"/>
            <a:ext cx="2845257" cy="24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ECE6A6F-7484-A1F1-11F1-DBAF15D8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7397"/>
            <a:ext cx="3523268" cy="35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43A248-DA3C-FA43-0ADD-1850BD4AE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6" b="18837"/>
          <a:stretch/>
        </p:blipFill>
        <p:spPr bwMode="auto">
          <a:xfrm>
            <a:off x="2849251" y="834260"/>
            <a:ext cx="4207499" cy="2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AA133-4962-9E6F-C38C-42355FE908A5}"/>
              </a:ext>
            </a:extLst>
          </p:cNvPr>
          <p:cNvSpPr txBox="1"/>
          <p:nvPr/>
        </p:nvSpPr>
        <p:spPr>
          <a:xfrm>
            <a:off x="3431359" y="3696531"/>
            <a:ext cx="3246420" cy="2343590"/>
          </a:xfrm>
          <a:custGeom>
            <a:avLst/>
            <a:gdLst>
              <a:gd name="connsiteX0" fmla="*/ 0 w 3246420"/>
              <a:gd name="connsiteY0" fmla="*/ 0 h 2343590"/>
              <a:gd name="connsiteX1" fmla="*/ 476142 w 3246420"/>
              <a:gd name="connsiteY1" fmla="*/ 0 h 2343590"/>
              <a:gd name="connsiteX2" fmla="*/ 1082140 w 3246420"/>
              <a:gd name="connsiteY2" fmla="*/ 0 h 2343590"/>
              <a:gd name="connsiteX3" fmla="*/ 1590746 w 3246420"/>
              <a:gd name="connsiteY3" fmla="*/ 0 h 2343590"/>
              <a:gd name="connsiteX4" fmla="*/ 2066887 w 3246420"/>
              <a:gd name="connsiteY4" fmla="*/ 0 h 2343590"/>
              <a:gd name="connsiteX5" fmla="*/ 2543029 w 3246420"/>
              <a:gd name="connsiteY5" fmla="*/ 0 h 2343590"/>
              <a:gd name="connsiteX6" fmla="*/ 3246420 w 3246420"/>
              <a:gd name="connsiteY6" fmla="*/ 0 h 2343590"/>
              <a:gd name="connsiteX7" fmla="*/ 3246420 w 3246420"/>
              <a:gd name="connsiteY7" fmla="*/ 539026 h 2343590"/>
              <a:gd name="connsiteX8" fmla="*/ 3246420 w 3246420"/>
              <a:gd name="connsiteY8" fmla="*/ 1101487 h 2343590"/>
              <a:gd name="connsiteX9" fmla="*/ 3246420 w 3246420"/>
              <a:gd name="connsiteY9" fmla="*/ 1710821 h 2343590"/>
              <a:gd name="connsiteX10" fmla="*/ 3246420 w 3246420"/>
              <a:gd name="connsiteY10" fmla="*/ 2343590 h 2343590"/>
              <a:gd name="connsiteX11" fmla="*/ 2640422 w 3246420"/>
              <a:gd name="connsiteY11" fmla="*/ 2343590 h 2343590"/>
              <a:gd name="connsiteX12" fmla="*/ 2164280 w 3246420"/>
              <a:gd name="connsiteY12" fmla="*/ 2343590 h 2343590"/>
              <a:gd name="connsiteX13" fmla="*/ 1655674 w 3246420"/>
              <a:gd name="connsiteY13" fmla="*/ 2343590 h 2343590"/>
              <a:gd name="connsiteX14" fmla="*/ 1049676 w 3246420"/>
              <a:gd name="connsiteY14" fmla="*/ 2343590 h 2343590"/>
              <a:gd name="connsiteX15" fmla="*/ 476142 w 3246420"/>
              <a:gd name="connsiteY15" fmla="*/ 2343590 h 2343590"/>
              <a:gd name="connsiteX16" fmla="*/ 0 w 3246420"/>
              <a:gd name="connsiteY16" fmla="*/ 2343590 h 2343590"/>
              <a:gd name="connsiteX17" fmla="*/ 0 w 3246420"/>
              <a:gd name="connsiteY17" fmla="*/ 1710821 h 2343590"/>
              <a:gd name="connsiteX18" fmla="*/ 0 w 3246420"/>
              <a:gd name="connsiteY18" fmla="*/ 1195231 h 2343590"/>
              <a:gd name="connsiteX19" fmla="*/ 0 w 3246420"/>
              <a:gd name="connsiteY19" fmla="*/ 632769 h 2343590"/>
              <a:gd name="connsiteX20" fmla="*/ 0 w 3246420"/>
              <a:gd name="connsiteY20" fmla="*/ 0 h 234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46420" h="2343590" extrusionOk="0">
                <a:moveTo>
                  <a:pt x="0" y="0"/>
                </a:moveTo>
                <a:cubicBezTo>
                  <a:pt x="154824" y="-8065"/>
                  <a:pt x="311392" y="55049"/>
                  <a:pt x="476142" y="0"/>
                </a:cubicBezTo>
                <a:cubicBezTo>
                  <a:pt x="640892" y="-55049"/>
                  <a:pt x="832722" y="36741"/>
                  <a:pt x="1082140" y="0"/>
                </a:cubicBezTo>
                <a:cubicBezTo>
                  <a:pt x="1331558" y="-36741"/>
                  <a:pt x="1485771" y="15813"/>
                  <a:pt x="1590746" y="0"/>
                </a:cubicBezTo>
                <a:cubicBezTo>
                  <a:pt x="1695721" y="-15813"/>
                  <a:pt x="1942760" y="18752"/>
                  <a:pt x="2066887" y="0"/>
                </a:cubicBezTo>
                <a:cubicBezTo>
                  <a:pt x="2191014" y="-18752"/>
                  <a:pt x="2311969" y="27299"/>
                  <a:pt x="2543029" y="0"/>
                </a:cubicBezTo>
                <a:cubicBezTo>
                  <a:pt x="2774089" y="-27299"/>
                  <a:pt x="2983207" y="46683"/>
                  <a:pt x="3246420" y="0"/>
                </a:cubicBezTo>
                <a:cubicBezTo>
                  <a:pt x="3287311" y="243554"/>
                  <a:pt x="3228910" y="277261"/>
                  <a:pt x="3246420" y="539026"/>
                </a:cubicBezTo>
                <a:cubicBezTo>
                  <a:pt x="3263930" y="800791"/>
                  <a:pt x="3198864" y="905250"/>
                  <a:pt x="3246420" y="1101487"/>
                </a:cubicBezTo>
                <a:cubicBezTo>
                  <a:pt x="3293976" y="1297724"/>
                  <a:pt x="3210024" y="1565170"/>
                  <a:pt x="3246420" y="1710821"/>
                </a:cubicBezTo>
                <a:cubicBezTo>
                  <a:pt x="3282816" y="1856472"/>
                  <a:pt x="3172798" y="2066316"/>
                  <a:pt x="3246420" y="2343590"/>
                </a:cubicBezTo>
                <a:cubicBezTo>
                  <a:pt x="3028188" y="2378529"/>
                  <a:pt x="2855748" y="2322223"/>
                  <a:pt x="2640422" y="2343590"/>
                </a:cubicBezTo>
                <a:cubicBezTo>
                  <a:pt x="2425096" y="2364957"/>
                  <a:pt x="2383616" y="2317273"/>
                  <a:pt x="2164280" y="2343590"/>
                </a:cubicBezTo>
                <a:cubicBezTo>
                  <a:pt x="1944944" y="2369907"/>
                  <a:pt x="1850288" y="2301082"/>
                  <a:pt x="1655674" y="2343590"/>
                </a:cubicBezTo>
                <a:cubicBezTo>
                  <a:pt x="1461060" y="2386098"/>
                  <a:pt x="1304124" y="2298289"/>
                  <a:pt x="1049676" y="2343590"/>
                </a:cubicBezTo>
                <a:cubicBezTo>
                  <a:pt x="795228" y="2388891"/>
                  <a:pt x="711365" y="2343417"/>
                  <a:pt x="476142" y="2343590"/>
                </a:cubicBezTo>
                <a:cubicBezTo>
                  <a:pt x="240919" y="2343763"/>
                  <a:pt x="175937" y="2336999"/>
                  <a:pt x="0" y="2343590"/>
                </a:cubicBezTo>
                <a:cubicBezTo>
                  <a:pt x="-32989" y="2180748"/>
                  <a:pt x="57906" y="1990672"/>
                  <a:pt x="0" y="1710821"/>
                </a:cubicBezTo>
                <a:cubicBezTo>
                  <a:pt x="-57906" y="1430970"/>
                  <a:pt x="61777" y="1398370"/>
                  <a:pt x="0" y="1195231"/>
                </a:cubicBezTo>
                <a:cubicBezTo>
                  <a:pt x="-61777" y="992092"/>
                  <a:pt x="13844" y="834714"/>
                  <a:pt x="0" y="632769"/>
                </a:cubicBezTo>
                <a:cubicBezTo>
                  <a:pt x="-13844" y="430824"/>
                  <a:pt x="29907" y="18673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Agonist: </a:t>
            </a:r>
            <a:r>
              <a:rPr lang="en-GB" sz="1463" dirty="0"/>
              <a:t>The muscle that contracts.</a:t>
            </a:r>
          </a:p>
          <a:p>
            <a:endParaRPr lang="en-GB" sz="1463" dirty="0"/>
          </a:p>
          <a:p>
            <a:r>
              <a:rPr lang="en-GB" sz="1463" b="1" dirty="0">
                <a:latin typeface="Verdana Pro" panose="020F0502020204030204" pitchFamily="34" charset="0"/>
              </a:rPr>
              <a:t>Antagonist: </a:t>
            </a:r>
            <a:r>
              <a:rPr lang="en-GB" sz="1463" dirty="0"/>
              <a:t>The muscle that relaxes.</a:t>
            </a:r>
          </a:p>
          <a:p>
            <a:endParaRPr lang="en-GB" sz="1463" b="1" dirty="0">
              <a:latin typeface="Verdana Pro" panose="020F0502020204030204" pitchFamily="34" charset="0"/>
            </a:endParaRPr>
          </a:p>
          <a:p>
            <a:r>
              <a:rPr lang="en-GB" sz="1463" b="1" dirty="0">
                <a:latin typeface="Verdana Pro" panose="020F0502020204030204" pitchFamily="34" charset="0"/>
              </a:rPr>
              <a:t>Origin: </a:t>
            </a:r>
            <a:r>
              <a:rPr lang="en-GB" sz="1463" dirty="0"/>
              <a:t>Where the muscle attaches to a bone that doesn’t move.</a:t>
            </a:r>
          </a:p>
          <a:p>
            <a:endParaRPr lang="en-GB" sz="1463" dirty="0"/>
          </a:p>
          <a:p>
            <a:r>
              <a:rPr lang="en-GB" sz="1463" b="1" dirty="0">
                <a:latin typeface="Verdana Pro" panose="020F0502020204030204" pitchFamily="34" charset="0"/>
              </a:rPr>
              <a:t>Insertion: </a:t>
            </a:r>
            <a:r>
              <a:rPr lang="en-GB" sz="1463" dirty="0"/>
              <a:t>Where the muscle attaches to a bone that does move.</a:t>
            </a:r>
          </a:p>
        </p:txBody>
      </p:sp>
    </p:spTree>
    <p:extLst>
      <p:ext uri="{BB962C8B-B14F-4D97-AF65-F5344CB8AC3E}">
        <p14:creationId xmlns:p14="http://schemas.microsoft.com/office/powerpoint/2010/main" val="131961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Muscle Contractions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6E18D4-4491-8F37-CE26-160AD3780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r="56230"/>
          <a:stretch/>
        </p:blipFill>
        <p:spPr bwMode="auto">
          <a:xfrm>
            <a:off x="312142" y="2233993"/>
            <a:ext cx="2822951" cy="39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B2942D-FDC1-4A12-16F7-115F7760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00" y="2012478"/>
            <a:ext cx="2378251" cy="39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9F56D-CAAD-7E23-A9D3-68D34FE3C30D}"/>
              </a:ext>
            </a:extLst>
          </p:cNvPr>
          <p:cNvSpPr txBox="1"/>
          <p:nvPr/>
        </p:nvSpPr>
        <p:spPr>
          <a:xfrm>
            <a:off x="6197874" y="2827659"/>
            <a:ext cx="3395985" cy="2343590"/>
          </a:xfrm>
          <a:custGeom>
            <a:avLst/>
            <a:gdLst>
              <a:gd name="connsiteX0" fmla="*/ 0 w 3395985"/>
              <a:gd name="connsiteY0" fmla="*/ 0 h 2343590"/>
              <a:gd name="connsiteX1" fmla="*/ 498078 w 3395985"/>
              <a:gd name="connsiteY1" fmla="*/ 0 h 2343590"/>
              <a:gd name="connsiteX2" fmla="*/ 1131995 w 3395985"/>
              <a:gd name="connsiteY2" fmla="*/ 0 h 2343590"/>
              <a:gd name="connsiteX3" fmla="*/ 1664033 w 3395985"/>
              <a:gd name="connsiteY3" fmla="*/ 0 h 2343590"/>
              <a:gd name="connsiteX4" fmla="*/ 2162110 w 3395985"/>
              <a:gd name="connsiteY4" fmla="*/ 0 h 2343590"/>
              <a:gd name="connsiteX5" fmla="*/ 2660188 w 3395985"/>
              <a:gd name="connsiteY5" fmla="*/ 0 h 2343590"/>
              <a:gd name="connsiteX6" fmla="*/ 3395985 w 3395985"/>
              <a:gd name="connsiteY6" fmla="*/ 0 h 2343590"/>
              <a:gd name="connsiteX7" fmla="*/ 3395985 w 3395985"/>
              <a:gd name="connsiteY7" fmla="*/ 539026 h 2343590"/>
              <a:gd name="connsiteX8" fmla="*/ 3395985 w 3395985"/>
              <a:gd name="connsiteY8" fmla="*/ 1101487 h 2343590"/>
              <a:gd name="connsiteX9" fmla="*/ 3395985 w 3395985"/>
              <a:gd name="connsiteY9" fmla="*/ 1710821 h 2343590"/>
              <a:gd name="connsiteX10" fmla="*/ 3395985 w 3395985"/>
              <a:gd name="connsiteY10" fmla="*/ 2343590 h 2343590"/>
              <a:gd name="connsiteX11" fmla="*/ 2762068 w 3395985"/>
              <a:gd name="connsiteY11" fmla="*/ 2343590 h 2343590"/>
              <a:gd name="connsiteX12" fmla="*/ 2263990 w 3395985"/>
              <a:gd name="connsiteY12" fmla="*/ 2343590 h 2343590"/>
              <a:gd name="connsiteX13" fmla="*/ 1731952 w 3395985"/>
              <a:gd name="connsiteY13" fmla="*/ 2343590 h 2343590"/>
              <a:gd name="connsiteX14" fmla="*/ 1098035 w 3395985"/>
              <a:gd name="connsiteY14" fmla="*/ 2343590 h 2343590"/>
              <a:gd name="connsiteX15" fmla="*/ 498078 w 3395985"/>
              <a:gd name="connsiteY15" fmla="*/ 2343590 h 2343590"/>
              <a:gd name="connsiteX16" fmla="*/ 0 w 3395985"/>
              <a:gd name="connsiteY16" fmla="*/ 2343590 h 2343590"/>
              <a:gd name="connsiteX17" fmla="*/ 0 w 3395985"/>
              <a:gd name="connsiteY17" fmla="*/ 1710821 h 2343590"/>
              <a:gd name="connsiteX18" fmla="*/ 0 w 3395985"/>
              <a:gd name="connsiteY18" fmla="*/ 1195231 h 2343590"/>
              <a:gd name="connsiteX19" fmla="*/ 0 w 3395985"/>
              <a:gd name="connsiteY19" fmla="*/ 632769 h 2343590"/>
              <a:gd name="connsiteX20" fmla="*/ 0 w 3395985"/>
              <a:gd name="connsiteY20" fmla="*/ 0 h 234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5985" h="2343590" extrusionOk="0">
                <a:moveTo>
                  <a:pt x="0" y="0"/>
                </a:moveTo>
                <a:cubicBezTo>
                  <a:pt x="153697" y="-3601"/>
                  <a:pt x="324244" y="34162"/>
                  <a:pt x="498078" y="0"/>
                </a:cubicBezTo>
                <a:cubicBezTo>
                  <a:pt x="671912" y="-34162"/>
                  <a:pt x="860613" y="41598"/>
                  <a:pt x="1131995" y="0"/>
                </a:cubicBezTo>
                <a:cubicBezTo>
                  <a:pt x="1403377" y="-41598"/>
                  <a:pt x="1403072" y="53079"/>
                  <a:pt x="1664033" y="0"/>
                </a:cubicBezTo>
                <a:cubicBezTo>
                  <a:pt x="1924994" y="-53079"/>
                  <a:pt x="2054846" y="32554"/>
                  <a:pt x="2162110" y="0"/>
                </a:cubicBezTo>
                <a:cubicBezTo>
                  <a:pt x="2269374" y="-32554"/>
                  <a:pt x="2528776" y="22712"/>
                  <a:pt x="2660188" y="0"/>
                </a:cubicBezTo>
                <a:cubicBezTo>
                  <a:pt x="2791600" y="-22712"/>
                  <a:pt x="3067232" y="51593"/>
                  <a:pt x="3395985" y="0"/>
                </a:cubicBezTo>
                <a:cubicBezTo>
                  <a:pt x="3436876" y="243554"/>
                  <a:pt x="3378475" y="277261"/>
                  <a:pt x="3395985" y="539026"/>
                </a:cubicBezTo>
                <a:cubicBezTo>
                  <a:pt x="3413495" y="800791"/>
                  <a:pt x="3348429" y="905250"/>
                  <a:pt x="3395985" y="1101487"/>
                </a:cubicBezTo>
                <a:cubicBezTo>
                  <a:pt x="3443541" y="1297724"/>
                  <a:pt x="3359589" y="1565170"/>
                  <a:pt x="3395985" y="1710821"/>
                </a:cubicBezTo>
                <a:cubicBezTo>
                  <a:pt x="3432381" y="1856472"/>
                  <a:pt x="3322363" y="2066316"/>
                  <a:pt x="3395985" y="2343590"/>
                </a:cubicBezTo>
                <a:cubicBezTo>
                  <a:pt x="3254362" y="2406371"/>
                  <a:pt x="3063210" y="2330668"/>
                  <a:pt x="2762068" y="2343590"/>
                </a:cubicBezTo>
                <a:cubicBezTo>
                  <a:pt x="2460926" y="2356512"/>
                  <a:pt x="2450863" y="2303917"/>
                  <a:pt x="2263990" y="2343590"/>
                </a:cubicBezTo>
                <a:cubicBezTo>
                  <a:pt x="2077117" y="2383263"/>
                  <a:pt x="1895018" y="2288849"/>
                  <a:pt x="1731952" y="2343590"/>
                </a:cubicBezTo>
                <a:cubicBezTo>
                  <a:pt x="1568886" y="2398331"/>
                  <a:pt x="1333018" y="2274452"/>
                  <a:pt x="1098035" y="2343590"/>
                </a:cubicBezTo>
                <a:cubicBezTo>
                  <a:pt x="863052" y="2412728"/>
                  <a:pt x="757954" y="2320089"/>
                  <a:pt x="498078" y="2343590"/>
                </a:cubicBezTo>
                <a:cubicBezTo>
                  <a:pt x="238202" y="2367091"/>
                  <a:pt x="170302" y="2332747"/>
                  <a:pt x="0" y="2343590"/>
                </a:cubicBezTo>
                <a:cubicBezTo>
                  <a:pt x="-32989" y="2180748"/>
                  <a:pt x="57906" y="1990672"/>
                  <a:pt x="0" y="1710821"/>
                </a:cubicBezTo>
                <a:cubicBezTo>
                  <a:pt x="-57906" y="1430970"/>
                  <a:pt x="61777" y="1398370"/>
                  <a:pt x="0" y="1195231"/>
                </a:cubicBezTo>
                <a:cubicBezTo>
                  <a:pt x="-61777" y="992092"/>
                  <a:pt x="13844" y="834714"/>
                  <a:pt x="0" y="632769"/>
                </a:cubicBezTo>
                <a:cubicBezTo>
                  <a:pt x="-13844" y="430824"/>
                  <a:pt x="29907" y="18673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Isotonic: </a:t>
            </a:r>
            <a:r>
              <a:rPr lang="en-GB" sz="1463" dirty="0"/>
              <a:t>muscle contraction that results in movement and changes the length of the muscle.</a:t>
            </a:r>
          </a:p>
          <a:p>
            <a:endParaRPr lang="en-GB" sz="1463" dirty="0"/>
          </a:p>
          <a:p>
            <a:r>
              <a:rPr lang="en-GB" sz="1463" b="1" dirty="0">
                <a:latin typeface="Verdana Pro" panose="020F0502020204030204" pitchFamily="34" charset="0"/>
              </a:rPr>
              <a:t>Concentric: </a:t>
            </a:r>
            <a:r>
              <a:rPr lang="en-GB" sz="1463" dirty="0"/>
              <a:t>The muscle gets shorter.</a:t>
            </a:r>
          </a:p>
          <a:p>
            <a:endParaRPr lang="en-GB" sz="1463" b="1" dirty="0">
              <a:latin typeface="Verdana Pro" panose="020F0502020204030204" pitchFamily="34" charset="0"/>
            </a:endParaRPr>
          </a:p>
          <a:p>
            <a:r>
              <a:rPr lang="en-GB" sz="1463" b="1" dirty="0">
                <a:latin typeface="Verdana Pro" panose="020F0502020204030204" pitchFamily="34" charset="0"/>
              </a:rPr>
              <a:t>Eccentric: </a:t>
            </a:r>
            <a:r>
              <a:rPr lang="en-GB" sz="1463" dirty="0"/>
              <a:t>The muscle gets longer.</a:t>
            </a:r>
          </a:p>
          <a:p>
            <a:endParaRPr lang="en-GB" sz="1463" dirty="0"/>
          </a:p>
          <a:p>
            <a:r>
              <a:rPr lang="en-GB" sz="1463" b="1" dirty="0">
                <a:latin typeface="Verdana Pro" panose="020F0502020204030204" pitchFamily="34" charset="0"/>
              </a:rPr>
              <a:t>Isometric: </a:t>
            </a:r>
            <a:r>
              <a:rPr lang="en-GB" sz="1463" dirty="0"/>
              <a:t>static muscle contraction that results in no movement (the plank).</a:t>
            </a:r>
          </a:p>
        </p:txBody>
      </p:sp>
    </p:spTree>
    <p:extLst>
      <p:ext uri="{BB962C8B-B14F-4D97-AF65-F5344CB8AC3E}">
        <p14:creationId xmlns:p14="http://schemas.microsoft.com/office/powerpoint/2010/main" val="115897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ED77-FCD6-6EDE-0E98-DBC93CD4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E2D9EB-D119-D3BE-9D46-1C2AFB659FAE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Muscle F</a:t>
            </a:r>
            <a:r>
              <a:rPr lang="en-GB" sz="2600" b="1" dirty="0" err="1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ibre</a:t>
            </a: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 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8DE6C-D345-17E6-9CFA-8C62FAE2A730}"/>
              </a:ext>
            </a:extLst>
          </p:cNvPr>
          <p:cNvSpPr txBox="1"/>
          <p:nvPr/>
        </p:nvSpPr>
        <p:spPr>
          <a:xfrm>
            <a:off x="633893" y="2225151"/>
            <a:ext cx="6666102" cy="425117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endParaRPr lang="en-GB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158DA2-0DF9-6215-8E8D-70B8AF617FF9}"/>
              </a:ext>
            </a:extLst>
          </p:cNvPr>
          <p:cNvGraphicFramePr>
            <a:graphicFrameLocks noGrp="1"/>
          </p:cNvGraphicFramePr>
          <p:nvPr/>
        </p:nvGraphicFramePr>
        <p:xfrm>
          <a:off x="250797" y="2274481"/>
          <a:ext cx="7914838" cy="3940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7419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957419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42308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Type 1 Slow-Twitch Fibres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Type 2 Fast-Twitch Fibres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947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Suited to low-intensity and long-duration activities.</a:t>
                      </a:r>
                      <a:endParaRPr lang="en-GB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Suited to high-intensity, short-duration activities.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25700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muscle contraction speed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 fatigues slowly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oxygen (aerobic)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 red in colour due to presence of lots of oxygen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fast muscle contraction speed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Produces a strong force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fatigues very quickly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 without oxygen (anaerobic)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White in colour due to absence of oxygen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pic>
        <p:nvPicPr>
          <p:cNvPr id="3074" name="Picture 2" descr="Pin on Track field">
            <a:extLst>
              <a:ext uri="{FF2B5EF4-FFF2-40B4-BE49-F238E27FC236}">
                <a16:creationId xmlns:a16="http://schemas.microsoft.com/office/drawing/2014/main" id="{649D0261-2CA0-D797-0D2F-73368E57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233">
            <a:off x="7761568" y="3624051"/>
            <a:ext cx="1772416" cy="23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 Farah is the man to beat in Birmingham - AW">
            <a:extLst>
              <a:ext uri="{FF2B5EF4-FFF2-40B4-BE49-F238E27FC236}">
                <a16:creationId xmlns:a16="http://schemas.microsoft.com/office/drawing/2014/main" id="{6E926058-A936-A944-60CE-4BCFABCB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8" y="4635959"/>
            <a:ext cx="2567641" cy="15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569BA-62D3-A98C-6A63-22B4418F183E}"/>
              </a:ext>
            </a:extLst>
          </p:cNvPr>
          <p:cNvSpPr txBox="1"/>
          <p:nvPr/>
        </p:nvSpPr>
        <p:spPr>
          <a:xfrm rot="20831736">
            <a:off x="319540" y="4896319"/>
            <a:ext cx="1157251" cy="992836"/>
          </a:xfrm>
          <a:custGeom>
            <a:avLst/>
            <a:gdLst>
              <a:gd name="connsiteX0" fmla="*/ 0 w 1157251"/>
              <a:gd name="connsiteY0" fmla="*/ 0 h 992836"/>
              <a:gd name="connsiteX1" fmla="*/ 555480 w 1157251"/>
              <a:gd name="connsiteY1" fmla="*/ 0 h 992836"/>
              <a:gd name="connsiteX2" fmla="*/ 1157251 w 1157251"/>
              <a:gd name="connsiteY2" fmla="*/ 0 h 992836"/>
              <a:gd name="connsiteX3" fmla="*/ 1157251 w 1157251"/>
              <a:gd name="connsiteY3" fmla="*/ 486490 h 992836"/>
              <a:gd name="connsiteX4" fmla="*/ 1157251 w 1157251"/>
              <a:gd name="connsiteY4" fmla="*/ 992836 h 992836"/>
              <a:gd name="connsiteX5" fmla="*/ 601771 w 1157251"/>
              <a:gd name="connsiteY5" fmla="*/ 992836 h 992836"/>
              <a:gd name="connsiteX6" fmla="*/ 0 w 1157251"/>
              <a:gd name="connsiteY6" fmla="*/ 992836 h 992836"/>
              <a:gd name="connsiteX7" fmla="*/ 0 w 1157251"/>
              <a:gd name="connsiteY7" fmla="*/ 516275 h 992836"/>
              <a:gd name="connsiteX8" fmla="*/ 0 w 1157251"/>
              <a:gd name="connsiteY8" fmla="*/ 0 h 9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251" h="992836" extrusionOk="0">
                <a:moveTo>
                  <a:pt x="0" y="0"/>
                </a:moveTo>
                <a:cubicBezTo>
                  <a:pt x="250279" y="-28923"/>
                  <a:pt x="367615" y="49003"/>
                  <a:pt x="555480" y="0"/>
                </a:cubicBezTo>
                <a:cubicBezTo>
                  <a:pt x="743345" y="-49003"/>
                  <a:pt x="954105" y="64965"/>
                  <a:pt x="1157251" y="0"/>
                </a:cubicBezTo>
                <a:cubicBezTo>
                  <a:pt x="1189414" y="229802"/>
                  <a:pt x="1101815" y="376238"/>
                  <a:pt x="1157251" y="486490"/>
                </a:cubicBezTo>
                <a:cubicBezTo>
                  <a:pt x="1212687" y="596742"/>
                  <a:pt x="1146266" y="741244"/>
                  <a:pt x="1157251" y="992836"/>
                </a:cubicBezTo>
                <a:cubicBezTo>
                  <a:pt x="977225" y="1037956"/>
                  <a:pt x="745784" y="946084"/>
                  <a:pt x="601771" y="992836"/>
                </a:cubicBezTo>
                <a:cubicBezTo>
                  <a:pt x="457758" y="1039588"/>
                  <a:pt x="155619" y="943228"/>
                  <a:pt x="0" y="992836"/>
                </a:cubicBezTo>
                <a:cubicBezTo>
                  <a:pt x="-41992" y="785556"/>
                  <a:pt x="8442" y="732198"/>
                  <a:pt x="0" y="516275"/>
                </a:cubicBezTo>
                <a:cubicBezTo>
                  <a:pt x="-8442" y="300352"/>
                  <a:pt x="24624" y="20022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Marathon Runners</a:t>
            </a:r>
            <a:endParaRPr lang="en-GB" sz="1463" dirty="0"/>
          </a:p>
          <a:p>
            <a:endParaRPr lang="en-GB" sz="146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4C22E-FE9A-E86B-1933-BBDC1B1A4929}"/>
              </a:ext>
            </a:extLst>
          </p:cNvPr>
          <p:cNvSpPr txBox="1"/>
          <p:nvPr/>
        </p:nvSpPr>
        <p:spPr>
          <a:xfrm>
            <a:off x="6585048" y="5130164"/>
            <a:ext cx="1157251" cy="542584"/>
          </a:xfrm>
          <a:custGeom>
            <a:avLst/>
            <a:gdLst>
              <a:gd name="connsiteX0" fmla="*/ 0 w 1157251"/>
              <a:gd name="connsiteY0" fmla="*/ 0 h 542584"/>
              <a:gd name="connsiteX1" fmla="*/ 555480 w 1157251"/>
              <a:gd name="connsiteY1" fmla="*/ 0 h 542584"/>
              <a:gd name="connsiteX2" fmla="*/ 1157251 w 1157251"/>
              <a:gd name="connsiteY2" fmla="*/ 0 h 542584"/>
              <a:gd name="connsiteX3" fmla="*/ 1157251 w 1157251"/>
              <a:gd name="connsiteY3" fmla="*/ 542584 h 542584"/>
              <a:gd name="connsiteX4" fmla="*/ 578626 w 1157251"/>
              <a:gd name="connsiteY4" fmla="*/ 542584 h 542584"/>
              <a:gd name="connsiteX5" fmla="*/ 0 w 1157251"/>
              <a:gd name="connsiteY5" fmla="*/ 542584 h 542584"/>
              <a:gd name="connsiteX6" fmla="*/ 0 w 1157251"/>
              <a:gd name="connsiteY6" fmla="*/ 0 h 54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251" h="542584" extrusionOk="0">
                <a:moveTo>
                  <a:pt x="0" y="0"/>
                </a:moveTo>
                <a:cubicBezTo>
                  <a:pt x="250279" y="-28923"/>
                  <a:pt x="367615" y="49003"/>
                  <a:pt x="555480" y="0"/>
                </a:cubicBezTo>
                <a:cubicBezTo>
                  <a:pt x="743345" y="-49003"/>
                  <a:pt x="954105" y="64965"/>
                  <a:pt x="1157251" y="0"/>
                </a:cubicBezTo>
                <a:cubicBezTo>
                  <a:pt x="1193167" y="166862"/>
                  <a:pt x="1140680" y="291939"/>
                  <a:pt x="1157251" y="542584"/>
                </a:cubicBezTo>
                <a:cubicBezTo>
                  <a:pt x="992755" y="571389"/>
                  <a:pt x="767415" y="504664"/>
                  <a:pt x="578626" y="542584"/>
                </a:cubicBezTo>
                <a:cubicBezTo>
                  <a:pt x="389838" y="580504"/>
                  <a:pt x="163379" y="507827"/>
                  <a:pt x="0" y="542584"/>
                </a:cubicBezTo>
                <a:cubicBezTo>
                  <a:pt x="-20818" y="328839"/>
                  <a:pt x="22239" y="13125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Sprinters</a:t>
            </a:r>
            <a:endParaRPr lang="en-GB" sz="1463" dirty="0"/>
          </a:p>
          <a:p>
            <a:endParaRPr lang="en-GB" sz="1463" dirty="0"/>
          </a:p>
        </p:txBody>
      </p:sp>
    </p:spTree>
    <p:extLst>
      <p:ext uri="{BB962C8B-B14F-4D97-AF65-F5344CB8AC3E}">
        <p14:creationId xmlns:p14="http://schemas.microsoft.com/office/powerpoint/2010/main" val="17945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312142" y="1537348"/>
            <a:ext cx="6885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Respiratory System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71A960-EFF3-B956-379D-336BA2760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/>
          <a:stretch/>
        </p:blipFill>
        <p:spPr bwMode="auto">
          <a:xfrm>
            <a:off x="312142" y="2082882"/>
            <a:ext cx="5728709" cy="41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ll-out: Down Arrow 6">
            <a:extLst>
              <a:ext uri="{FF2B5EF4-FFF2-40B4-BE49-F238E27FC236}">
                <a16:creationId xmlns:a16="http://schemas.microsoft.com/office/drawing/2014/main" id="{9D4C8A31-A65F-530D-786B-151A0C4F68CF}"/>
              </a:ext>
            </a:extLst>
          </p:cNvPr>
          <p:cNvSpPr/>
          <p:nvPr/>
        </p:nvSpPr>
        <p:spPr>
          <a:xfrm>
            <a:off x="6259176" y="2459493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NOSE / MOUTH</a:t>
            </a:r>
          </a:p>
        </p:txBody>
      </p:sp>
      <p:sp>
        <p:nvSpPr>
          <p:cNvPr id="9" name="Call-out: Down Arrow 8">
            <a:extLst>
              <a:ext uri="{FF2B5EF4-FFF2-40B4-BE49-F238E27FC236}">
                <a16:creationId xmlns:a16="http://schemas.microsoft.com/office/drawing/2014/main" id="{4254D1D5-26FB-8401-DEAB-317833DE0BA5}"/>
              </a:ext>
            </a:extLst>
          </p:cNvPr>
          <p:cNvSpPr/>
          <p:nvPr/>
        </p:nvSpPr>
        <p:spPr>
          <a:xfrm>
            <a:off x="6259176" y="2944707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PHARYNX</a:t>
            </a:r>
          </a:p>
        </p:txBody>
      </p:sp>
      <p:sp>
        <p:nvSpPr>
          <p:cNvPr id="10" name="Call-out: Down Arrow 9">
            <a:extLst>
              <a:ext uri="{FF2B5EF4-FFF2-40B4-BE49-F238E27FC236}">
                <a16:creationId xmlns:a16="http://schemas.microsoft.com/office/drawing/2014/main" id="{AF5DAF72-5714-ED68-3E4B-8E5EF986EA4D}"/>
              </a:ext>
            </a:extLst>
          </p:cNvPr>
          <p:cNvSpPr/>
          <p:nvPr/>
        </p:nvSpPr>
        <p:spPr>
          <a:xfrm>
            <a:off x="6259176" y="3429922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LARYNX</a:t>
            </a:r>
            <a:endParaRPr lang="en-GB" sz="1463" b="1" dirty="0">
              <a:solidFill>
                <a:srgbClr val="A098FA"/>
              </a:solidFill>
              <a:latin typeface="Verdana Pro" panose="020B0604030504040204" pitchFamily="34" charset="0"/>
            </a:endParaRPr>
          </a:p>
        </p:txBody>
      </p:sp>
      <p:sp>
        <p:nvSpPr>
          <p:cNvPr id="11" name="Call-out: Down Arrow 10">
            <a:extLst>
              <a:ext uri="{FF2B5EF4-FFF2-40B4-BE49-F238E27FC236}">
                <a16:creationId xmlns:a16="http://schemas.microsoft.com/office/drawing/2014/main" id="{6ED002E3-E60A-BFB1-7789-50539E13729B}"/>
              </a:ext>
            </a:extLst>
          </p:cNvPr>
          <p:cNvSpPr/>
          <p:nvPr/>
        </p:nvSpPr>
        <p:spPr>
          <a:xfrm>
            <a:off x="6259176" y="3905051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TRACHEA</a:t>
            </a:r>
          </a:p>
        </p:txBody>
      </p:sp>
      <p:sp>
        <p:nvSpPr>
          <p:cNvPr id="12" name="Call-out: Down Arrow 11">
            <a:extLst>
              <a:ext uri="{FF2B5EF4-FFF2-40B4-BE49-F238E27FC236}">
                <a16:creationId xmlns:a16="http://schemas.microsoft.com/office/drawing/2014/main" id="{B0A2CD4B-C0DE-C41F-31B9-D772F6EA192D}"/>
              </a:ext>
            </a:extLst>
          </p:cNvPr>
          <p:cNvSpPr/>
          <p:nvPr/>
        </p:nvSpPr>
        <p:spPr>
          <a:xfrm>
            <a:off x="6259175" y="4383217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LUNGS</a:t>
            </a:r>
          </a:p>
        </p:txBody>
      </p:sp>
      <p:sp>
        <p:nvSpPr>
          <p:cNvPr id="13" name="Call-out: Down Arrow 12">
            <a:extLst>
              <a:ext uri="{FF2B5EF4-FFF2-40B4-BE49-F238E27FC236}">
                <a16:creationId xmlns:a16="http://schemas.microsoft.com/office/drawing/2014/main" id="{E91549AB-ACDE-EAA9-24C7-952025DDAAA8}"/>
              </a:ext>
            </a:extLst>
          </p:cNvPr>
          <p:cNvSpPr/>
          <p:nvPr/>
        </p:nvSpPr>
        <p:spPr>
          <a:xfrm>
            <a:off x="6259175" y="4868431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BRONCHI</a:t>
            </a:r>
          </a:p>
        </p:txBody>
      </p:sp>
      <p:sp>
        <p:nvSpPr>
          <p:cNvPr id="14" name="Call-out: Down Arrow 13">
            <a:extLst>
              <a:ext uri="{FF2B5EF4-FFF2-40B4-BE49-F238E27FC236}">
                <a16:creationId xmlns:a16="http://schemas.microsoft.com/office/drawing/2014/main" id="{80F8201D-0753-DE6D-EB47-BFEB0ADF61A7}"/>
              </a:ext>
            </a:extLst>
          </p:cNvPr>
          <p:cNvSpPr/>
          <p:nvPr/>
        </p:nvSpPr>
        <p:spPr>
          <a:xfrm>
            <a:off x="6259175" y="5336511"/>
            <a:ext cx="2097310" cy="475130"/>
          </a:xfrm>
          <a:prstGeom prst="downArrowCallou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BRONCHIOLES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151F7D-A00D-F883-C604-E05401DD4E2B}"/>
              </a:ext>
            </a:extLst>
          </p:cNvPr>
          <p:cNvSpPr/>
          <p:nvPr/>
        </p:nvSpPr>
        <p:spPr>
          <a:xfrm>
            <a:off x="6259174" y="5828776"/>
            <a:ext cx="2097310" cy="294271"/>
          </a:xfrm>
          <a:prstGeom prst="rect">
            <a:avLst/>
          </a:prstGeom>
          <a:solidFill>
            <a:srgbClr val="E7E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A098FA"/>
                </a:solidFill>
                <a:latin typeface="Verdana Pro" panose="020B0604030504040204" pitchFamily="34" charset="0"/>
              </a:rPr>
              <a:t>ALVEOLI</a:t>
            </a:r>
            <a:endParaRPr lang="en-GB" sz="1463" b="1" dirty="0">
              <a:solidFill>
                <a:srgbClr val="A098FA"/>
              </a:solidFill>
              <a:latin typeface="Verdana Pro" panose="020B060403050404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EAC250-422C-24DC-C5AD-D977DE0C866E}"/>
              </a:ext>
            </a:extLst>
          </p:cNvPr>
          <p:cNvCxnSpPr>
            <a:cxnSpLocks/>
          </p:cNvCxnSpPr>
          <p:nvPr/>
        </p:nvCxnSpPr>
        <p:spPr>
          <a:xfrm flipH="1">
            <a:off x="8002049" y="3110350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89C37E-DFDE-866C-E2FC-49061110A3A6}"/>
              </a:ext>
            </a:extLst>
          </p:cNvPr>
          <p:cNvCxnSpPr>
            <a:cxnSpLocks/>
          </p:cNvCxnSpPr>
          <p:nvPr/>
        </p:nvCxnSpPr>
        <p:spPr>
          <a:xfrm flipH="1">
            <a:off x="8002049" y="3581793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B62403-3C49-EF2B-F813-F20F09B2E5CA}"/>
              </a:ext>
            </a:extLst>
          </p:cNvPr>
          <p:cNvCxnSpPr>
            <a:cxnSpLocks/>
          </p:cNvCxnSpPr>
          <p:nvPr/>
        </p:nvCxnSpPr>
        <p:spPr>
          <a:xfrm flipH="1">
            <a:off x="8002049" y="4065733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037552-7323-92F2-C0F3-B5A6A2F90489}"/>
              </a:ext>
            </a:extLst>
          </p:cNvPr>
          <p:cNvCxnSpPr>
            <a:cxnSpLocks/>
          </p:cNvCxnSpPr>
          <p:nvPr/>
        </p:nvCxnSpPr>
        <p:spPr>
          <a:xfrm flipH="1">
            <a:off x="8002049" y="5040429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10AFE2-93D3-AFDC-DCC6-8BB9F859E360}"/>
              </a:ext>
            </a:extLst>
          </p:cNvPr>
          <p:cNvCxnSpPr>
            <a:cxnSpLocks/>
          </p:cNvCxnSpPr>
          <p:nvPr/>
        </p:nvCxnSpPr>
        <p:spPr>
          <a:xfrm flipH="1">
            <a:off x="8119058" y="5497105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BC5A98-E97A-CAC0-3858-5FD496E48B30}"/>
              </a:ext>
            </a:extLst>
          </p:cNvPr>
          <p:cNvCxnSpPr>
            <a:cxnSpLocks/>
          </p:cNvCxnSpPr>
          <p:nvPr/>
        </p:nvCxnSpPr>
        <p:spPr>
          <a:xfrm flipH="1">
            <a:off x="8002049" y="5981045"/>
            <a:ext cx="708869" cy="0"/>
          </a:xfrm>
          <a:prstGeom prst="straightConnector1">
            <a:avLst/>
          </a:prstGeom>
          <a:ln w="28575">
            <a:solidFill>
              <a:srgbClr val="A098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2233B5-20DB-9C2A-72F9-90EEE5ADA6EE}"/>
              </a:ext>
            </a:extLst>
          </p:cNvPr>
          <p:cNvSpPr txBox="1"/>
          <p:nvPr/>
        </p:nvSpPr>
        <p:spPr>
          <a:xfrm>
            <a:off x="8710919" y="2972812"/>
            <a:ext cx="8985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The throat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EE77D3-555B-1998-D1DB-4E8AA02D692D}"/>
              </a:ext>
            </a:extLst>
          </p:cNvPr>
          <p:cNvSpPr txBox="1"/>
          <p:nvPr/>
        </p:nvSpPr>
        <p:spPr>
          <a:xfrm>
            <a:off x="8710917" y="3444256"/>
            <a:ext cx="11144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The voice box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E1EB9-DBAE-802B-18E9-086E35D5F369}"/>
              </a:ext>
            </a:extLst>
          </p:cNvPr>
          <p:cNvSpPr txBox="1"/>
          <p:nvPr/>
        </p:nvSpPr>
        <p:spPr>
          <a:xfrm>
            <a:off x="8710917" y="3928195"/>
            <a:ext cx="11079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The windpipe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87BD5F-C2F1-525A-5619-7FB44166EAD3}"/>
              </a:ext>
            </a:extLst>
          </p:cNvPr>
          <p:cNvSpPr txBox="1"/>
          <p:nvPr/>
        </p:nvSpPr>
        <p:spPr>
          <a:xfrm>
            <a:off x="8710916" y="4907495"/>
            <a:ext cx="9712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Large tubes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39993B-54F8-E092-90E7-ACC2314B616B}"/>
              </a:ext>
            </a:extLst>
          </p:cNvPr>
          <p:cNvSpPr txBox="1"/>
          <p:nvPr/>
        </p:nvSpPr>
        <p:spPr>
          <a:xfrm>
            <a:off x="8827927" y="5364009"/>
            <a:ext cx="9717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Small tubes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3E992E-67A3-2E73-3ED3-484AD0BF1911}"/>
              </a:ext>
            </a:extLst>
          </p:cNvPr>
          <p:cNvSpPr txBox="1"/>
          <p:nvPr/>
        </p:nvSpPr>
        <p:spPr>
          <a:xfrm>
            <a:off x="8710916" y="5835452"/>
            <a:ext cx="6976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Air sacs</a:t>
            </a:r>
          </a:p>
        </p:txBody>
      </p:sp>
    </p:spTree>
    <p:extLst>
      <p:ext uri="{BB962C8B-B14F-4D97-AF65-F5344CB8AC3E}">
        <p14:creationId xmlns:p14="http://schemas.microsoft.com/office/powerpoint/2010/main" val="14524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3A2F5-350C-76D8-A787-9F79DA6EF298}"/>
              </a:ext>
            </a:extLst>
          </p:cNvPr>
          <p:cNvSpPr txBox="1"/>
          <p:nvPr/>
        </p:nvSpPr>
        <p:spPr>
          <a:xfrm>
            <a:off x="312142" y="1537348"/>
            <a:ext cx="6198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Mechanics of Breathing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71D83C-524F-47A9-0370-0CFFC475DAC5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4753928"/>
          <a:ext cx="7805780" cy="146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7044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4048736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1461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02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Diaphragm contracts and moves down (flattens)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02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02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Intercostal muscles contract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02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02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Ribs move outwards to increase thoracic cavity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02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02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 pressure in lungs decreases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A8D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Diaphragm relaxes and moves 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A8D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A8D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Intercostal muscles relax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A8D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A8D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Ribs move inwards to decrease thoracic cavity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A8D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A8D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 pressure in lungs increases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5F7AFBA7-EB1E-761B-8666-D490807E7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14800" r="2838" b="4954"/>
          <a:stretch/>
        </p:blipFill>
        <p:spPr bwMode="auto">
          <a:xfrm>
            <a:off x="4675223" y="2012477"/>
            <a:ext cx="2466152" cy="27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0401DB7-EE70-1675-2647-E80C6740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r="51614" b="4954"/>
          <a:stretch/>
        </p:blipFill>
        <p:spPr bwMode="auto">
          <a:xfrm>
            <a:off x="942385" y="2012477"/>
            <a:ext cx="2466152" cy="27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55C57-F690-9695-8B0A-4B59EBE955BA}"/>
              </a:ext>
            </a:extLst>
          </p:cNvPr>
          <p:cNvSpPr txBox="1"/>
          <p:nvPr/>
        </p:nvSpPr>
        <p:spPr>
          <a:xfrm rot="352041">
            <a:off x="7839409" y="3047812"/>
            <a:ext cx="198743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3" b="1" u="sng" dirty="0">
                <a:latin typeface="Verdana Pro" panose="020B0604030504040204" pitchFamily="34" charset="0"/>
              </a:rPr>
              <a:t>TOP TIP</a:t>
            </a:r>
          </a:p>
          <a:p>
            <a:pPr algn="ctr"/>
            <a:r>
              <a:rPr lang="en-GB" sz="1463" dirty="0">
                <a:latin typeface="Verdana Pro" panose="020B0604030504040204" pitchFamily="34" charset="0"/>
              </a:rPr>
              <a:t>Breathe in and hold. Now breathe out and hold.</a:t>
            </a:r>
          </a:p>
          <a:p>
            <a:pPr algn="ctr"/>
            <a:r>
              <a:rPr lang="en-GB" sz="1463" dirty="0">
                <a:latin typeface="Verdana Pro" panose="020B0604030504040204" pitchFamily="34" charset="0"/>
              </a:rPr>
              <a:t> </a:t>
            </a:r>
          </a:p>
          <a:p>
            <a:pPr algn="ctr"/>
            <a:r>
              <a:rPr lang="en-GB" sz="1463" dirty="0">
                <a:latin typeface="Verdana Pro" panose="020B0604030504040204" pitchFamily="34" charset="0"/>
              </a:rPr>
              <a:t>Which one feels more relaxed?</a:t>
            </a:r>
          </a:p>
        </p:txBody>
      </p:sp>
    </p:spTree>
    <p:extLst>
      <p:ext uri="{BB962C8B-B14F-4D97-AF65-F5344CB8AC3E}">
        <p14:creationId xmlns:p14="http://schemas.microsoft.com/office/powerpoint/2010/main" val="150161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1" y="1537348"/>
            <a:ext cx="6715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Diffusion and Gaseous Exchange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5870" y="34290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1FD1CC-1273-EFBA-46AE-DC9EDD77C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4503"/>
          <a:stretch/>
        </p:blipFill>
        <p:spPr bwMode="auto">
          <a:xfrm>
            <a:off x="5250128" y="2657328"/>
            <a:ext cx="4655872" cy="35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40FD5-F938-4260-B060-A7914480E31B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335194"/>
          <a:ext cx="4793084" cy="3657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92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673854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Diffusion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gas moving from a high concentration to a low concentration.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Gaseous Exchange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movement of oxygen and carbon dioxide between the alveoli and capillaries in the lungs.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2253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Features of the Alveoli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Moist to assist with faster diffusion rates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Large surface area for gaseous change to occur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thin walls (one cell thick) to decrease diffusion distance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Surrounded by lots of capillaries allowing for more diffusion locations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4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Respiratory Measurements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F697E7-A301-F085-9574-CF6D0CB7F2CF}"/>
              </a:ext>
            </a:extLst>
          </p:cNvPr>
          <p:cNvGraphicFramePr>
            <a:graphicFrameLocks noGrp="1"/>
          </p:cNvGraphicFramePr>
          <p:nvPr/>
        </p:nvGraphicFramePr>
        <p:xfrm>
          <a:off x="4578992" y="2247640"/>
          <a:ext cx="4166007" cy="3848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6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72137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Tidal Volume (TV)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amount of air you move through your lungs each time you inhale and exhale while you're at rest.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Expiratory Reserve Volume (ERV)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maximum volume of air that can be exhaled after tidal volume exhalation.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Residual Volume (RV)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volume of air remaining in the lungs after breathing out fully. This prevents the lungs from collapsing.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707B3-6450-65DA-EA25-210BEF8926A2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247640"/>
          <a:ext cx="4166007" cy="3848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6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72137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Breathing Rate (BR)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number of breaths taken per minute.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Inspiratory Reserve Volume (IRV)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maximum volume of air that can be inhaled after tidal volume inhalation.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Vital Capacity (VC)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amount of air that can be forcibly breathed out after fully breathing 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05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Spirometer Trace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C5C279-85BD-2B2A-EDEC-8DD69DE9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549"/>
            <a:ext cx="8203699" cy="37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A2525D1-10A9-FFC7-5D20-5DA64116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30" y="792006"/>
            <a:ext cx="3125243" cy="16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9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ED77-FCD6-6EDE-0E98-DBC93CD4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E2D9EB-D119-D3BE-9D46-1C2AFB659FAE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Respiratory Changes in Exercise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8DE6C-D345-17E6-9CFA-8C62FAE2A730}"/>
              </a:ext>
            </a:extLst>
          </p:cNvPr>
          <p:cNvSpPr txBox="1"/>
          <p:nvPr/>
        </p:nvSpPr>
        <p:spPr>
          <a:xfrm>
            <a:off x="633893" y="2225151"/>
            <a:ext cx="6666102" cy="425117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endParaRPr lang="en-GB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10ABF-11B4-D0F9-E138-38A43B74404F}"/>
              </a:ext>
            </a:extLst>
          </p:cNvPr>
          <p:cNvSpPr txBox="1"/>
          <p:nvPr/>
        </p:nvSpPr>
        <p:spPr>
          <a:xfrm>
            <a:off x="359867" y="2150175"/>
            <a:ext cx="6940128" cy="2275624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Taking part in health and fitness activities increases the muscles demands for oxygen.</a:t>
            </a:r>
          </a:p>
          <a:p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The lungs can meet these demands by increasing the </a:t>
            </a:r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of breathing (increasing tidal volume).</a:t>
            </a:r>
          </a:p>
          <a:p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01D2F9-59DF-86C2-8CE2-A3EECFF3504F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4207734"/>
          <a:ext cx="6987852" cy="137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3926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493926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42308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BREATHING RATE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BREATHING DEPTH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947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breaths taken</a:t>
                      </a:r>
                      <a:endParaRPr lang="en-GB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volume of air breathed in or out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8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312142" y="1537347"/>
            <a:ext cx="22001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Skeleton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D62A10-6F5D-BBAC-21D0-44521323E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 bwMode="auto">
          <a:xfrm>
            <a:off x="3058315" y="642938"/>
            <a:ext cx="3566323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94028" y="1537348"/>
            <a:ext cx="7219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&amp; Function of Blood Vessels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5870" y="34290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40FD5-F938-4260-B060-A7914480E31B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335194"/>
          <a:ext cx="4929405" cy="3774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32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729273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188512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Arteries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Carry blood away from the heart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blood pressure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Thick, muscular and elastic walls (smooth muscle)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Small/narrow lumen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397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Veins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Carry blood towards the heart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Lower blood pressure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 walls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Contain valves to prevent back-flow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Large/wide lumen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188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Capillaries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Smallest blood vessel with a very narrow lumen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thin walls to reduce diffusion distance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Carry out gaseous exchange at the lungs, working muscles and other organs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BC5FA04-80C8-F64B-2BC9-2D8E65961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17737" r="20135" b="9113"/>
          <a:stretch/>
        </p:blipFill>
        <p:spPr bwMode="auto">
          <a:xfrm>
            <a:off x="5437815" y="2817457"/>
            <a:ext cx="4233480" cy="22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96CD9E-69A8-460E-E283-7850FC6F569F}"/>
              </a:ext>
            </a:extLst>
          </p:cNvPr>
          <p:cNvSpPr txBox="1"/>
          <p:nvPr/>
        </p:nvSpPr>
        <p:spPr>
          <a:xfrm>
            <a:off x="7397259" y="5394590"/>
            <a:ext cx="2274036" cy="617670"/>
          </a:xfrm>
          <a:custGeom>
            <a:avLst/>
            <a:gdLst>
              <a:gd name="connsiteX0" fmla="*/ 0 w 2274036"/>
              <a:gd name="connsiteY0" fmla="*/ 0 h 617670"/>
              <a:gd name="connsiteX1" fmla="*/ 568509 w 2274036"/>
              <a:gd name="connsiteY1" fmla="*/ 0 h 617670"/>
              <a:gd name="connsiteX2" fmla="*/ 1114278 w 2274036"/>
              <a:gd name="connsiteY2" fmla="*/ 0 h 617670"/>
              <a:gd name="connsiteX3" fmla="*/ 1614566 w 2274036"/>
              <a:gd name="connsiteY3" fmla="*/ 0 h 617670"/>
              <a:gd name="connsiteX4" fmla="*/ 2274036 w 2274036"/>
              <a:gd name="connsiteY4" fmla="*/ 0 h 617670"/>
              <a:gd name="connsiteX5" fmla="*/ 2274036 w 2274036"/>
              <a:gd name="connsiteY5" fmla="*/ 321188 h 617670"/>
              <a:gd name="connsiteX6" fmla="*/ 2274036 w 2274036"/>
              <a:gd name="connsiteY6" fmla="*/ 617670 h 617670"/>
              <a:gd name="connsiteX7" fmla="*/ 1660046 w 2274036"/>
              <a:gd name="connsiteY7" fmla="*/ 617670 h 617670"/>
              <a:gd name="connsiteX8" fmla="*/ 1137018 w 2274036"/>
              <a:gd name="connsiteY8" fmla="*/ 617670 h 617670"/>
              <a:gd name="connsiteX9" fmla="*/ 591249 w 2274036"/>
              <a:gd name="connsiteY9" fmla="*/ 617670 h 617670"/>
              <a:gd name="connsiteX10" fmla="*/ 0 w 2274036"/>
              <a:gd name="connsiteY10" fmla="*/ 617670 h 617670"/>
              <a:gd name="connsiteX11" fmla="*/ 0 w 2274036"/>
              <a:gd name="connsiteY11" fmla="*/ 302658 h 617670"/>
              <a:gd name="connsiteX12" fmla="*/ 0 w 2274036"/>
              <a:gd name="connsiteY12" fmla="*/ 0 h 61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4036" h="617670" extrusionOk="0">
                <a:moveTo>
                  <a:pt x="0" y="0"/>
                </a:moveTo>
                <a:cubicBezTo>
                  <a:pt x="239066" y="-25184"/>
                  <a:pt x="415424" y="28861"/>
                  <a:pt x="568509" y="0"/>
                </a:cubicBezTo>
                <a:cubicBezTo>
                  <a:pt x="721594" y="-28861"/>
                  <a:pt x="918838" y="21535"/>
                  <a:pt x="1114278" y="0"/>
                </a:cubicBezTo>
                <a:cubicBezTo>
                  <a:pt x="1309718" y="-21535"/>
                  <a:pt x="1440600" y="23429"/>
                  <a:pt x="1614566" y="0"/>
                </a:cubicBezTo>
                <a:cubicBezTo>
                  <a:pt x="1788532" y="-23429"/>
                  <a:pt x="1994704" y="32062"/>
                  <a:pt x="2274036" y="0"/>
                </a:cubicBezTo>
                <a:cubicBezTo>
                  <a:pt x="2294723" y="85875"/>
                  <a:pt x="2242024" y="256521"/>
                  <a:pt x="2274036" y="321188"/>
                </a:cubicBezTo>
                <a:cubicBezTo>
                  <a:pt x="2306048" y="385855"/>
                  <a:pt x="2264656" y="529361"/>
                  <a:pt x="2274036" y="617670"/>
                </a:cubicBezTo>
                <a:cubicBezTo>
                  <a:pt x="2116063" y="676680"/>
                  <a:pt x="1951807" y="577466"/>
                  <a:pt x="1660046" y="617670"/>
                </a:cubicBezTo>
                <a:cubicBezTo>
                  <a:pt x="1368285" y="657874"/>
                  <a:pt x="1396041" y="586857"/>
                  <a:pt x="1137018" y="617670"/>
                </a:cubicBezTo>
                <a:cubicBezTo>
                  <a:pt x="877995" y="648483"/>
                  <a:pt x="706144" y="576805"/>
                  <a:pt x="591249" y="617670"/>
                </a:cubicBezTo>
                <a:cubicBezTo>
                  <a:pt x="476354" y="658535"/>
                  <a:pt x="291843" y="598240"/>
                  <a:pt x="0" y="617670"/>
                </a:cubicBezTo>
                <a:cubicBezTo>
                  <a:pt x="-28973" y="519913"/>
                  <a:pt x="24452" y="414972"/>
                  <a:pt x="0" y="302658"/>
                </a:cubicBezTo>
                <a:cubicBezTo>
                  <a:pt x="-24452" y="190344"/>
                  <a:pt x="23155" y="1233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000796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38" b="1" u="sng" dirty="0">
                <a:latin typeface="Verdana Pro" panose="020B0604030504040204" pitchFamily="34" charset="0"/>
              </a:rPr>
              <a:t>TOP TIP</a:t>
            </a:r>
          </a:p>
          <a:p>
            <a:pPr algn="ctr"/>
            <a:r>
              <a:rPr lang="en-GB" sz="1138" b="1" dirty="0">
                <a:latin typeface="Verdana Pro" panose="020B0604030504040204" pitchFamily="34" charset="0"/>
              </a:rPr>
              <a:t>A</a:t>
            </a:r>
            <a:r>
              <a:rPr lang="en-GB" sz="1138" dirty="0">
                <a:latin typeface="Verdana Pro" panose="020B0604030504040204" pitchFamily="34" charset="0"/>
              </a:rPr>
              <a:t>rteries = </a:t>
            </a:r>
            <a:r>
              <a:rPr lang="en-GB" sz="1138" b="1" dirty="0">
                <a:latin typeface="Verdana Pro" panose="020B0604030504040204" pitchFamily="34" charset="0"/>
              </a:rPr>
              <a:t>A</a:t>
            </a:r>
            <a:r>
              <a:rPr lang="en-GB" sz="1138" dirty="0">
                <a:latin typeface="Verdana Pro" panose="020B0604030504040204" pitchFamily="34" charset="0"/>
              </a:rPr>
              <a:t>way from heart</a:t>
            </a:r>
          </a:p>
          <a:p>
            <a:pPr algn="ctr"/>
            <a:r>
              <a:rPr lang="en-GB" sz="1138" b="1" dirty="0">
                <a:latin typeface="Verdana Pro" panose="020B0604030504040204" pitchFamily="34" charset="0"/>
              </a:rPr>
              <a:t>V</a:t>
            </a:r>
            <a:r>
              <a:rPr lang="en-GB" sz="1138" dirty="0">
                <a:latin typeface="Verdana Pro" panose="020B0604030504040204" pitchFamily="34" charset="0"/>
              </a:rPr>
              <a:t>eins = </a:t>
            </a:r>
            <a:r>
              <a:rPr lang="en-GB" sz="1138" b="1" dirty="0">
                <a:latin typeface="Verdana Pro" panose="020B0604030504040204" pitchFamily="34" charset="0"/>
              </a:rPr>
              <a:t>V</a:t>
            </a:r>
            <a:r>
              <a:rPr lang="en-GB" sz="1138" dirty="0">
                <a:latin typeface="Verdana Pro" panose="020B0604030504040204" pitchFamily="34" charset="0"/>
              </a:rPr>
              <a:t>isiting the heart</a:t>
            </a:r>
          </a:p>
        </p:txBody>
      </p:sp>
    </p:spTree>
    <p:extLst>
      <p:ext uri="{BB962C8B-B14F-4D97-AF65-F5344CB8AC3E}">
        <p14:creationId xmlns:p14="http://schemas.microsoft.com/office/powerpoint/2010/main" val="296896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Blood Redistribution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707B3-6450-65DA-EA25-210BEF8926A2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247640"/>
          <a:ext cx="4640859" cy="3848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858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15001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Vascular Shunt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blood flow to areas of the body where it is needed (e.g. working muscles) and reducing blood flow to areas where it is needed less.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Vasodilation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widening of blood vessels to increase flow of red blood cells and oxygen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Vasoconstriction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narrowing of blood vessels to decrease flow of red blood cells and oxygen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5962B70A-3166-C364-47D7-A230DAD20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/>
          <a:stretch/>
        </p:blipFill>
        <p:spPr bwMode="auto">
          <a:xfrm>
            <a:off x="5091451" y="3149154"/>
            <a:ext cx="4814549" cy="20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4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312142" y="1537348"/>
            <a:ext cx="6885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Heart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A30CD3-14C6-E845-CFCD-7AD5DFEF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97" y="2012477"/>
            <a:ext cx="4771280" cy="40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7800B1-9B85-7A86-9B79-7FE7AA8D8B4D}"/>
              </a:ext>
            </a:extLst>
          </p:cNvPr>
          <p:cNvSpPr txBox="1"/>
          <p:nvPr/>
        </p:nvSpPr>
        <p:spPr>
          <a:xfrm>
            <a:off x="7683171" y="3541531"/>
            <a:ext cx="1764506" cy="1443087"/>
          </a:xfrm>
          <a:custGeom>
            <a:avLst/>
            <a:gdLst>
              <a:gd name="connsiteX0" fmla="*/ 0 w 1764506"/>
              <a:gd name="connsiteY0" fmla="*/ 0 h 1443087"/>
              <a:gd name="connsiteX1" fmla="*/ 552879 w 1764506"/>
              <a:gd name="connsiteY1" fmla="*/ 0 h 1443087"/>
              <a:gd name="connsiteX2" fmla="*/ 1176337 w 1764506"/>
              <a:gd name="connsiteY2" fmla="*/ 0 h 1443087"/>
              <a:gd name="connsiteX3" fmla="*/ 1764506 w 1764506"/>
              <a:gd name="connsiteY3" fmla="*/ 0 h 1443087"/>
              <a:gd name="connsiteX4" fmla="*/ 1764506 w 1764506"/>
              <a:gd name="connsiteY4" fmla="*/ 452167 h 1443087"/>
              <a:gd name="connsiteX5" fmla="*/ 1764506 w 1764506"/>
              <a:gd name="connsiteY5" fmla="*/ 904335 h 1443087"/>
              <a:gd name="connsiteX6" fmla="*/ 1764506 w 1764506"/>
              <a:gd name="connsiteY6" fmla="*/ 1443087 h 1443087"/>
              <a:gd name="connsiteX7" fmla="*/ 1176337 w 1764506"/>
              <a:gd name="connsiteY7" fmla="*/ 1443087 h 1443087"/>
              <a:gd name="connsiteX8" fmla="*/ 641104 w 1764506"/>
              <a:gd name="connsiteY8" fmla="*/ 1443087 h 1443087"/>
              <a:gd name="connsiteX9" fmla="*/ 0 w 1764506"/>
              <a:gd name="connsiteY9" fmla="*/ 1443087 h 1443087"/>
              <a:gd name="connsiteX10" fmla="*/ 0 w 1764506"/>
              <a:gd name="connsiteY10" fmla="*/ 990920 h 1443087"/>
              <a:gd name="connsiteX11" fmla="*/ 0 w 1764506"/>
              <a:gd name="connsiteY11" fmla="*/ 524322 h 1443087"/>
              <a:gd name="connsiteX12" fmla="*/ 0 w 1764506"/>
              <a:gd name="connsiteY12" fmla="*/ 0 h 144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4506" h="1443087" extrusionOk="0">
                <a:moveTo>
                  <a:pt x="0" y="0"/>
                </a:moveTo>
                <a:cubicBezTo>
                  <a:pt x="219968" y="-15196"/>
                  <a:pt x="306328" y="60568"/>
                  <a:pt x="552879" y="0"/>
                </a:cubicBezTo>
                <a:cubicBezTo>
                  <a:pt x="799430" y="-60568"/>
                  <a:pt x="1012510" y="51673"/>
                  <a:pt x="1176337" y="0"/>
                </a:cubicBezTo>
                <a:cubicBezTo>
                  <a:pt x="1340164" y="-51673"/>
                  <a:pt x="1619014" y="34871"/>
                  <a:pt x="1764506" y="0"/>
                </a:cubicBezTo>
                <a:cubicBezTo>
                  <a:pt x="1799950" y="137009"/>
                  <a:pt x="1729731" y="260123"/>
                  <a:pt x="1764506" y="452167"/>
                </a:cubicBezTo>
                <a:cubicBezTo>
                  <a:pt x="1799281" y="644211"/>
                  <a:pt x="1734775" y="806389"/>
                  <a:pt x="1764506" y="904335"/>
                </a:cubicBezTo>
                <a:cubicBezTo>
                  <a:pt x="1794237" y="1002281"/>
                  <a:pt x="1746384" y="1212355"/>
                  <a:pt x="1764506" y="1443087"/>
                </a:cubicBezTo>
                <a:cubicBezTo>
                  <a:pt x="1606583" y="1490781"/>
                  <a:pt x="1455769" y="1425077"/>
                  <a:pt x="1176337" y="1443087"/>
                </a:cubicBezTo>
                <a:cubicBezTo>
                  <a:pt x="896905" y="1461097"/>
                  <a:pt x="783531" y="1424175"/>
                  <a:pt x="641104" y="1443087"/>
                </a:cubicBezTo>
                <a:cubicBezTo>
                  <a:pt x="498677" y="1461999"/>
                  <a:pt x="312622" y="1370118"/>
                  <a:pt x="0" y="1443087"/>
                </a:cubicBezTo>
                <a:cubicBezTo>
                  <a:pt x="-15740" y="1336743"/>
                  <a:pt x="53184" y="1169157"/>
                  <a:pt x="0" y="990920"/>
                </a:cubicBezTo>
                <a:cubicBezTo>
                  <a:pt x="-53184" y="812683"/>
                  <a:pt x="51002" y="625416"/>
                  <a:pt x="0" y="524322"/>
                </a:cubicBezTo>
                <a:cubicBezTo>
                  <a:pt x="-51002" y="423228"/>
                  <a:pt x="18729" y="13717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63" b="1" dirty="0">
                <a:latin typeface="Verdana Pro" panose="020F0502020204030204" pitchFamily="34" charset="0"/>
              </a:rPr>
              <a:t>Cardiac Hypertrophy:</a:t>
            </a:r>
          </a:p>
          <a:p>
            <a:pPr algn="ctr"/>
            <a:endParaRPr lang="en-GB" sz="1463" b="1" dirty="0">
              <a:latin typeface="Verdana Pro" panose="020F0502020204030204" pitchFamily="34" charset="0"/>
            </a:endParaRPr>
          </a:p>
          <a:p>
            <a:pPr algn="ctr"/>
            <a:r>
              <a:rPr lang="en-GB" sz="1463" dirty="0"/>
              <a:t>An increase in the size and strength of the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F498A-06EE-996A-5543-487BFC52F521}"/>
              </a:ext>
            </a:extLst>
          </p:cNvPr>
          <p:cNvSpPr txBox="1"/>
          <p:nvPr/>
        </p:nvSpPr>
        <p:spPr>
          <a:xfrm>
            <a:off x="312142" y="2716306"/>
            <a:ext cx="1930283" cy="1668214"/>
          </a:xfrm>
          <a:custGeom>
            <a:avLst/>
            <a:gdLst>
              <a:gd name="connsiteX0" fmla="*/ 0 w 1930283"/>
              <a:gd name="connsiteY0" fmla="*/ 0 h 1668214"/>
              <a:gd name="connsiteX1" fmla="*/ 443965 w 1930283"/>
              <a:gd name="connsiteY1" fmla="*/ 0 h 1668214"/>
              <a:gd name="connsiteX2" fmla="*/ 965142 w 1930283"/>
              <a:gd name="connsiteY2" fmla="*/ 0 h 1668214"/>
              <a:gd name="connsiteX3" fmla="*/ 1428409 w 1930283"/>
              <a:gd name="connsiteY3" fmla="*/ 0 h 1668214"/>
              <a:gd name="connsiteX4" fmla="*/ 1930283 w 1930283"/>
              <a:gd name="connsiteY4" fmla="*/ 0 h 1668214"/>
              <a:gd name="connsiteX5" fmla="*/ 1930283 w 1930283"/>
              <a:gd name="connsiteY5" fmla="*/ 522707 h 1668214"/>
              <a:gd name="connsiteX6" fmla="*/ 1930283 w 1930283"/>
              <a:gd name="connsiteY6" fmla="*/ 1112143 h 1668214"/>
              <a:gd name="connsiteX7" fmla="*/ 1930283 w 1930283"/>
              <a:gd name="connsiteY7" fmla="*/ 1668214 h 1668214"/>
              <a:gd name="connsiteX8" fmla="*/ 1467015 w 1930283"/>
              <a:gd name="connsiteY8" fmla="*/ 1668214 h 1668214"/>
              <a:gd name="connsiteX9" fmla="*/ 1003747 w 1930283"/>
              <a:gd name="connsiteY9" fmla="*/ 1668214 h 1668214"/>
              <a:gd name="connsiteX10" fmla="*/ 559782 w 1930283"/>
              <a:gd name="connsiteY10" fmla="*/ 1668214 h 1668214"/>
              <a:gd name="connsiteX11" fmla="*/ 0 w 1930283"/>
              <a:gd name="connsiteY11" fmla="*/ 1668214 h 1668214"/>
              <a:gd name="connsiteX12" fmla="*/ 0 w 1930283"/>
              <a:gd name="connsiteY12" fmla="*/ 1145507 h 1668214"/>
              <a:gd name="connsiteX13" fmla="*/ 0 w 1930283"/>
              <a:gd name="connsiteY13" fmla="*/ 572753 h 1668214"/>
              <a:gd name="connsiteX14" fmla="*/ 0 w 1930283"/>
              <a:gd name="connsiteY14" fmla="*/ 0 h 166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0283" h="1668214" extrusionOk="0">
                <a:moveTo>
                  <a:pt x="0" y="0"/>
                </a:moveTo>
                <a:cubicBezTo>
                  <a:pt x="158499" y="-50558"/>
                  <a:pt x="304168" y="51617"/>
                  <a:pt x="443965" y="0"/>
                </a:cubicBezTo>
                <a:cubicBezTo>
                  <a:pt x="583763" y="-51617"/>
                  <a:pt x="730225" y="18591"/>
                  <a:pt x="965142" y="0"/>
                </a:cubicBezTo>
                <a:cubicBezTo>
                  <a:pt x="1200059" y="-18591"/>
                  <a:pt x="1307439" y="48300"/>
                  <a:pt x="1428409" y="0"/>
                </a:cubicBezTo>
                <a:cubicBezTo>
                  <a:pt x="1549379" y="-48300"/>
                  <a:pt x="1735030" y="18214"/>
                  <a:pt x="1930283" y="0"/>
                </a:cubicBezTo>
                <a:cubicBezTo>
                  <a:pt x="1944628" y="250914"/>
                  <a:pt x="1871581" y="406898"/>
                  <a:pt x="1930283" y="522707"/>
                </a:cubicBezTo>
                <a:cubicBezTo>
                  <a:pt x="1988985" y="638516"/>
                  <a:pt x="1928199" y="957642"/>
                  <a:pt x="1930283" y="1112143"/>
                </a:cubicBezTo>
                <a:cubicBezTo>
                  <a:pt x="1932367" y="1266644"/>
                  <a:pt x="1868795" y="1539034"/>
                  <a:pt x="1930283" y="1668214"/>
                </a:cubicBezTo>
                <a:cubicBezTo>
                  <a:pt x="1706996" y="1677232"/>
                  <a:pt x="1598625" y="1644428"/>
                  <a:pt x="1467015" y="1668214"/>
                </a:cubicBezTo>
                <a:cubicBezTo>
                  <a:pt x="1335405" y="1692000"/>
                  <a:pt x="1159616" y="1660548"/>
                  <a:pt x="1003747" y="1668214"/>
                </a:cubicBezTo>
                <a:cubicBezTo>
                  <a:pt x="847878" y="1675880"/>
                  <a:pt x="668917" y="1651981"/>
                  <a:pt x="559782" y="1668214"/>
                </a:cubicBezTo>
                <a:cubicBezTo>
                  <a:pt x="450647" y="1684447"/>
                  <a:pt x="198559" y="1647195"/>
                  <a:pt x="0" y="1668214"/>
                </a:cubicBezTo>
                <a:cubicBezTo>
                  <a:pt x="-12179" y="1470707"/>
                  <a:pt x="11173" y="1325592"/>
                  <a:pt x="0" y="1145507"/>
                </a:cubicBezTo>
                <a:cubicBezTo>
                  <a:pt x="-11173" y="965422"/>
                  <a:pt x="27058" y="830127"/>
                  <a:pt x="0" y="572753"/>
                </a:cubicBezTo>
                <a:cubicBezTo>
                  <a:pt x="-27058" y="315379"/>
                  <a:pt x="54816" y="15945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63" b="1" u="sng" dirty="0">
                <a:latin typeface="Verdana Pro" panose="020F0502020204030204" pitchFamily="34" charset="0"/>
              </a:rPr>
              <a:t>Top Tip</a:t>
            </a:r>
          </a:p>
          <a:p>
            <a:pPr algn="ctr"/>
            <a:r>
              <a:rPr lang="en-GB" sz="1463" b="1" dirty="0">
                <a:latin typeface="Verdana Pro" panose="020F0502020204030204" pitchFamily="34" charset="0"/>
              </a:rPr>
              <a:t> </a:t>
            </a:r>
          </a:p>
          <a:p>
            <a:pPr algn="ctr"/>
            <a:r>
              <a:rPr lang="en-GB" sz="1463" dirty="0"/>
              <a:t>Don’t confuse the left and right sides of the heart on a diagram. Remember that you’re looking at it face 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37280E-5EF1-205C-22EE-12E1E46047B9}"/>
              </a:ext>
            </a:extLst>
          </p:cNvPr>
          <p:cNvSpPr/>
          <p:nvPr/>
        </p:nvSpPr>
        <p:spPr>
          <a:xfrm>
            <a:off x="7659693" y="3400032"/>
            <a:ext cx="1732222" cy="1675064"/>
          </a:xfrm>
          <a:custGeom>
            <a:avLst/>
            <a:gdLst>
              <a:gd name="connsiteX0" fmla="*/ 0 w 1732222"/>
              <a:gd name="connsiteY0" fmla="*/ 279183 h 1675064"/>
              <a:gd name="connsiteX1" fmla="*/ 279183 w 1732222"/>
              <a:gd name="connsiteY1" fmla="*/ 0 h 1675064"/>
              <a:gd name="connsiteX2" fmla="*/ 854372 w 1732222"/>
              <a:gd name="connsiteY2" fmla="*/ 0 h 1675064"/>
              <a:gd name="connsiteX3" fmla="*/ 1453039 w 1732222"/>
              <a:gd name="connsiteY3" fmla="*/ 0 h 1675064"/>
              <a:gd name="connsiteX4" fmla="*/ 1732222 w 1732222"/>
              <a:gd name="connsiteY4" fmla="*/ 279183 h 1675064"/>
              <a:gd name="connsiteX5" fmla="*/ 1732222 w 1732222"/>
              <a:gd name="connsiteY5" fmla="*/ 815198 h 1675064"/>
              <a:gd name="connsiteX6" fmla="*/ 1732222 w 1732222"/>
              <a:gd name="connsiteY6" fmla="*/ 1395881 h 1675064"/>
              <a:gd name="connsiteX7" fmla="*/ 1453039 w 1732222"/>
              <a:gd name="connsiteY7" fmla="*/ 1675064 h 1675064"/>
              <a:gd name="connsiteX8" fmla="*/ 877850 w 1732222"/>
              <a:gd name="connsiteY8" fmla="*/ 1675064 h 1675064"/>
              <a:gd name="connsiteX9" fmla="*/ 279183 w 1732222"/>
              <a:gd name="connsiteY9" fmla="*/ 1675064 h 1675064"/>
              <a:gd name="connsiteX10" fmla="*/ 0 w 1732222"/>
              <a:gd name="connsiteY10" fmla="*/ 1395881 h 1675064"/>
              <a:gd name="connsiteX11" fmla="*/ 0 w 1732222"/>
              <a:gd name="connsiteY11" fmla="*/ 859866 h 1675064"/>
              <a:gd name="connsiteX12" fmla="*/ 0 w 1732222"/>
              <a:gd name="connsiteY12" fmla="*/ 279183 h 16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2222" h="1675064" extrusionOk="0">
                <a:moveTo>
                  <a:pt x="0" y="279183"/>
                </a:moveTo>
                <a:cubicBezTo>
                  <a:pt x="-30232" y="138421"/>
                  <a:pt x="97051" y="31697"/>
                  <a:pt x="279183" y="0"/>
                </a:cubicBezTo>
                <a:cubicBezTo>
                  <a:pt x="431664" y="-32986"/>
                  <a:pt x="730877" y="14334"/>
                  <a:pt x="854372" y="0"/>
                </a:cubicBezTo>
                <a:cubicBezTo>
                  <a:pt x="977867" y="-14334"/>
                  <a:pt x="1302266" y="28434"/>
                  <a:pt x="1453039" y="0"/>
                </a:cubicBezTo>
                <a:cubicBezTo>
                  <a:pt x="1612316" y="-11676"/>
                  <a:pt x="1706414" y="122810"/>
                  <a:pt x="1732222" y="279183"/>
                </a:cubicBezTo>
                <a:cubicBezTo>
                  <a:pt x="1760999" y="532954"/>
                  <a:pt x="1668698" y="695906"/>
                  <a:pt x="1732222" y="815198"/>
                </a:cubicBezTo>
                <a:cubicBezTo>
                  <a:pt x="1795746" y="934490"/>
                  <a:pt x="1671083" y="1250250"/>
                  <a:pt x="1732222" y="1395881"/>
                </a:cubicBezTo>
                <a:cubicBezTo>
                  <a:pt x="1752713" y="1575926"/>
                  <a:pt x="1603281" y="1645989"/>
                  <a:pt x="1453039" y="1675064"/>
                </a:cubicBezTo>
                <a:cubicBezTo>
                  <a:pt x="1246550" y="1683823"/>
                  <a:pt x="1011101" y="1617024"/>
                  <a:pt x="877850" y="1675064"/>
                </a:cubicBezTo>
                <a:cubicBezTo>
                  <a:pt x="744599" y="1733104"/>
                  <a:pt x="445042" y="1652865"/>
                  <a:pt x="279183" y="1675064"/>
                </a:cubicBezTo>
                <a:cubicBezTo>
                  <a:pt x="121491" y="1692624"/>
                  <a:pt x="-30625" y="1554470"/>
                  <a:pt x="0" y="1395881"/>
                </a:cubicBezTo>
                <a:cubicBezTo>
                  <a:pt x="-44268" y="1162332"/>
                  <a:pt x="54585" y="1018507"/>
                  <a:pt x="0" y="859866"/>
                </a:cubicBezTo>
                <a:cubicBezTo>
                  <a:pt x="-54585" y="701225"/>
                  <a:pt x="44328" y="434232"/>
                  <a:pt x="0" y="279183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9EB75-88C4-9D09-7DE6-561B5AF1CE81}"/>
              </a:ext>
            </a:extLst>
          </p:cNvPr>
          <p:cNvSpPr/>
          <p:nvPr/>
        </p:nvSpPr>
        <p:spPr>
          <a:xfrm>
            <a:off x="352520" y="2533355"/>
            <a:ext cx="1849525" cy="2016350"/>
          </a:xfrm>
          <a:custGeom>
            <a:avLst/>
            <a:gdLst>
              <a:gd name="connsiteX0" fmla="*/ 0 w 1849525"/>
              <a:gd name="connsiteY0" fmla="*/ 308260 h 2016350"/>
              <a:gd name="connsiteX1" fmla="*/ 308260 w 1849525"/>
              <a:gd name="connsiteY1" fmla="*/ 0 h 2016350"/>
              <a:gd name="connsiteX2" fmla="*/ 706932 w 1849525"/>
              <a:gd name="connsiteY2" fmla="*/ 0 h 2016350"/>
              <a:gd name="connsiteX3" fmla="*/ 1142593 w 1849525"/>
              <a:gd name="connsiteY3" fmla="*/ 0 h 2016350"/>
              <a:gd name="connsiteX4" fmla="*/ 1541265 w 1849525"/>
              <a:gd name="connsiteY4" fmla="*/ 0 h 2016350"/>
              <a:gd name="connsiteX5" fmla="*/ 1849525 w 1849525"/>
              <a:gd name="connsiteY5" fmla="*/ 308260 h 2016350"/>
              <a:gd name="connsiteX6" fmla="*/ 1849525 w 1849525"/>
              <a:gd name="connsiteY6" fmla="*/ 802867 h 2016350"/>
              <a:gd name="connsiteX7" fmla="*/ 1849525 w 1849525"/>
              <a:gd name="connsiteY7" fmla="*/ 1283475 h 2016350"/>
              <a:gd name="connsiteX8" fmla="*/ 1849525 w 1849525"/>
              <a:gd name="connsiteY8" fmla="*/ 1708090 h 2016350"/>
              <a:gd name="connsiteX9" fmla="*/ 1541265 w 1849525"/>
              <a:gd name="connsiteY9" fmla="*/ 2016350 h 2016350"/>
              <a:gd name="connsiteX10" fmla="*/ 1105603 w 1849525"/>
              <a:gd name="connsiteY10" fmla="*/ 2016350 h 2016350"/>
              <a:gd name="connsiteX11" fmla="*/ 706932 w 1849525"/>
              <a:gd name="connsiteY11" fmla="*/ 2016350 h 2016350"/>
              <a:gd name="connsiteX12" fmla="*/ 308260 w 1849525"/>
              <a:gd name="connsiteY12" fmla="*/ 2016350 h 2016350"/>
              <a:gd name="connsiteX13" fmla="*/ 0 w 1849525"/>
              <a:gd name="connsiteY13" fmla="*/ 1708090 h 2016350"/>
              <a:gd name="connsiteX14" fmla="*/ 0 w 1849525"/>
              <a:gd name="connsiteY14" fmla="*/ 1283475 h 2016350"/>
              <a:gd name="connsiteX15" fmla="*/ 0 w 1849525"/>
              <a:gd name="connsiteY15" fmla="*/ 816865 h 2016350"/>
              <a:gd name="connsiteX16" fmla="*/ 0 w 1849525"/>
              <a:gd name="connsiteY16" fmla="*/ 308260 h 20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9525" h="2016350" extrusionOk="0">
                <a:moveTo>
                  <a:pt x="0" y="308260"/>
                </a:moveTo>
                <a:cubicBezTo>
                  <a:pt x="-29431" y="151084"/>
                  <a:pt x="125001" y="14759"/>
                  <a:pt x="308260" y="0"/>
                </a:cubicBezTo>
                <a:cubicBezTo>
                  <a:pt x="447071" y="-4035"/>
                  <a:pt x="585655" y="12594"/>
                  <a:pt x="706932" y="0"/>
                </a:cubicBezTo>
                <a:cubicBezTo>
                  <a:pt x="828209" y="-12594"/>
                  <a:pt x="972163" y="4987"/>
                  <a:pt x="1142593" y="0"/>
                </a:cubicBezTo>
                <a:cubicBezTo>
                  <a:pt x="1313023" y="-4987"/>
                  <a:pt x="1418332" y="36191"/>
                  <a:pt x="1541265" y="0"/>
                </a:cubicBezTo>
                <a:cubicBezTo>
                  <a:pt x="1661711" y="633"/>
                  <a:pt x="1849882" y="142817"/>
                  <a:pt x="1849525" y="308260"/>
                </a:cubicBezTo>
                <a:cubicBezTo>
                  <a:pt x="1851372" y="411907"/>
                  <a:pt x="1810638" y="594999"/>
                  <a:pt x="1849525" y="802867"/>
                </a:cubicBezTo>
                <a:cubicBezTo>
                  <a:pt x="1888412" y="1010735"/>
                  <a:pt x="1808877" y="1079944"/>
                  <a:pt x="1849525" y="1283475"/>
                </a:cubicBezTo>
                <a:cubicBezTo>
                  <a:pt x="1890173" y="1487006"/>
                  <a:pt x="1798736" y="1554307"/>
                  <a:pt x="1849525" y="1708090"/>
                </a:cubicBezTo>
                <a:cubicBezTo>
                  <a:pt x="1888047" y="1897482"/>
                  <a:pt x="1685539" y="1981231"/>
                  <a:pt x="1541265" y="2016350"/>
                </a:cubicBezTo>
                <a:cubicBezTo>
                  <a:pt x="1453139" y="2030722"/>
                  <a:pt x="1207142" y="1969280"/>
                  <a:pt x="1105603" y="2016350"/>
                </a:cubicBezTo>
                <a:cubicBezTo>
                  <a:pt x="1004064" y="2063420"/>
                  <a:pt x="859053" y="1979587"/>
                  <a:pt x="706932" y="2016350"/>
                </a:cubicBezTo>
                <a:cubicBezTo>
                  <a:pt x="554811" y="2053113"/>
                  <a:pt x="435737" y="2002649"/>
                  <a:pt x="308260" y="2016350"/>
                </a:cubicBezTo>
                <a:cubicBezTo>
                  <a:pt x="105343" y="2030193"/>
                  <a:pt x="-36523" y="1843079"/>
                  <a:pt x="0" y="1708090"/>
                </a:cubicBezTo>
                <a:cubicBezTo>
                  <a:pt x="-11642" y="1592496"/>
                  <a:pt x="3321" y="1391759"/>
                  <a:pt x="0" y="1283475"/>
                </a:cubicBezTo>
                <a:cubicBezTo>
                  <a:pt x="-3321" y="1175191"/>
                  <a:pt x="30919" y="974638"/>
                  <a:pt x="0" y="816865"/>
                </a:cubicBezTo>
                <a:cubicBezTo>
                  <a:pt x="-30919" y="659092"/>
                  <a:pt x="58223" y="508032"/>
                  <a:pt x="0" y="308260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044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312142" y="1537348"/>
            <a:ext cx="6885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Cardiac Cycle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470A96-F32E-4191-8394-2B5BD712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" y="2287553"/>
            <a:ext cx="7858420" cy="34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CB5FA-3769-ACEB-AE50-E38FE3DE5C95}"/>
              </a:ext>
            </a:extLst>
          </p:cNvPr>
          <p:cNvSpPr txBox="1"/>
          <p:nvPr/>
        </p:nvSpPr>
        <p:spPr>
          <a:xfrm>
            <a:off x="8168937" y="4119018"/>
            <a:ext cx="1540494" cy="992836"/>
          </a:xfrm>
          <a:custGeom>
            <a:avLst/>
            <a:gdLst>
              <a:gd name="connsiteX0" fmla="*/ 0 w 1540494"/>
              <a:gd name="connsiteY0" fmla="*/ 0 h 992836"/>
              <a:gd name="connsiteX1" fmla="*/ 482688 w 1540494"/>
              <a:gd name="connsiteY1" fmla="*/ 0 h 992836"/>
              <a:gd name="connsiteX2" fmla="*/ 1026996 w 1540494"/>
              <a:gd name="connsiteY2" fmla="*/ 0 h 992836"/>
              <a:gd name="connsiteX3" fmla="*/ 1540494 w 1540494"/>
              <a:gd name="connsiteY3" fmla="*/ 0 h 992836"/>
              <a:gd name="connsiteX4" fmla="*/ 1540494 w 1540494"/>
              <a:gd name="connsiteY4" fmla="*/ 476561 h 992836"/>
              <a:gd name="connsiteX5" fmla="*/ 1540494 w 1540494"/>
              <a:gd name="connsiteY5" fmla="*/ 992836 h 992836"/>
              <a:gd name="connsiteX6" fmla="*/ 996186 w 1540494"/>
              <a:gd name="connsiteY6" fmla="*/ 992836 h 992836"/>
              <a:gd name="connsiteX7" fmla="*/ 513498 w 1540494"/>
              <a:gd name="connsiteY7" fmla="*/ 992836 h 992836"/>
              <a:gd name="connsiteX8" fmla="*/ 0 w 1540494"/>
              <a:gd name="connsiteY8" fmla="*/ 992836 h 992836"/>
              <a:gd name="connsiteX9" fmla="*/ 0 w 1540494"/>
              <a:gd name="connsiteY9" fmla="*/ 506346 h 992836"/>
              <a:gd name="connsiteX10" fmla="*/ 0 w 1540494"/>
              <a:gd name="connsiteY10" fmla="*/ 0 h 9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0494" h="992836" extrusionOk="0">
                <a:moveTo>
                  <a:pt x="0" y="0"/>
                </a:moveTo>
                <a:cubicBezTo>
                  <a:pt x="208662" y="-46160"/>
                  <a:pt x="248382" y="47750"/>
                  <a:pt x="482688" y="0"/>
                </a:cubicBezTo>
                <a:cubicBezTo>
                  <a:pt x="716994" y="-47750"/>
                  <a:pt x="841235" y="40157"/>
                  <a:pt x="1026996" y="0"/>
                </a:cubicBezTo>
                <a:cubicBezTo>
                  <a:pt x="1212757" y="-40157"/>
                  <a:pt x="1331379" y="26857"/>
                  <a:pt x="1540494" y="0"/>
                </a:cubicBezTo>
                <a:cubicBezTo>
                  <a:pt x="1552502" y="176897"/>
                  <a:pt x="1533463" y="266054"/>
                  <a:pt x="1540494" y="476561"/>
                </a:cubicBezTo>
                <a:cubicBezTo>
                  <a:pt x="1547525" y="687068"/>
                  <a:pt x="1535195" y="859355"/>
                  <a:pt x="1540494" y="992836"/>
                </a:cubicBezTo>
                <a:cubicBezTo>
                  <a:pt x="1283820" y="1052533"/>
                  <a:pt x="1185701" y="963019"/>
                  <a:pt x="996186" y="992836"/>
                </a:cubicBezTo>
                <a:cubicBezTo>
                  <a:pt x="806671" y="1022653"/>
                  <a:pt x="715150" y="950043"/>
                  <a:pt x="513498" y="992836"/>
                </a:cubicBezTo>
                <a:cubicBezTo>
                  <a:pt x="311846" y="1035629"/>
                  <a:pt x="171141" y="953307"/>
                  <a:pt x="0" y="992836"/>
                </a:cubicBezTo>
                <a:cubicBezTo>
                  <a:pt x="-58166" y="869523"/>
                  <a:pt x="57027" y="697080"/>
                  <a:pt x="0" y="506346"/>
                </a:cubicBezTo>
                <a:cubicBezTo>
                  <a:pt x="-57027" y="315612"/>
                  <a:pt x="44007" y="1183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Systole: </a:t>
            </a:r>
            <a:r>
              <a:rPr lang="en-GB" sz="1463" dirty="0"/>
              <a:t>Period of contraction of the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48C04-4247-DCA5-67D9-D8293AC035CD}"/>
              </a:ext>
            </a:extLst>
          </p:cNvPr>
          <p:cNvSpPr txBox="1"/>
          <p:nvPr/>
        </p:nvSpPr>
        <p:spPr>
          <a:xfrm>
            <a:off x="8168938" y="5118538"/>
            <a:ext cx="1638421" cy="992836"/>
          </a:xfrm>
          <a:custGeom>
            <a:avLst/>
            <a:gdLst>
              <a:gd name="connsiteX0" fmla="*/ 0 w 1638421"/>
              <a:gd name="connsiteY0" fmla="*/ 0 h 992836"/>
              <a:gd name="connsiteX1" fmla="*/ 513372 w 1638421"/>
              <a:gd name="connsiteY1" fmla="*/ 0 h 992836"/>
              <a:gd name="connsiteX2" fmla="*/ 1092281 w 1638421"/>
              <a:gd name="connsiteY2" fmla="*/ 0 h 992836"/>
              <a:gd name="connsiteX3" fmla="*/ 1638421 w 1638421"/>
              <a:gd name="connsiteY3" fmla="*/ 0 h 992836"/>
              <a:gd name="connsiteX4" fmla="*/ 1638421 w 1638421"/>
              <a:gd name="connsiteY4" fmla="*/ 476561 h 992836"/>
              <a:gd name="connsiteX5" fmla="*/ 1638421 w 1638421"/>
              <a:gd name="connsiteY5" fmla="*/ 992836 h 992836"/>
              <a:gd name="connsiteX6" fmla="*/ 1059512 w 1638421"/>
              <a:gd name="connsiteY6" fmla="*/ 992836 h 992836"/>
              <a:gd name="connsiteX7" fmla="*/ 546140 w 1638421"/>
              <a:gd name="connsiteY7" fmla="*/ 992836 h 992836"/>
              <a:gd name="connsiteX8" fmla="*/ 0 w 1638421"/>
              <a:gd name="connsiteY8" fmla="*/ 992836 h 992836"/>
              <a:gd name="connsiteX9" fmla="*/ 0 w 1638421"/>
              <a:gd name="connsiteY9" fmla="*/ 506346 h 992836"/>
              <a:gd name="connsiteX10" fmla="*/ 0 w 1638421"/>
              <a:gd name="connsiteY10" fmla="*/ 0 h 9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421" h="992836" extrusionOk="0">
                <a:moveTo>
                  <a:pt x="0" y="0"/>
                </a:moveTo>
                <a:cubicBezTo>
                  <a:pt x="196972" y="-57706"/>
                  <a:pt x="322617" y="54187"/>
                  <a:pt x="513372" y="0"/>
                </a:cubicBezTo>
                <a:cubicBezTo>
                  <a:pt x="704127" y="-54187"/>
                  <a:pt x="925095" y="1775"/>
                  <a:pt x="1092281" y="0"/>
                </a:cubicBezTo>
                <a:cubicBezTo>
                  <a:pt x="1259467" y="-1775"/>
                  <a:pt x="1470584" y="52455"/>
                  <a:pt x="1638421" y="0"/>
                </a:cubicBezTo>
                <a:cubicBezTo>
                  <a:pt x="1650429" y="176897"/>
                  <a:pt x="1631390" y="266054"/>
                  <a:pt x="1638421" y="476561"/>
                </a:cubicBezTo>
                <a:cubicBezTo>
                  <a:pt x="1645452" y="687068"/>
                  <a:pt x="1633122" y="859355"/>
                  <a:pt x="1638421" y="992836"/>
                </a:cubicBezTo>
                <a:cubicBezTo>
                  <a:pt x="1351966" y="1030488"/>
                  <a:pt x="1320877" y="992808"/>
                  <a:pt x="1059512" y="992836"/>
                </a:cubicBezTo>
                <a:cubicBezTo>
                  <a:pt x="798147" y="992864"/>
                  <a:pt x="733622" y="951840"/>
                  <a:pt x="546140" y="992836"/>
                </a:cubicBezTo>
                <a:cubicBezTo>
                  <a:pt x="358658" y="1033832"/>
                  <a:pt x="192498" y="975263"/>
                  <a:pt x="0" y="992836"/>
                </a:cubicBezTo>
                <a:cubicBezTo>
                  <a:pt x="-58166" y="869523"/>
                  <a:pt x="57027" y="697080"/>
                  <a:pt x="0" y="506346"/>
                </a:cubicBezTo>
                <a:cubicBezTo>
                  <a:pt x="-57027" y="315612"/>
                  <a:pt x="44007" y="1183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Diastole: </a:t>
            </a:r>
            <a:r>
              <a:rPr lang="en-GB" sz="1463" dirty="0"/>
              <a:t>Period of relaxation of the heart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E9CD48-97E5-ABE7-AE0B-891E087F0862}"/>
              </a:ext>
            </a:extLst>
          </p:cNvPr>
          <p:cNvSpPr/>
          <p:nvPr/>
        </p:nvSpPr>
        <p:spPr>
          <a:xfrm>
            <a:off x="8075136" y="4037279"/>
            <a:ext cx="1732222" cy="1895998"/>
          </a:xfrm>
          <a:custGeom>
            <a:avLst/>
            <a:gdLst>
              <a:gd name="connsiteX0" fmla="*/ 0 w 1732222"/>
              <a:gd name="connsiteY0" fmla="*/ 288709 h 1895998"/>
              <a:gd name="connsiteX1" fmla="*/ 288709 w 1732222"/>
              <a:gd name="connsiteY1" fmla="*/ 0 h 1895998"/>
              <a:gd name="connsiteX2" fmla="*/ 854563 w 1732222"/>
              <a:gd name="connsiteY2" fmla="*/ 0 h 1895998"/>
              <a:gd name="connsiteX3" fmla="*/ 1443513 w 1732222"/>
              <a:gd name="connsiteY3" fmla="*/ 0 h 1895998"/>
              <a:gd name="connsiteX4" fmla="*/ 1732222 w 1732222"/>
              <a:gd name="connsiteY4" fmla="*/ 288709 h 1895998"/>
              <a:gd name="connsiteX5" fmla="*/ 1732222 w 1732222"/>
              <a:gd name="connsiteY5" fmla="*/ 701864 h 1895998"/>
              <a:gd name="connsiteX6" fmla="*/ 1732222 w 1732222"/>
              <a:gd name="connsiteY6" fmla="*/ 1154577 h 1895998"/>
              <a:gd name="connsiteX7" fmla="*/ 1732222 w 1732222"/>
              <a:gd name="connsiteY7" fmla="*/ 1607289 h 1895998"/>
              <a:gd name="connsiteX8" fmla="*/ 1443513 w 1732222"/>
              <a:gd name="connsiteY8" fmla="*/ 1895998 h 1895998"/>
              <a:gd name="connsiteX9" fmla="*/ 877659 w 1732222"/>
              <a:gd name="connsiteY9" fmla="*/ 1895998 h 1895998"/>
              <a:gd name="connsiteX10" fmla="*/ 288709 w 1732222"/>
              <a:gd name="connsiteY10" fmla="*/ 1895998 h 1895998"/>
              <a:gd name="connsiteX11" fmla="*/ 0 w 1732222"/>
              <a:gd name="connsiteY11" fmla="*/ 1607289 h 1895998"/>
              <a:gd name="connsiteX12" fmla="*/ 0 w 1732222"/>
              <a:gd name="connsiteY12" fmla="*/ 1141391 h 1895998"/>
              <a:gd name="connsiteX13" fmla="*/ 0 w 1732222"/>
              <a:gd name="connsiteY13" fmla="*/ 688678 h 1895998"/>
              <a:gd name="connsiteX14" fmla="*/ 0 w 1732222"/>
              <a:gd name="connsiteY14" fmla="*/ 288709 h 18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2222" h="1895998" extrusionOk="0">
                <a:moveTo>
                  <a:pt x="0" y="288709"/>
                </a:moveTo>
                <a:cubicBezTo>
                  <a:pt x="-42907" y="148315"/>
                  <a:pt x="98477" y="34917"/>
                  <a:pt x="288709" y="0"/>
                </a:cubicBezTo>
                <a:cubicBezTo>
                  <a:pt x="545576" y="-56035"/>
                  <a:pt x="609943" y="39013"/>
                  <a:pt x="854563" y="0"/>
                </a:cubicBezTo>
                <a:cubicBezTo>
                  <a:pt x="1099183" y="-39013"/>
                  <a:pt x="1179990" y="56127"/>
                  <a:pt x="1443513" y="0"/>
                </a:cubicBezTo>
                <a:cubicBezTo>
                  <a:pt x="1617962" y="-34421"/>
                  <a:pt x="1722893" y="128470"/>
                  <a:pt x="1732222" y="288709"/>
                </a:cubicBezTo>
                <a:cubicBezTo>
                  <a:pt x="1778739" y="437986"/>
                  <a:pt x="1689196" y="585052"/>
                  <a:pt x="1732222" y="701864"/>
                </a:cubicBezTo>
                <a:cubicBezTo>
                  <a:pt x="1775248" y="818676"/>
                  <a:pt x="1724115" y="931092"/>
                  <a:pt x="1732222" y="1154577"/>
                </a:cubicBezTo>
                <a:cubicBezTo>
                  <a:pt x="1740329" y="1378062"/>
                  <a:pt x="1720275" y="1389644"/>
                  <a:pt x="1732222" y="1607289"/>
                </a:cubicBezTo>
                <a:cubicBezTo>
                  <a:pt x="1721740" y="1734862"/>
                  <a:pt x="1609620" y="1880038"/>
                  <a:pt x="1443513" y="1895998"/>
                </a:cubicBezTo>
                <a:cubicBezTo>
                  <a:pt x="1161278" y="1909196"/>
                  <a:pt x="1076131" y="1891766"/>
                  <a:pt x="877659" y="1895998"/>
                </a:cubicBezTo>
                <a:cubicBezTo>
                  <a:pt x="679187" y="1900230"/>
                  <a:pt x="582764" y="1827530"/>
                  <a:pt x="288709" y="1895998"/>
                </a:cubicBezTo>
                <a:cubicBezTo>
                  <a:pt x="131570" y="1892023"/>
                  <a:pt x="11436" y="1730082"/>
                  <a:pt x="0" y="1607289"/>
                </a:cubicBezTo>
                <a:cubicBezTo>
                  <a:pt x="-32704" y="1454387"/>
                  <a:pt x="37351" y="1242049"/>
                  <a:pt x="0" y="1141391"/>
                </a:cubicBezTo>
                <a:cubicBezTo>
                  <a:pt x="-37351" y="1040733"/>
                  <a:pt x="2109" y="801208"/>
                  <a:pt x="0" y="688678"/>
                </a:cubicBezTo>
                <a:cubicBezTo>
                  <a:pt x="-2109" y="576148"/>
                  <a:pt x="45288" y="415782"/>
                  <a:pt x="0" y="288709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058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7B8A-3F4C-FDB3-67A1-F0040D2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487703-7C9C-1DB4-2690-6325A6D9EFD3}"/>
              </a:ext>
            </a:extLst>
          </p:cNvPr>
          <p:cNvSpPr txBox="1"/>
          <p:nvPr/>
        </p:nvSpPr>
        <p:spPr>
          <a:xfrm>
            <a:off x="203916" y="1537347"/>
            <a:ext cx="22996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Pulmonary and Systemic Circulation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7425A-AC02-537A-2983-95490F5D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87" y="642938"/>
            <a:ext cx="4898827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6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Cardiovascular Measurements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F697E7-A301-F085-9574-CF6D0CB7F2CF}"/>
              </a:ext>
            </a:extLst>
          </p:cNvPr>
          <p:cNvGraphicFramePr>
            <a:graphicFrameLocks noGrp="1"/>
          </p:cNvGraphicFramePr>
          <p:nvPr/>
        </p:nvGraphicFramePr>
        <p:xfrm>
          <a:off x="4578992" y="2458938"/>
          <a:ext cx="4166007" cy="2565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6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72137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Heart Rate (MHR)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number </a:t>
                      </a:r>
                      <a:r>
                        <a:rPr lang="en-GB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beats </a:t>
                      </a: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heart per minute.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in beasts per minute (bpm)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Cardiac Output (CO)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Volume of blood pumped out of the heart per minute.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Measured in millilitres/litres per minute (ml/min or L/min)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707B3-6450-65DA-EA25-210BEF8926A2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458938"/>
          <a:ext cx="4166007" cy="2565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6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72137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 (HR)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times the heart beats per minute.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in beasts per minute (bpm)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282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Stroke Volume (SV)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Volume of blood pumped out of the heart per beat.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Measured in millilitres (ml)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68CDD8-C867-A8A3-8BD5-47BD95DBBF78}"/>
              </a:ext>
            </a:extLst>
          </p:cNvPr>
          <p:cNvSpPr txBox="1"/>
          <p:nvPr/>
        </p:nvSpPr>
        <p:spPr>
          <a:xfrm>
            <a:off x="1654189" y="5178053"/>
            <a:ext cx="5849605" cy="317459"/>
          </a:xfrm>
          <a:custGeom>
            <a:avLst/>
            <a:gdLst>
              <a:gd name="connsiteX0" fmla="*/ 0 w 5849605"/>
              <a:gd name="connsiteY0" fmla="*/ 0 h 317459"/>
              <a:gd name="connsiteX1" fmla="*/ 467968 w 5849605"/>
              <a:gd name="connsiteY1" fmla="*/ 0 h 317459"/>
              <a:gd name="connsiteX2" fmla="*/ 1169921 w 5849605"/>
              <a:gd name="connsiteY2" fmla="*/ 0 h 317459"/>
              <a:gd name="connsiteX3" fmla="*/ 1696385 w 5849605"/>
              <a:gd name="connsiteY3" fmla="*/ 0 h 317459"/>
              <a:gd name="connsiteX4" fmla="*/ 2164354 w 5849605"/>
              <a:gd name="connsiteY4" fmla="*/ 0 h 317459"/>
              <a:gd name="connsiteX5" fmla="*/ 2632322 w 5849605"/>
              <a:gd name="connsiteY5" fmla="*/ 0 h 317459"/>
              <a:gd name="connsiteX6" fmla="*/ 3041795 w 5849605"/>
              <a:gd name="connsiteY6" fmla="*/ 0 h 317459"/>
              <a:gd name="connsiteX7" fmla="*/ 3509763 w 5849605"/>
              <a:gd name="connsiteY7" fmla="*/ 0 h 317459"/>
              <a:gd name="connsiteX8" fmla="*/ 4211716 w 5849605"/>
              <a:gd name="connsiteY8" fmla="*/ 0 h 317459"/>
              <a:gd name="connsiteX9" fmla="*/ 4913668 w 5849605"/>
              <a:gd name="connsiteY9" fmla="*/ 0 h 317459"/>
              <a:gd name="connsiteX10" fmla="*/ 5849605 w 5849605"/>
              <a:gd name="connsiteY10" fmla="*/ 0 h 317459"/>
              <a:gd name="connsiteX11" fmla="*/ 5849605 w 5849605"/>
              <a:gd name="connsiteY11" fmla="*/ 317459 h 317459"/>
              <a:gd name="connsiteX12" fmla="*/ 5264645 w 5849605"/>
              <a:gd name="connsiteY12" fmla="*/ 317459 h 317459"/>
              <a:gd name="connsiteX13" fmla="*/ 4738180 w 5849605"/>
              <a:gd name="connsiteY13" fmla="*/ 317459 h 317459"/>
              <a:gd name="connsiteX14" fmla="*/ 4036227 w 5849605"/>
              <a:gd name="connsiteY14" fmla="*/ 317459 h 317459"/>
              <a:gd name="connsiteX15" fmla="*/ 3392771 w 5849605"/>
              <a:gd name="connsiteY15" fmla="*/ 317459 h 317459"/>
              <a:gd name="connsiteX16" fmla="*/ 2749314 w 5849605"/>
              <a:gd name="connsiteY16" fmla="*/ 317459 h 317459"/>
              <a:gd name="connsiteX17" fmla="*/ 2047362 w 5849605"/>
              <a:gd name="connsiteY17" fmla="*/ 317459 h 317459"/>
              <a:gd name="connsiteX18" fmla="*/ 1403905 w 5849605"/>
              <a:gd name="connsiteY18" fmla="*/ 317459 h 317459"/>
              <a:gd name="connsiteX19" fmla="*/ 994433 w 5849605"/>
              <a:gd name="connsiteY19" fmla="*/ 317459 h 317459"/>
              <a:gd name="connsiteX20" fmla="*/ 0 w 5849605"/>
              <a:gd name="connsiteY20" fmla="*/ 317459 h 317459"/>
              <a:gd name="connsiteX21" fmla="*/ 0 w 5849605"/>
              <a:gd name="connsiteY21" fmla="*/ 0 h 31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49605" h="317459" extrusionOk="0">
                <a:moveTo>
                  <a:pt x="0" y="0"/>
                </a:moveTo>
                <a:cubicBezTo>
                  <a:pt x="216132" y="-1140"/>
                  <a:pt x="345395" y="3037"/>
                  <a:pt x="467968" y="0"/>
                </a:cubicBezTo>
                <a:cubicBezTo>
                  <a:pt x="590541" y="-3037"/>
                  <a:pt x="910100" y="51172"/>
                  <a:pt x="1169921" y="0"/>
                </a:cubicBezTo>
                <a:cubicBezTo>
                  <a:pt x="1429742" y="-51172"/>
                  <a:pt x="1567285" y="38411"/>
                  <a:pt x="1696385" y="0"/>
                </a:cubicBezTo>
                <a:cubicBezTo>
                  <a:pt x="1825485" y="-38411"/>
                  <a:pt x="2064449" y="14002"/>
                  <a:pt x="2164354" y="0"/>
                </a:cubicBezTo>
                <a:cubicBezTo>
                  <a:pt x="2264259" y="-14002"/>
                  <a:pt x="2472901" y="23574"/>
                  <a:pt x="2632322" y="0"/>
                </a:cubicBezTo>
                <a:cubicBezTo>
                  <a:pt x="2791743" y="-23574"/>
                  <a:pt x="2933068" y="41209"/>
                  <a:pt x="3041795" y="0"/>
                </a:cubicBezTo>
                <a:cubicBezTo>
                  <a:pt x="3150522" y="-41209"/>
                  <a:pt x="3290190" y="19401"/>
                  <a:pt x="3509763" y="0"/>
                </a:cubicBezTo>
                <a:cubicBezTo>
                  <a:pt x="3729336" y="-19401"/>
                  <a:pt x="3896920" y="56197"/>
                  <a:pt x="4211716" y="0"/>
                </a:cubicBezTo>
                <a:cubicBezTo>
                  <a:pt x="4526512" y="-56197"/>
                  <a:pt x="4637968" y="44349"/>
                  <a:pt x="4913668" y="0"/>
                </a:cubicBezTo>
                <a:cubicBezTo>
                  <a:pt x="5189368" y="-44349"/>
                  <a:pt x="5494358" y="105259"/>
                  <a:pt x="5849605" y="0"/>
                </a:cubicBezTo>
                <a:cubicBezTo>
                  <a:pt x="5887239" y="73998"/>
                  <a:pt x="5840825" y="206623"/>
                  <a:pt x="5849605" y="317459"/>
                </a:cubicBezTo>
                <a:cubicBezTo>
                  <a:pt x="5645658" y="377597"/>
                  <a:pt x="5493468" y="311250"/>
                  <a:pt x="5264645" y="317459"/>
                </a:cubicBezTo>
                <a:cubicBezTo>
                  <a:pt x="5035822" y="323668"/>
                  <a:pt x="4938838" y="261336"/>
                  <a:pt x="4738180" y="317459"/>
                </a:cubicBezTo>
                <a:cubicBezTo>
                  <a:pt x="4537523" y="373582"/>
                  <a:pt x="4368296" y="257579"/>
                  <a:pt x="4036227" y="317459"/>
                </a:cubicBezTo>
                <a:cubicBezTo>
                  <a:pt x="3704158" y="377339"/>
                  <a:pt x="3699383" y="267997"/>
                  <a:pt x="3392771" y="317459"/>
                </a:cubicBezTo>
                <a:cubicBezTo>
                  <a:pt x="3086159" y="366921"/>
                  <a:pt x="2915909" y="255733"/>
                  <a:pt x="2749314" y="317459"/>
                </a:cubicBezTo>
                <a:cubicBezTo>
                  <a:pt x="2582719" y="379185"/>
                  <a:pt x="2206054" y="238807"/>
                  <a:pt x="2047362" y="317459"/>
                </a:cubicBezTo>
                <a:cubicBezTo>
                  <a:pt x="1888670" y="396111"/>
                  <a:pt x="1585554" y="302385"/>
                  <a:pt x="1403905" y="317459"/>
                </a:cubicBezTo>
                <a:cubicBezTo>
                  <a:pt x="1222256" y="332533"/>
                  <a:pt x="1111652" y="289761"/>
                  <a:pt x="994433" y="317459"/>
                </a:cubicBezTo>
                <a:cubicBezTo>
                  <a:pt x="877214" y="345157"/>
                  <a:pt x="461058" y="241049"/>
                  <a:pt x="0" y="317459"/>
                </a:cubicBezTo>
                <a:cubicBezTo>
                  <a:pt x="-35975" y="173536"/>
                  <a:pt x="2353" y="10820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CARDIAC OUTPUT = STROKE VOLUME x HEART RATE</a:t>
            </a:r>
            <a:endParaRPr lang="en-GB" sz="146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4598-A5E1-9D67-75D1-84EB9E6B2987}"/>
              </a:ext>
            </a:extLst>
          </p:cNvPr>
          <p:cNvSpPr txBox="1"/>
          <p:nvPr/>
        </p:nvSpPr>
        <p:spPr>
          <a:xfrm>
            <a:off x="2459540" y="5622569"/>
            <a:ext cx="4037217" cy="317459"/>
          </a:xfrm>
          <a:custGeom>
            <a:avLst/>
            <a:gdLst>
              <a:gd name="connsiteX0" fmla="*/ 0 w 4037217"/>
              <a:gd name="connsiteY0" fmla="*/ 0 h 317459"/>
              <a:gd name="connsiteX1" fmla="*/ 496001 w 4037217"/>
              <a:gd name="connsiteY1" fmla="*/ 0 h 317459"/>
              <a:gd name="connsiteX2" fmla="*/ 1153491 w 4037217"/>
              <a:gd name="connsiteY2" fmla="*/ 0 h 317459"/>
              <a:gd name="connsiteX3" fmla="*/ 1689864 w 4037217"/>
              <a:gd name="connsiteY3" fmla="*/ 0 h 317459"/>
              <a:gd name="connsiteX4" fmla="*/ 2185865 w 4037217"/>
              <a:gd name="connsiteY4" fmla="*/ 0 h 317459"/>
              <a:gd name="connsiteX5" fmla="*/ 2681866 w 4037217"/>
              <a:gd name="connsiteY5" fmla="*/ 0 h 317459"/>
              <a:gd name="connsiteX6" fmla="*/ 3137494 w 4037217"/>
              <a:gd name="connsiteY6" fmla="*/ 0 h 317459"/>
              <a:gd name="connsiteX7" fmla="*/ 4037217 w 4037217"/>
              <a:gd name="connsiteY7" fmla="*/ 0 h 317459"/>
              <a:gd name="connsiteX8" fmla="*/ 4037217 w 4037217"/>
              <a:gd name="connsiteY8" fmla="*/ 317459 h 317459"/>
              <a:gd name="connsiteX9" fmla="*/ 3420100 w 4037217"/>
              <a:gd name="connsiteY9" fmla="*/ 317459 h 317459"/>
              <a:gd name="connsiteX10" fmla="*/ 2924099 w 4037217"/>
              <a:gd name="connsiteY10" fmla="*/ 317459 h 317459"/>
              <a:gd name="connsiteX11" fmla="*/ 2266609 w 4037217"/>
              <a:gd name="connsiteY11" fmla="*/ 317459 h 317459"/>
              <a:gd name="connsiteX12" fmla="*/ 1770608 w 4037217"/>
              <a:gd name="connsiteY12" fmla="*/ 317459 h 317459"/>
              <a:gd name="connsiteX13" fmla="*/ 1234235 w 4037217"/>
              <a:gd name="connsiteY13" fmla="*/ 317459 h 317459"/>
              <a:gd name="connsiteX14" fmla="*/ 576745 w 4037217"/>
              <a:gd name="connsiteY14" fmla="*/ 317459 h 317459"/>
              <a:gd name="connsiteX15" fmla="*/ 0 w 4037217"/>
              <a:gd name="connsiteY15" fmla="*/ 317459 h 317459"/>
              <a:gd name="connsiteX16" fmla="*/ 0 w 4037217"/>
              <a:gd name="connsiteY16" fmla="*/ 0 h 31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7217" h="317459" extrusionOk="0">
                <a:moveTo>
                  <a:pt x="0" y="0"/>
                </a:moveTo>
                <a:cubicBezTo>
                  <a:pt x="206302" y="-15404"/>
                  <a:pt x="320765" y="41478"/>
                  <a:pt x="496001" y="0"/>
                </a:cubicBezTo>
                <a:cubicBezTo>
                  <a:pt x="671237" y="-41478"/>
                  <a:pt x="956344" y="19254"/>
                  <a:pt x="1153491" y="0"/>
                </a:cubicBezTo>
                <a:cubicBezTo>
                  <a:pt x="1350638" y="-19254"/>
                  <a:pt x="1447007" y="34235"/>
                  <a:pt x="1689864" y="0"/>
                </a:cubicBezTo>
                <a:cubicBezTo>
                  <a:pt x="1932721" y="-34235"/>
                  <a:pt x="2041887" y="8800"/>
                  <a:pt x="2185865" y="0"/>
                </a:cubicBezTo>
                <a:cubicBezTo>
                  <a:pt x="2329843" y="-8800"/>
                  <a:pt x="2444132" y="16127"/>
                  <a:pt x="2681866" y="0"/>
                </a:cubicBezTo>
                <a:cubicBezTo>
                  <a:pt x="2919600" y="-16127"/>
                  <a:pt x="2929109" y="30037"/>
                  <a:pt x="3137494" y="0"/>
                </a:cubicBezTo>
                <a:cubicBezTo>
                  <a:pt x="3345879" y="-30037"/>
                  <a:pt x="3730310" y="102206"/>
                  <a:pt x="4037217" y="0"/>
                </a:cubicBezTo>
                <a:cubicBezTo>
                  <a:pt x="4073255" y="96264"/>
                  <a:pt x="4012416" y="251468"/>
                  <a:pt x="4037217" y="317459"/>
                </a:cubicBezTo>
                <a:cubicBezTo>
                  <a:pt x="3778438" y="353755"/>
                  <a:pt x="3547425" y="301750"/>
                  <a:pt x="3420100" y="317459"/>
                </a:cubicBezTo>
                <a:cubicBezTo>
                  <a:pt x="3292775" y="333168"/>
                  <a:pt x="3160509" y="297148"/>
                  <a:pt x="2924099" y="317459"/>
                </a:cubicBezTo>
                <a:cubicBezTo>
                  <a:pt x="2687689" y="337770"/>
                  <a:pt x="2563569" y="253670"/>
                  <a:pt x="2266609" y="317459"/>
                </a:cubicBezTo>
                <a:cubicBezTo>
                  <a:pt x="1969649" y="381248"/>
                  <a:pt x="1893031" y="275841"/>
                  <a:pt x="1770608" y="317459"/>
                </a:cubicBezTo>
                <a:cubicBezTo>
                  <a:pt x="1648185" y="359077"/>
                  <a:pt x="1452271" y="297711"/>
                  <a:pt x="1234235" y="317459"/>
                </a:cubicBezTo>
                <a:cubicBezTo>
                  <a:pt x="1016199" y="337207"/>
                  <a:pt x="880611" y="278890"/>
                  <a:pt x="576745" y="317459"/>
                </a:cubicBezTo>
                <a:cubicBezTo>
                  <a:pt x="272879" y="356028"/>
                  <a:pt x="155438" y="252048"/>
                  <a:pt x="0" y="317459"/>
                </a:cubicBezTo>
                <a:cubicBezTo>
                  <a:pt x="-11556" y="205772"/>
                  <a:pt x="30074" y="15716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MAXIMUM HEART RATE = 220 - AGE</a:t>
            </a:r>
            <a:endParaRPr lang="en-GB" sz="1463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2751E5-8C73-AB09-0771-56B100DA05B1}"/>
              </a:ext>
            </a:extLst>
          </p:cNvPr>
          <p:cNvSpPr/>
          <p:nvPr/>
        </p:nvSpPr>
        <p:spPr>
          <a:xfrm>
            <a:off x="1491285" y="5114270"/>
            <a:ext cx="5955175" cy="879271"/>
          </a:xfrm>
          <a:custGeom>
            <a:avLst/>
            <a:gdLst>
              <a:gd name="connsiteX0" fmla="*/ 0 w 5955175"/>
              <a:gd name="connsiteY0" fmla="*/ 146548 h 879271"/>
              <a:gd name="connsiteX1" fmla="*/ 146548 w 5955175"/>
              <a:gd name="connsiteY1" fmla="*/ 0 h 879271"/>
              <a:gd name="connsiteX2" fmla="*/ 656135 w 5955175"/>
              <a:gd name="connsiteY2" fmla="*/ 0 h 879271"/>
              <a:gd name="connsiteX3" fmla="*/ 1335585 w 5955175"/>
              <a:gd name="connsiteY3" fmla="*/ 0 h 879271"/>
              <a:gd name="connsiteX4" fmla="*/ 1845172 w 5955175"/>
              <a:gd name="connsiteY4" fmla="*/ 0 h 879271"/>
              <a:gd name="connsiteX5" fmla="*/ 2524621 w 5955175"/>
              <a:gd name="connsiteY5" fmla="*/ 0 h 879271"/>
              <a:gd name="connsiteX6" fmla="*/ 3090829 w 5955175"/>
              <a:gd name="connsiteY6" fmla="*/ 0 h 879271"/>
              <a:gd name="connsiteX7" fmla="*/ 3713658 w 5955175"/>
              <a:gd name="connsiteY7" fmla="*/ 0 h 879271"/>
              <a:gd name="connsiteX8" fmla="*/ 4336486 w 5955175"/>
              <a:gd name="connsiteY8" fmla="*/ 0 h 879271"/>
              <a:gd name="connsiteX9" fmla="*/ 5015936 w 5955175"/>
              <a:gd name="connsiteY9" fmla="*/ 0 h 879271"/>
              <a:gd name="connsiteX10" fmla="*/ 5808627 w 5955175"/>
              <a:gd name="connsiteY10" fmla="*/ 0 h 879271"/>
              <a:gd name="connsiteX11" fmla="*/ 5955175 w 5955175"/>
              <a:gd name="connsiteY11" fmla="*/ 146548 h 879271"/>
              <a:gd name="connsiteX12" fmla="*/ 5955175 w 5955175"/>
              <a:gd name="connsiteY12" fmla="*/ 732723 h 879271"/>
              <a:gd name="connsiteX13" fmla="*/ 5808627 w 5955175"/>
              <a:gd name="connsiteY13" fmla="*/ 879271 h 879271"/>
              <a:gd name="connsiteX14" fmla="*/ 5242419 w 5955175"/>
              <a:gd name="connsiteY14" fmla="*/ 879271 h 879271"/>
              <a:gd name="connsiteX15" fmla="*/ 4562970 w 5955175"/>
              <a:gd name="connsiteY15" fmla="*/ 879271 h 879271"/>
              <a:gd name="connsiteX16" fmla="*/ 3996762 w 5955175"/>
              <a:gd name="connsiteY16" fmla="*/ 879271 h 879271"/>
              <a:gd name="connsiteX17" fmla="*/ 3543795 w 5955175"/>
              <a:gd name="connsiteY17" fmla="*/ 879271 h 879271"/>
              <a:gd name="connsiteX18" fmla="*/ 3147450 w 5955175"/>
              <a:gd name="connsiteY18" fmla="*/ 879271 h 879271"/>
              <a:gd name="connsiteX19" fmla="*/ 2637863 w 5955175"/>
              <a:gd name="connsiteY19" fmla="*/ 879271 h 879271"/>
              <a:gd name="connsiteX20" fmla="*/ 2015034 w 5955175"/>
              <a:gd name="connsiteY20" fmla="*/ 879271 h 879271"/>
              <a:gd name="connsiteX21" fmla="*/ 1448826 w 5955175"/>
              <a:gd name="connsiteY21" fmla="*/ 879271 h 879271"/>
              <a:gd name="connsiteX22" fmla="*/ 1052481 w 5955175"/>
              <a:gd name="connsiteY22" fmla="*/ 879271 h 879271"/>
              <a:gd name="connsiteX23" fmla="*/ 146548 w 5955175"/>
              <a:gd name="connsiteY23" fmla="*/ 879271 h 879271"/>
              <a:gd name="connsiteX24" fmla="*/ 0 w 5955175"/>
              <a:gd name="connsiteY24" fmla="*/ 732723 h 879271"/>
              <a:gd name="connsiteX25" fmla="*/ 0 w 5955175"/>
              <a:gd name="connsiteY25" fmla="*/ 146548 h 8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55175" h="879271" extrusionOk="0">
                <a:moveTo>
                  <a:pt x="0" y="146548"/>
                </a:moveTo>
                <a:cubicBezTo>
                  <a:pt x="-13688" y="71691"/>
                  <a:pt x="55221" y="11787"/>
                  <a:pt x="146548" y="0"/>
                </a:cubicBezTo>
                <a:cubicBezTo>
                  <a:pt x="258381" y="-36239"/>
                  <a:pt x="502897" y="54948"/>
                  <a:pt x="656135" y="0"/>
                </a:cubicBezTo>
                <a:cubicBezTo>
                  <a:pt x="809373" y="-54948"/>
                  <a:pt x="1030462" y="531"/>
                  <a:pt x="1335585" y="0"/>
                </a:cubicBezTo>
                <a:cubicBezTo>
                  <a:pt x="1640708" y="-531"/>
                  <a:pt x="1627858" y="4099"/>
                  <a:pt x="1845172" y="0"/>
                </a:cubicBezTo>
                <a:cubicBezTo>
                  <a:pt x="2062486" y="-4099"/>
                  <a:pt x="2366010" y="5499"/>
                  <a:pt x="2524621" y="0"/>
                </a:cubicBezTo>
                <a:cubicBezTo>
                  <a:pt x="2683232" y="-5499"/>
                  <a:pt x="2938075" y="13736"/>
                  <a:pt x="3090829" y="0"/>
                </a:cubicBezTo>
                <a:cubicBezTo>
                  <a:pt x="3243583" y="-13736"/>
                  <a:pt x="3462109" y="14077"/>
                  <a:pt x="3713658" y="0"/>
                </a:cubicBezTo>
                <a:cubicBezTo>
                  <a:pt x="3965207" y="-14077"/>
                  <a:pt x="4196894" y="63003"/>
                  <a:pt x="4336486" y="0"/>
                </a:cubicBezTo>
                <a:cubicBezTo>
                  <a:pt x="4476078" y="-63003"/>
                  <a:pt x="4793789" y="14667"/>
                  <a:pt x="5015936" y="0"/>
                </a:cubicBezTo>
                <a:cubicBezTo>
                  <a:pt x="5238083" y="-14667"/>
                  <a:pt x="5631075" y="59780"/>
                  <a:pt x="5808627" y="0"/>
                </a:cubicBezTo>
                <a:cubicBezTo>
                  <a:pt x="5902163" y="-6445"/>
                  <a:pt x="5956946" y="63817"/>
                  <a:pt x="5955175" y="146548"/>
                </a:cubicBezTo>
                <a:cubicBezTo>
                  <a:pt x="6010544" y="371081"/>
                  <a:pt x="5895245" y="474910"/>
                  <a:pt x="5955175" y="732723"/>
                </a:cubicBezTo>
                <a:cubicBezTo>
                  <a:pt x="5962823" y="793253"/>
                  <a:pt x="5890585" y="877749"/>
                  <a:pt x="5808627" y="879271"/>
                </a:cubicBezTo>
                <a:cubicBezTo>
                  <a:pt x="5573603" y="895081"/>
                  <a:pt x="5497884" y="831608"/>
                  <a:pt x="5242419" y="879271"/>
                </a:cubicBezTo>
                <a:cubicBezTo>
                  <a:pt x="4986954" y="926934"/>
                  <a:pt x="4753407" y="845278"/>
                  <a:pt x="4562970" y="879271"/>
                </a:cubicBezTo>
                <a:cubicBezTo>
                  <a:pt x="4372533" y="913264"/>
                  <a:pt x="4223140" y="866773"/>
                  <a:pt x="3996762" y="879271"/>
                </a:cubicBezTo>
                <a:cubicBezTo>
                  <a:pt x="3770384" y="891769"/>
                  <a:pt x="3763629" y="843137"/>
                  <a:pt x="3543795" y="879271"/>
                </a:cubicBezTo>
                <a:cubicBezTo>
                  <a:pt x="3323961" y="915405"/>
                  <a:pt x="3336383" y="846201"/>
                  <a:pt x="3147450" y="879271"/>
                </a:cubicBezTo>
                <a:cubicBezTo>
                  <a:pt x="2958518" y="912341"/>
                  <a:pt x="2826213" y="850502"/>
                  <a:pt x="2637863" y="879271"/>
                </a:cubicBezTo>
                <a:cubicBezTo>
                  <a:pt x="2449513" y="908040"/>
                  <a:pt x="2200395" y="814721"/>
                  <a:pt x="2015034" y="879271"/>
                </a:cubicBezTo>
                <a:cubicBezTo>
                  <a:pt x="1829673" y="943821"/>
                  <a:pt x="1591931" y="871667"/>
                  <a:pt x="1448826" y="879271"/>
                </a:cubicBezTo>
                <a:cubicBezTo>
                  <a:pt x="1305721" y="886875"/>
                  <a:pt x="1165337" y="870708"/>
                  <a:pt x="1052481" y="879271"/>
                </a:cubicBezTo>
                <a:cubicBezTo>
                  <a:pt x="939626" y="887834"/>
                  <a:pt x="481539" y="817060"/>
                  <a:pt x="146548" y="879271"/>
                </a:cubicBezTo>
                <a:cubicBezTo>
                  <a:pt x="58967" y="873344"/>
                  <a:pt x="19176" y="811380"/>
                  <a:pt x="0" y="732723"/>
                </a:cubicBezTo>
                <a:cubicBezTo>
                  <a:pt x="-48187" y="569710"/>
                  <a:pt x="58006" y="417297"/>
                  <a:pt x="0" y="146548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5891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1" y="1537348"/>
            <a:ext cx="6715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Blood Pressure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5870" y="34290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40FD5-F938-4260-B060-A7914480E31B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226248"/>
          <a:ext cx="4097847" cy="3968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18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026329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910765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Systolic Pressure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pressure inside the arteries when the heart contracts (the larger measurement).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002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Diastolic Pressure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pressure inside the arteries when the heart relaxes (the smaller measurement).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876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Factors that affect blood pressure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Age: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older = higher blood pressure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Stress: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causes the heart hate to increase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Diet: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Fruit and veg lowers blood pressure. Fat, salt and sugars increase blood pressure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Activity levels: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Exercise increases heart rate for short term. Lack of exercise causes permeant high blood pressure.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C4ABD1-38DB-CC33-F692-930C788B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65" y="842064"/>
            <a:ext cx="5173873" cy="51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Adenosine Tri-Phosphate (ATP)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pic>
        <p:nvPicPr>
          <p:cNvPr id="4" name="Picture 2" descr="Premium Vector | Cute man lifting dumbbell fitness gym cartoon vector ...">
            <a:extLst>
              <a:ext uri="{FF2B5EF4-FFF2-40B4-BE49-F238E27FC236}">
                <a16:creationId xmlns:a16="http://schemas.microsoft.com/office/drawing/2014/main" id="{41E70104-CCF2-B3E1-8676-663B0B38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03" y="1191063"/>
            <a:ext cx="1448979" cy="14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0B2365-1AB0-CD3C-05B9-761FA4669943}"/>
              </a:ext>
            </a:extLst>
          </p:cNvPr>
          <p:cNvSpPr txBox="1"/>
          <p:nvPr/>
        </p:nvSpPr>
        <p:spPr>
          <a:xfrm>
            <a:off x="8067536" y="2640042"/>
            <a:ext cx="1759911" cy="492443"/>
          </a:xfrm>
          <a:custGeom>
            <a:avLst/>
            <a:gdLst>
              <a:gd name="connsiteX0" fmla="*/ 0 w 1759911"/>
              <a:gd name="connsiteY0" fmla="*/ 0 h 492443"/>
              <a:gd name="connsiteX1" fmla="*/ 551439 w 1759911"/>
              <a:gd name="connsiteY1" fmla="*/ 0 h 492443"/>
              <a:gd name="connsiteX2" fmla="*/ 1173274 w 1759911"/>
              <a:gd name="connsiteY2" fmla="*/ 0 h 492443"/>
              <a:gd name="connsiteX3" fmla="*/ 1759911 w 1759911"/>
              <a:gd name="connsiteY3" fmla="*/ 0 h 492443"/>
              <a:gd name="connsiteX4" fmla="*/ 1759911 w 1759911"/>
              <a:gd name="connsiteY4" fmla="*/ 492443 h 492443"/>
              <a:gd name="connsiteX5" fmla="*/ 1208472 w 1759911"/>
              <a:gd name="connsiteY5" fmla="*/ 492443 h 492443"/>
              <a:gd name="connsiteX6" fmla="*/ 604236 w 1759911"/>
              <a:gd name="connsiteY6" fmla="*/ 492443 h 492443"/>
              <a:gd name="connsiteX7" fmla="*/ 0 w 1759911"/>
              <a:gd name="connsiteY7" fmla="*/ 492443 h 492443"/>
              <a:gd name="connsiteX8" fmla="*/ 0 w 1759911"/>
              <a:gd name="connsiteY8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9911" h="492443" extrusionOk="0">
                <a:moveTo>
                  <a:pt x="0" y="0"/>
                </a:moveTo>
                <a:cubicBezTo>
                  <a:pt x="152263" y="-29237"/>
                  <a:pt x="304181" y="60607"/>
                  <a:pt x="551439" y="0"/>
                </a:cubicBezTo>
                <a:cubicBezTo>
                  <a:pt x="798697" y="-60607"/>
                  <a:pt x="991370" y="36388"/>
                  <a:pt x="1173274" y="0"/>
                </a:cubicBezTo>
                <a:cubicBezTo>
                  <a:pt x="1355178" y="-36388"/>
                  <a:pt x="1640221" y="48063"/>
                  <a:pt x="1759911" y="0"/>
                </a:cubicBezTo>
                <a:cubicBezTo>
                  <a:pt x="1768002" y="119921"/>
                  <a:pt x="1714675" y="291631"/>
                  <a:pt x="1759911" y="492443"/>
                </a:cubicBezTo>
                <a:cubicBezTo>
                  <a:pt x="1611162" y="528748"/>
                  <a:pt x="1332942" y="468492"/>
                  <a:pt x="1208472" y="492443"/>
                </a:cubicBezTo>
                <a:cubicBezTo>
                  <a:pt x="1084002" y="516394"/>
                  <a:pt x="883785" y="426764"/>
                  <a:pt x="604236" y="492443"/>
                </a:cubicBezTo>
                <a:cubicBezTo>
                  <a:pt x="324687" y="558122"/>
                  <a:pt x="183495" y="480169"/>
                  <a:pt x="0" y="492443"/>
                </a:cubicBezTo>
                <a:cubicBezTo>
                  <a:pt x="-37808" y="380714"/>
                  <a:pt x="49367" y="2397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Exercise requires energy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2A17C53-0FAB-27A1-56D0-33EF49BBC68F}"/>
              </a:ext>
            </a:extLst>
          </p:cNvPr>
          <p:cNvSpPr/>
          <p:nvPr/>
        </p:nvSpPr>
        <p:spPr>
          <a:xfrm rot="20852751">
            <a:off x="1824881" y="2418609"/>
            <a:ext cx="1100478" cy="1057530"/>
          </a:xfrm>
          <a:prstGeom prst="irregularSeal1">
            <a:avLst/>
          </a:prstGeom>
          <a:solidFill>
            <a:srgbClr val="78F9D4"/>
          </a:solidFill>
          <a:ln>
            <a:solidFill>
              <a:srgbClr val="A098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63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FAD67-CFCF-0AD4-510E-5A21AEC801EA}"/>
              </a:ext>
            </a:extLst>
          </p:cNvPr>
          <p:cNvSpPr txBox="1"/>
          <p:nvPr/>
        </p:nvSpPr>
        <p:spPr>
          <a:xfrm>
            <a:off x="3762796" y="2609782"/>
            <a:ext cx="4057090" cy="692497"/>
          </a:xfrm>
          <a:custGeom>
            <a:avLst/>
            <a:gdLst>
              <a:gd name="connsiteX0" fmla="*/ 0 w 4057090"/>
              <a:gd name="connsiteY0" fmla="*/ 0 h 692497"/>
              <a:gd name="connsiteX1" fmla="*/ 498442 w 4057090"/>
              <a:gd name="connsiteY1" fmla="*/ 0 h 692497"/>
              <a:gd name="connsiteX2" fmla="*/ 1159169 w 4057090"/>
              <a:gd name="connsiteY2" fmla="*/ 0 h 692497"/>
              <a:gd name="connsiteX3" fmla="*/ 1698182 w 4057090"/>
              <a:gd name="connsiteY3" fmla="*/ 0 h 692497"/>
              <a:gd name="connsiteX4" fmla="*/ 2196624 w 4057090"/>
              <a:gd name="connsiteY4" fmla="*/ 0 h 692497"/>
              <a:gd name="connsiteX5" fmla="*/ 2695067 w 4057090"/>
              <a:gd name="connsiteY5" fmla="*/ 0 h 692497"/>
              <a:gd name="connsiteX6" fmla="*/ 3152939 w 4057090"/>
              <a:gd name="connsiteY6" fmla="*/ 0 h 692497"/>
              <a:gd name="connsiteX7" fmla="*/ 4057090 w 4057090"/>
              <a:gd name="connsiteY7" fmla="*/ 0 h 692497"/>
              <a:gd name="connsiteX8" fmla="*/ 4057090 w 4057090"/>
              <a:gd name="connsiteY8" fmla="*/ 360098 h 692497"/>
              <a:gd name="connsiteX9" fmla="*/ 4057090 w 4057090"/>
              <a:gd name="connsiteY9" fmla="*/ 692497 h 692497"/>
              <a:gd name="connsiteX10" fmla="*/ 3477506 w 4057090"/>
              <a:gd name="connsiteY10" fmla="*/ 692497 h 692497"/>
              <a:gd name="connsiteX11" fmla="*/ 2816780 w 4057090"/>
              <a:gd name="connsiteY11" fmla="*/ 692497 h 692497"/>
              <a:gd name="connsiteX12" fmla="*/ 2318337 w 4057090"/>
              <a:gd name="connsiteY12" fmla="*/ 692497 h 692497"/>
              <a:gd name="connsiteX13" fmla="*/ 1779324 w 4057090"/>
              <a:gd name="connsiteY13" fmla="*/ 692497 h 692497"/>
              <a:gd name="connsiteX14" fmla="*/ 1118598 w 4057090"/>
              <a:gd name="connsiteY14" fmla="*/ 692497 h 692497"/>
              <a:gd name="connsiteX15" fmla="*/ 498442 w 4057090"/>
              <a:gd name="connsiteY15" fmla="*/ 692497 h 692497"/>
              <a:gd name="connsiteX16" fmla="*/ 0 w 4057090"/>
              <a:gd name="connsiteY16" fmla="*/ 692497 h 692497"/>
              <a:gd name="connsiteX17" fmla="*/ 0 w 4057090"/>
              <a:gd name="connsiteY17" fmla="*/ 332399 h 692497"/>
              <a:gd name="connsiteX18" fmla="*/ 0 w 4057090"/>
              <a:gd name="connsiteY18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7090" h="692497" extrusionOk="0">
                <a:moveTo>
                  <a:pt x="0" y="0"/>
                </a:moveTo>
                <a:cubicBezTo>
                  <a:pt x="146443" y="-36924"/>
                  <a:pt x="396464" y="19675"/>
                  <a:pt x="498442" y="0"/>
                </a:cubicBezTo>
                <a:cubicBezTo>
                  <a:pt x="600420" y="-19675"/>
                  <a:pt x="1000823" y="39321"/>
                  <a:pt x="1159169" y="0"/>
                </a:cubicBezTo>
                <a:cubicBezTo>
                  <a:pt x="1317515" y="-39321"/>
                  <a:pt x="1470179" y="14187"/>
                  <a:pt x="1698182" y="0"/>
                </a:cubicBezTo>
                <a:cubicBezTo>
                  <a:pt x="1926185" y="-14187"/>
                  <a:pt x="2017832" y="56222"/>
                  <a:pt x="2196624" y="0"/>
                </a:cubicBezTo>
                <a:cubicBezTo>
                  <a:pt x="2375416" y="-56222"/>
                  <a:pt x="2550343" y="46002"/>
                  <a:pt x="2695067" y="0"/>
                </a:cubicBezTo>
                <a:cubicBezTo>
                  <a:pt x="2839791" y="-46002"/>
                  <a:pt x="3040963" y="19853"/>
                  <a:pt x="3152939" y="0"/>
                </a:cubicBezTo>
                <a:cubicBezTo>
                  <a:pt x="3264915" y="-19853"/>
                  <a:pt x="3853787" y="37548"/>
                  <a:pt x="4057090" y="0"/>
                </a:cubicBezTo>
                <a:cubicBezTo>
                  <a:pt x="4084260" y="153065"/>
                  <a:pt x="4029478" y="274607"/>
                  <a:pt x="4057090" y="360098"/>
                </a:cubicBezTo>
                <a:cubicBezTo>
                  <a:pt x="4084702" y="445589"/>
                  <a:pt x="4039610" y="576130"/>
                  <a:pt x="4057090" y="692497"/>
                </a:cubicBezTo>
                <a:cubicBezTo>
                  <a:pt x="3926512" y="695319"/>
                  <a:pt x="3642992" y="630762"/>
                  <a:pt x="3477506" y="692497"/>
                </a:cubicBezTo>
                <a:cubicBezTo>
                  <a:pt x="3312020" y="754232"/>
                  <a:pt x="2953407" y="661838"/>
                  <a:pt x="2816780" y="692497"/>
                </a:cubicBezTo>
                <a:cubicBezTo>
                  <a:pt x="2680153" y="723156"/>
                  <a:pt x="2471600" y="639566"/>
                  <a:pt x="2318337" y="692497"/>
                </a:cubicBezTo>
                <a:cubicBezTo>
                  <a:pt x="2165074" y="745428"/>
                  <a:pt x="1954386" y="668260"/>
                  <a:pt x="1779324" y="692497"/>
                </a:cubicBezTo>
                <a:cubicBezTo>
                  <a:pt x="1604262" y="716734"/>
                  <a:pt x="1300178" y="615409"/>
                  <a:pt x="1118598" y="692497"/>
                </a:cubicBezTo>
                <a:cubicBezTo>
                  <a:pt x="937018" y="769585"/>
                  <a:pt x="657999" y="680513"/>
                  <a:pt x="498442" y="692497"/>
                </a:cubicBezTo>
                <a:cubicBezTo>
                  <a:pt x="338885" y="704481"/>
                  <a:pt x="106947" y="650771"/>
                  <a:pt x="0" y="692497"/>
                </a:cubicBezTo>
                <a:cubicBezTo>
                  <a:pt x="-24648" y="617935"/>
                  <a:pt x="10810" y="496603"/>
                  <a:pt x="0" y="332399"/>
                </a:cubicBezTo>
                <a:cubicBezTo>
                  <a:pt x="-10810" y="168195"/>
                  <a:pt x="2413" y="869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300" dirty="0">
                <a:latin typeface="Verdana Pro" panose="020F0502020204030204" pitchFamily="34" charset="0"/>
              </a:rPr>
              <a:t>Stored in muscles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300" dirty="0">
                <a:latin typeface="Verdana Pro" panose="020F0502020204030204" pitchFamily="34" charset="0"/>
              </a:rPr>
              <a:t>Reserves last 2 – 3 seconds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300" b="1" dirty="0">
                <a:latin typeface="Verdana Pro" panose="020F0502020204030204" pitchFamily="34" charset="0"/>
              </a:rPr>
              <a:t>Resynthesis </a:t>
            </a:r>
            <a:r>
              <a:rPr lang="en-GB" sz="1300" dirty="0">
                <a:latin typeface="Verdana Pro" panose="020F0502020204030204" pitchFamily="34" charset="0"/>
              </a:rPr>
              <a:t>= recreating ATP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799869-0D9C-128E-49C7-97B7979EEE89}"/>
              </a:ext>
            </a:extLst>
          </p:cNvPr>
          <p:cNvSpPr/>
          <p:nvPr/>
        </p:nvSpPr>
        <p:spPr>
          <a:xfrm>
            <a:off x="2999290" y="2891750"/>
            <a:ext cx="790662" cy="111248"/>
          </a:xfrm>
          <a:prstGeom prst="rightArrow">
            <a:avLst/>
          </a:prstGeom>
          <a:solidFill>
            <a:srgbClr val="78F9D4"/>
          </a:solidFill>
          <a:ln>
            <a:solidFill>
              <a:srgbClr val="A098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D05A6F-7A02-4669-BCB8-C28D6F94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99" y="3904096"/>
            <a:ext cx="2969007" cy="2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FE964C-8C77-0A6E-CE12-CF21D541C332}"/>
              </a:ext>
            </a:extLst>
          </p:cNvPr>
          <p:cNvSpPr txBox="1"/>
          <p:nvPr/>
        </p:nvSpPr>
        <p:spPr>
          <a:xfrm>
            <a:off x="2148949" y="4057868"/>
            <a:ext cx="3554848" cy="692497"/>
          </a:xfrm>
          <a:custGeom>
            <a:avLst/>
            <a:gdLst>
              <a:gd name="connsiteX0" fmla="*/ 0 w 3554848"/>
              <a:gd name="connsiteY0" fmla="*/ 0 h 692497"/>
              <a:gd name="connsiteX1" fmla="*/ 521378 w 3554848"/>
              <a:gd name="connsiteY1" fmla="*/ 0 h 692497"/>
              <a:gd name="connsiteX2" fmla="*/ 1184949 w 3554848"/>
              <a:gd name="connsiteY2" fmla="*/ 0 h 692497"/>
              <a:gd name="connsiteX3" fmla="*/ 1741876 w 3554848"/>
              <a:gd name="connsiteY3" fmla="*/ 0 h 692497"/>
              <a:gd name="connsiteX4" fmla="*/ 2263253 w 3554848"/>
              <a:gd name="connsiteY4" fmla="*/ 0 h 692497"/>
              <a:gd name="connsiteX5" fmla="*/ 2784631 w 3554848"/>
              <a:gd name="connsiteY5" fmla="*/ 0 h 692497"/>
              <a:gd name="connsiteX6" fmla="*/ 3554848 w 3554848"/>
              <a:gd name="connsiteY6" fmla="*/ 0 h 692497"/>
              <a:gd name="connsiteX7" fmla="*/ 3554848 w 3554848"/>
              <a:gd name="connsiteY7" fmla="*/ 332399 h 692497"/>
              <a:gd name="connsiteX8" fmla="*/ 3554848 w 3554848"/>
              <a:gd name="connsiteY8" fmla="*/ 692497 h 692497"/>
              <a:gd name="connsiteX9" fmla="*/ 2926825 w 3554848"/>
              <a:gd name="connsiteY9" fmla="*/ 692497 h 692497"/>
              <a:gd name="connsiteX10" fmla="*/ 2405447 w 3554848"/>
              <a:gd name="connsiteY10" fmla="*/ 692497 h 692497"/>
              <a:gd name="connsiteX11" fmla="*/ 1741876 w 3554848"/>
              <a:gd name="connsiteY11" fmla="*/ 692497 h 692497"/>
              <a:gd name="connsiteX12" fmla="*/ 1220498 w 3554848"/>
              <a:gd name="connsiteY12" fmla="*/ 692497 h 692497"/>
              <a:gd name="connsiteX13" fmla="*/ 663572 w 3554848"/>
              <a:gd name="connsiteY13" fmla="*/ 692497 h 692497"/>
              <a:gd name="connsiteX14" fmla="*/ 0 w 3554848"/>
              <a:gd name="connsiteY14" fmla="*/ 692497 h 692497"/>
              <a:gd name="connsiteX15" fmla="*/ 0 w 3554848"/>
              <a:gd name="connsiteY15" fmla="*/ 339324 h 692497"/>
              <a:gd name="connsiteX16" fmla="*/ 0 w 3554848"/>
              <a:gd name="connsiteY16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4848" h="692497" extrusionOk="0">
                <a:moveTo>
                  <a:pt x="0" y="0"/>
                </a:moveTo>
                <a:cubicBezTo>
                  <a:pt x="135791" y="-56683"/>
                  <a:pt x="392074" y="33133"/>
                  <a:pt x="521378" y="0"/>
                </a:cubicBezTo>
                <a:cubicBezTo>
                  <a:pt x="650682" y="-33133"/>
                  <a:pt x="951321" y="52981"/>
                  <a:pt x="1184949" y="0"/>
                </a:cubicBezTo>
                <a:cubicBezTo>
                  <a:pt x="1418577" y="-52981"/>
                  <a:pt x="1474007" y="25408"/>
                  <a:pt x="1741876" y="0"/>
                </a:cubicBezTo>
                <a:cubicBezTo>
                  <a:pt x="2009745" y="-25408"/>
                  <a:pt x="2065689" y="34995"/>
                  <a:pt x="2263253" y="0"/>
                </a:cubicBezTo>
                <a:cubicBezTo>
                  <a:pt x="2460817" y="-34995"/>
                  <a:pt x="2677272" y="22164"/>
                  <a:pt x="2784631" y="0"/>
                </a:cubicBezTo>
                <a:cubicBezTo>
                  <a:pt x="2891990" y="-22164"/>
                  <a:pt x="3207781" y="51422"/>
                  <a:pt x="3554848" y="0"/>
                </a:cubicBezTo>
                <a:cubicBezTo>
                  <a:pt x="3560724" y="161964"/>
                  <a:pt x="3525131" y="265091"/>
                  <a:pt x="3554848" y="332399"/>
                </a:cubicBezTo>
                <a:cubicBezTo>
                  <a:pt x="3584565" y="399707"/>
                  <a:pt x="3527236" y="607006"/>
                  <a:pt x="3554848" y="692497"/>
                </a:cubicBezTo>
                <a:cubicBezTo>
                  <a:pt x="3299625" y="757073"/>
                  <a:pt x="3223156" y="643848"/>
                  <a:pt x="2926825" y="692497"/>
                </a:cubicBezTo>
                <a:cubicBezTo>
                  <a:pt x="2630494" y="741146"/>
                  <a:pt x="2564809" y="688071"/>
                  <a:pt x="2405447" y="692497"/>
                </a:cubicBezTo>
                <a:cubicBezTo>
                  <a:pt x="2246085" y="696923"/>
                  <a:pt x="1939343" y="625529"/>
                  <a:pt x="1741876" y="692497"/>
                </a:cubicBezTo>
                <a:cubicBezTo>
                  <a:pt x="1544409" y="759465"/>
                  <a:pt x="1455974" y="685310"/>
                  <a:pt x="1220498" y="692497"/>
                </a:cubicBezTo>
                <a:cubicBezTo>
                  <a:pt x="985022" y="699684"/>
                  <a:pt x="864975" y="673540"/>
                  <a:pt x="663572" y="692497"/>
                </a:cubicBezTo>
                <a:cubicBezTo>
                  <a:pt x="462169" y="711454"/>
                  <a:pt x="224582" y="659901"/>
                  <a:pt x="0" y="692497"/>
                </a:cubicBezTo>
                <a:cubicBezTo>
                  <a:pt x="-15262" y="518687"/>
                  <a:pt x="24122" y="505464"/>
                  <a:pt x="0" y="339324"/>
                </a:cubicBezTo>
                <a:cubicBezTo>
                  <a:pt x="-24122" y="173184"/>
                  <a:pt x="20118" y="10001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There are 2 energy systems that the body can use to resynthesise ATP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E8244-C568-741B-6728-25F40C71DA8F}"/>
              </a:ext>
            </a:extLst>
          </p:cNvPr>
          <p:cNvSpPr txBox="1"/>
          <p:nvPr/>
        </p:nvSpPr>
        <p:spPr>
          <a:xfrm>
            <a:off x="1199025" y="5081624"/>
            <a:ext cx="1967877" cy="492443"/>
          </a:xfrm>
          <a:custGeom>
            <a:avLst/>
            <a:gdLst>
              <a:gd name="connsiteX0" fmla="*/ 0 w 1967877"/>
              <a:gd name="connsiteY0" fmla="*/ 0 h 492443"/>
              <a:gd name="connsiteX1" fmla="*/ 452612 w 1967877"/>
              <a:gd name="connsiteY1" fmla="*/ 0 h 492443"/>
              <a:gd name="connsiteX2" fmla="*/ 983939 w 1967877"/>
              <a:gd name="connsiteY2" fmla="*/ 0 h 492443"/>
              <a:gd name="connsiteX3" fmla="*/ 1456229 w 1967877"/>
              <a:gd name="connsiteY3" fmla="*/ 0 h 492443"/>
              <a:gd name="connsiteX4" fmla="*/ 1967877 w 1967877"/>
              <a:gd name="connsiteY4" fmla="*/ 0 h 492443"/>
              <a:gd name="connsiteX5" fmla="*/ 1967877 w 1967877"/>
              <a:gd name="connsiteY5" fmla="*/ 492443 h 492443"/>
              <a:gd name="connsiteX6" fmla="*/ 1436550 w 1967877"/>
              <a:gd name="connsiteY6" fmla="*/ 492443 h 492443"/>
              <a:gd name="connsiteX7" fmla="*/ 983939 w 1967877"/>
              <a:gd name="connsiteY7" fmla="*/ 492443 h 492443"/>
              <a:gd name="connsiteX8" fmla="*/ 551006 w 1967877"/>
              <a:gd name="connsiteY8" fmla="*/ 492443 h 492443"/>
              <a:gd name="connsiteX9" fmla="*/ 0 w 1967877"/>
              <a:gd name="connsiteY9" fmla="*/ 492443 h 492443"/>
              <a:gd name="connsiteX10" fmla="*/ 0 w 1967877"/>
              <a:gd name="connsiteY10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877" h="492443" extrusionOk="0">
                <a:moveTo>
                  <a:pt x="0" y="0"/>
                </a:moveTo>
                <a:cubicBezTo>
                  <a:pt x="122185" y="-24150"/>
                  <a:pt x="247140" y="27083"/>
                  <a:pt x="452612" y="0"/>
                </a:cubicBezTo>
                <a:cubicBezTo>
                  <a:pt x="658084" y="-27083"/>
                  <a:pt x="727255" y="31827"/>
                  <a:pt x="983939" y="0"/>
                </a:cubicBezTo>
                <a:cubicBezTo>
                  <a:pt x="1240623" y="-31827"/>
                  <a:pt x="1249324" y="3265"/>
                  <a:pt x="1456229" y="0"/>
                </a:cubicBezTo>
                <a:cubicBezTo>
                  <a:pt x="1663134" y="-3265"/>
                  <a:pt x="1795816" y="60085"/>
                  <a:pt x="1967877" y="0"/>
                </a:cubicBezTo>
                <a:cubicBezTo>
                  <a:pt x="1977289" y="181978"/>
                  <a:pt x="1920653" y="323543"/>
                  <a:pt x="1967877" y="492443"/>
                </a:cubicBezTo>
                <a:cubicBezTo>
                  <a:pt x="1794465" y="516150"/>
                  <a:pt x="1561860" y="433687"/>
                  <a:pt x="1436550" y="492443"/>
                </a:cubicBezTo>
                <a:cubicBezTo>
                  <a:pt x="1311240" y="551199"/>
                  <a:pt x="1137705" y="445680"/>
                  <a:pt x="983939" y="492443"/>
                </a:cubicBezTo>
                <a:cubicBezTo>
                  <a:pt x="830173" y="539206"/>
                  <a:pt x="754825" y="463487"/>
                  <a:pt x="551006" y="492443"/>
                </a:cubicBezTo>
                <a:cubicBezTo>
                  <a:pt x="347187" y="521399"/>
                  <a:pt x="178770" y="461119"/>
                  <a:pt x="0" y="492443"/>
                </a:cubicBezTo>
                <a:cubicBezTo>
                  <a:pt x="-17811" y="283032"/>
                  <a:pt x="46771" y="22349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AEROBIC RESPIRATION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161A9-B5EB-1D85-317E-FA39EDA3B7CB}"/>
              </a:ext>
            </a:extLst>
          </p:cNvPr>
          <p:cNvSpPr txBox="1"/>
          <p:nvPr/>
        </p:nvSpPr>
        <p:spPr>
          <a:xfrm>
            <a:off x="4624418" y="5076272"/>
            <a:ext cx="1455503" cy="692497"/>
          </a:xfrm>
          <a:custGeom>
            <a:avLst/>
            <a:gdLst>
              <a:gd name="connsiteX0" fmla="*/ 0 w 1455503"/>
              <a:gd name="connsiteY0" fmla="*/ 0 h 692497"/>
              <a:gd name="connsiteX1" fmla="*/ 456058 w 1455503"/>
              <a:gd name="connsiteY1" fmla="*/ 0 h 692497"/>
              <a:gd name="connsiteX2" fmla="*/ 970335 w 1455503"/>
              <a:gd name="connsiteY2" fmla="*/ 0 h 692497"/>
              <a:gd name="connsiteX3" fmla="*/ 1455503 w 1455503"/>
              <a:gd name="connsiteY3" fmla="*/ 0 h 692497"/>
              <a:gd name="connsiteX4" fmla="*/ 1455503 w 1455503"/>
              <a:gd name="connsiteY4" fmla="*/ 332399 h 692497"/>
              <a:gd name="connsiteX5" fmla="*/ 1455503 w 1455503"/>
              <a:gd name="connsiteY5" fmla="*/ 692497 h 692497"/>
              <a:gd name="connsiteX6" fmla="*/ 941225 w 1455503"/>
              <a:gd name="connsiteY6" fmla="*/ 692497 h 692497"/>
              <a:gd name="connsiteX7" fmla="*/ 485168 w 1455503"/>
              <a:gd name="connsiteY7" fmla="*/ 692497 h 692497"/>
              <a:gd name="connsiteX8" fmla="*/ 0 w 1455503"/>
              <a:gd name="connsiteY8" fmla="*/ 692497 h 692497"/>
              <a:gd name="connsiteX9" fmla="*/ 0 w 1455503"/>
              <a:gd name="connsiteY9" fmla="*/ 353173 h 692497"/>
              <a:gd name="connsiteX10" fmla="*/ 0 w 1455503"/>
              <a:gd name="connsiteY10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5503" h="692497" extrusionOk="0">
                <a:moveTo>
                  <a:pt x="0" y="0"/>
                </a:moveTo>
                <a:cubicBezTo>
                  <a:pt x="149223" y="-14426"/>
                  <a:pt x="290307" y="19151"/>
                  <a:pt x="456058" y="0"/>
                </a:cubicBezTo>
                <a:cubicBezTo>
                  <a:pt x="621809" y="-19151"/>
                  <a:pt x="817779" y="35988"/>
                  <a:pt x="970335" y="0"/>
                </a:cubicBezTo>
                <a:cubicBezTo>
                  <a:pt x="1122891" y="-35988"/>
                  <a:pt x="1230060" y="25343"/>
                  <a:pt x="1455503" y="0"/>
                </a:cubicBezTo>
                <a:cubicBezTo>
                  <a:pt x="1491641" y="96973"/>
                  <a:pt x="1423332" y="222729"/>
                  <a:pt x="1455503" y="332399"/>
                </a:cubicBezTo>
                <a:cubicBezTo>
                  <a:pt x="1487674" y="442069"/>
                  <a:pt x="1416506" y="549687"/>
                  <a:pt x="1455503" y="692497"/>
                </a:cubicBezTo>
                <a:cubicBezTo>
                  <a:pt x="1289569" y="723127"/>
                  <a:pt x="1097056" y="633679"/>
                  <a:pt x="941225" y="692497"/>
                </a:cubicBezTo>
                <a:cubicBezTo>
                  <a:pt x="785394" y="751315"/>
                  <a:pt x="622473" y="667750"/>
                  <a:pt x="485168" y="692497"/>
                </a:cubicBezTo>
                <a:cubicBezTo>
                  <a:pt x="347863" y="717244"/>
                  <a:pt x="200580" y="681346"/>
                  <a:pt x="0" y="692497"/>
                </a:cubicBezTo>
                <a:cubicBezTo>
                  <a:pt x="-12007" y="586479"/>
                  <a:pt x="12473" y="484701"/>
                  <a:pt x="0" y="353173"/>
                </a:cubicBezTo>
                <a:cubicBezTo>
                  <a:pt x="-12473" y="221645"/>
                  <a:pt x="36684" y="8329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u="sng" dirty="0">
                <a:latin typeface="Verdana Pro" panose="020F0502020204030204" pitchFamily="34" charset="0"/>
              </a:rPr>
              <a:t>AN</a:t>
            </a:r>
            <a:r>
              <a:rPr lang="en-GB" sz="1300" b="1" dirty="0">
                <a:latin typeface="Verdana Pro" panose="020F0502020204030204" pitchFamily="34" charset="0"/>
              </a:rPr>
              <a:t>AEROBIC RESPIRATION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016EDA-DCEF-631E-0DB2-B2BF33DEB38D}"/>
              </a:ext>
            </a:extLst>
          </p:cNvPr>
          <p:cNvSpPr/>
          <p:nvPr/>
        </p:nvSpPr>
        <p:spPr>
          <a:xfrm>
            <a:off x="1314407" y="4844069"/>
            <a:ext cx="1737110" cy="950238"/>
          </a:xfrm>
          <a:custGeom>
            <a:avLst/>
            <a:gdLst>
              <a:gd name="connsiteX0" fmla="*/ 0 w 1737110"/>
              <a:gd name="connsiteY0" fmla="*/ 158376 h 950238"/>
              <a:gd name="connsiteX1" fmla="*/ 158376 w 1737110"/>
              <a:gd name="connsiteY1" fmla="*/ 0 h 950238"/>
              <a:gd name="connsiteX2" fmla="*/ 617625 w 1737110"/>
              <a:gd name="connsiteY2" fmla="*/ 0 h 950238"/>
              <a:gd name="connsiteX3" fmla="*/ 1119485 w 1737110"/>
              <a:gd name="connsiteY3" fmla="*/ 0 h 950238"/>
              <a:gd name="connsiteX4" fmla="*/ 1578734 w 1737110"/>
              <a:gd name="connsiteY4" fmla="*/ 0 h 950238"/>
              <a:gd name="connsiteX5" fmla="*/ 1737110 w 1737110"/>
              <a:gd name="connsiteY5" fmla="*/ 158376 h 950238"/>
              <a:gd name="connsiteX6" fmla="*/ 1737110 w 1737110"/>
              <a:gd name="connsiteY6" fmla="*/ 487789 h 950238"/>
              <a:gd name="connsiteX7" fmla="*/ 1737110 w 1737110"/>
              <a:gd name="connsiteY7" fmla="*/ 791862 h 950238"/>
              <a:gd name="connsiteX8" fmla="*/ 1578734 w 1737110"/>
              <a:gd name="connsiteY8" fmla="*/ 950238 h 950238"/>
              <a:gd name="connsiteX9" fmla="*/ 1119485 w 1737110"/>
              <a:gd name="connsiteY9" fmla="*/ 950238 h 950238"/>
              <a:gd name="connsiteX10" fmla="*/ 674439 w 1737110"/>
              <a:gd name="connsiteY10" fmla="*/ 950238 h 950238"/>
              <a:gd name="connsiteX11" fmla="*/ 158376 w 1737110"/>
              <a:gd name="connsiteY11" fmla="*/ 950238 h 950238"/>
              <a:gd name="connsiteX12" fmla="*/ 0 w 1737110"/>
              <a:gd name="connsiteY12" fmla="*/ 791862 h 950238"/>
              <a:gd name="connsiteX13" fmla="*/ 0 w 1737110"/>
              <a:gd name="connsiteY13" fmla="*/ 475119 h 950238"/>
              <a:gd name="connsiteX14" fmla="*/ 0 w 1737110"/>
              <a:gd name="connsiteY14" fmla="*/ 158376 h 9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7110" h="950238" extrusionOk="0">
                <a:moveTo>
                  <a:pt x="0" y="158376"/>
                </a:moveTo>
                <a:cubicBezTo>
                  <a:pt x="-12942" y="76655"/>
                  <a:pt x="69000" y="2164"/>
                  <a:pt x="158376" y="0"/>
                </a:cubicBezTo>
                <a:cubicBezTo>
                  <a:pt x="333539" y="-27871"/>
                  <a:pt x="401988" y="25356"/>
                  <a:pt x="617625" y="0"/>
                </a:cubicBezTo>
                <a:cubicBezTo>
                  <a:pt x="833262" y="-25356"/>
                  <a:pt x="981072" y="19168"/>
                  <a:pt x="1119485" y="0"/>
                </a:cubicBezTo>
                <a:cubicBezTo>
                  <a:pt x="1257898" y="-19168"/>
                  <a:pt x="1383872" y="29362"/>
                  <a:pt x="1578734" y="0"/>
                </a:cubicBezTo>
                <a:cubicBezTo>
                  <a:pt x="1656636" y="122"/>
                  <a:pt x="1739006" y="96401"/>
                  <a:pt x="1737110" y="158376"/>
                </a:cubicBezTo>
                <a:cubicBezTo>
                  <a:pt x="1742291" y="295100"/>
                  <a:pt x="1718172" y="408813"/>
                  <a:pt x="1737110" y="487789"/>
                </a:cubicBezTo>
                <a:cubicBezTo>
                  <a:pt x="1756048" y="566765"/>
                  <a:pt x="1720205" y="678566"/>
                  <a:pt x="1737110" y="791862"/>
                </a:cubicBezTo>
                <a:cubicBezTo>
                  <a:pt x="1734523" y="871465"/>
                  <a:pt x="1675143" y="928804"/>
                  <a:pt x="1578734" y="950238"/>
                </a:cubicBezTo>
                <a:cubicBezTo>
                  <a:pt x="1456884" y="964840"/>
                  <a:pt x="1294323" y="907077"/>
                  <a:pt x="1119485" y="950238"/>
                </a:cubicBezTo>
                <a:cubicBezTo>
                  <a:pt x="944647" y="993399"/>
                  <a:pt x="852944" y="905703"/>
                  <a:pt x="674439" y="950238"/>
                </a:cubicBezTo>
                <a:cubicBezTo>
                  <a:pt x="495934" y="994773"/>
                  <a:pt x="345519" y="919728"/>
                  <a:pt x="158376" y="950238"/>
                </a:cubicBezTo>
                <a:cubicBezTo>
                  <a:pt x="78200" y="930777"/>
                  <a:pt x="12169" y="861207"/>
                  <a:pt x="0" y="791862"/>
                </a:cubicBezTo>
                <a:cubicBezTo>
                  <a:pt x="-17278" y="665980"/>
                  <a:pt x="4561" y="600311"/>
                  <a:pt x="0" y="475119"/>
                </a:cubicBezTo>
                <a:cubicBezTo>
                  <a:pt x="-4561" y="349927"/>
                  <a:pt x="415" y="242805"/>
                  <a:pt x="0" y="15837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75B134-049D-810B-0620-8DFC96AADB93}"/>
              </a:ext>
            </a:extLst>
          </p:cNvPr>
          <p:cNvSpPr/>
          <p:nvPr/>
        </p:nvSpPr>
        <p:spPr>
          <a:xfrm>
            <a:off x="4483615" y="4838717"/>
            <a:ext cx="1737110" cy="950238"/>
          </a:xfrm>
          <a:custGeom>
            <a:avLst/>
            <a:gdLst>
              <a:gd name="connsiteX0" fmla="*/ 0 w 1737110"/>
              <a:gd name="connsiteY0" fmla="*/ 158376 h 950238"/>
              <a:gd name="connsiteX1" fmla="*/ 158376 w 1737110"/>
              <a:gd name="connsiteY1" fmla="*/ 0 h 950238"/>
              <a:gd name="connsiteX2" fmla="*/ 617625 w 1737110"/>
              <a:gd name="connsiteY2" fmla="*/ 0 h 950238"/>
              <a:gd name="connsiteX3" fmla="*/ 1119485 w 1737110"/>
              <a:gd name="connsiteY3" fmla="*/ 0 h 950238"/>
              <a:gd name="connsiteX4" fmla="*/ 1578734 w 1737110"/>
              <a:gd name="connsiteY4" fmla="*/ 0 h 950238"/>
              <a:gd name="connsiteX5" fmla="*/ 1737110 w 1737110"/>
              <a:gd name="connsiteY5" fmla="*/ 158376 h 950238"/>
              <a:gd name="connsiteX6" fmla="*/ 1737110 w 1737110"/>
              <a:gd name="connsiteY6" fmla="*/ 487789 h 950238"/>
              <a:gd name="connsiteX7" fmla="*/ 1737110 w 1737110"/>
              <a:gd name="connsiteY7" fmla="*/ 791862 h 950238"/>
              <a:gd name="connsiteX8" fmla="*/ 1578734 w 1737110"/>
              <a:gd name="connsiteY8" fmla="*/ 950238 h 950238"/>
              <a:gd name="connsiteX9" fmla="*/ 1119485 w 1737110"/>
              <a:gd name="connsiteY9" fmla="*/ 950238 h 950238"/>
              <a:gd name="connsiteX10" fmla="*/ 674439 w 1737110"/>
              <a:gd name="connsiteY10" fmla="*/ 950238 h 950238"/>
              <a:gd name="connsiteX11" fmla="*/ 158376 w 1737110"/>
              <a:gd name="connsiteY11" fmla="*/ 950238 h 950238"/>
              <a:gd name="connsiteX12" fmla="*/ 0 w 1737110"/>
              <a:gd name="connsiteY12" fmla="*/ 791862 h 950238"/>
              <a:gd name="connsiteX13" fmla="*/ 0 w 1737110"/>
              <a:gd name="connsiteY13" fmla="*/ 475119 h 950238"/>
              <a:gd name="connsiteX14" fmla="*/ 0 w 1737110"/>
              <a:gd name="connsiteY14" fmla="*/ 158376 h 9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7110" h="950238" extrusionOk="0">
                <a:moveTo>
                  <a:pt x="0" y="158376"/>
                </a:moveTo>
                <a:cubicBezTo>
                  <a:pt x="-12942" y="76655"/>
                  <a:pt x="69000" y="2164"/>
                  <a:pt x="158376" y="0"/>
                </a:cubicBezTo>
                <a:cubicBezTo>
                  <a:pt x="333539" y="-27871"/>
                  <a:pt x="401988" y="25356"/>
                  <a:pt x="617625" y="0"/>
                </a:cubicBezTo>
                <a:cubicBezTo>
                  <a:pt x="833262" y="-25356"/>
                  <a:pt x="981072" y="19168"/>
                  <a:pt x="1119485" y="0"/>
                </a:cubicBezTo>
                <a:cubicBezTo>
                  <a:pt x="1257898" y="-19168"/>
                  <a:pt x="1383872" y="29362"/>
                  <a:pt x="1578734" y="0"/>
                </a:cubicBezTo>
                <a:cubicBezTo>
                  <a:pt x="1656636" y="122"/>
                  <a:pt x="1739006" y="96401"/>
                  <a:pt x="1737110" y="158376"/>
                </a:cubicBezTo>
                <a:cubicBezTo>
                  <a:pt x="1742291" y="295100"/>
                  <a:pt x="1718172" y="408813"/>
                  <a:pt x="1737110" y="487789"/>
                </a:cubicBezTo>
                <a:cubicBezTo>
                  <a:pt x="1756048" y="566765"/>
                  <a:pt x="1720205" y="678566"/>
                  <a:pt x="1737110" y="791862"/>
                </a:cubicBezTo>
                <a:cubicBezTo>
                  <a:pt x="1734523" y="871465"/>
                  <a:pt x="1675143" y="928804"/>
                  <a:pt x="1578734" y="950238"/>
                </a:cubicBezTo>
                <a:cubicBezTo>
                  <a:pt x="1456884" y="964840"/>
                  <a:pt x="1294323" y="907077"/>
                  <a:pt x="1119485" y="950238"/>
                </a:cubicBezTo>
                <a:cubicBezTo>
                  <a:pt x="944647" y="993399"/>
                  <a:pt x="852944" y="905703"/>
                  <a:pt x="674439" y="950238"/>
                </a:cubicBezTo>
                <a:cubicBezTo>
                  <a:pt x="495934" y="994773"/>
                  <a:pt x="345519" y="919728"/>
                  <a:pt x="158376" y="950238"/>
                </a:cubicBezTo>
                <a:cubicBezTo>
                  <a:pt x="78200" y="930777"/>
                  <a:pt x="12169" y="861207"/>
                  <a:pt x="0" y="791862"/>
                </a:cubicBezTo>
                <a:cubicBezTo>
                  <a:pt x="-17278" y="665980"/>
                  <a:pt x="4561" y="600311"/>
                  <a:pt x="0" y="475119"/>
                </a:cubicBezTo>
                <a:cubicBezTo>
                  <a:pt x="-4561" y="349927"/>
                  <a:pt x="415" y="242805"/>
                  <a:pt x="0" y="15837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BB22E55-8652-CC98-B847-913BE6FB872F}"/>
              </a:ext>
            </a:extLst>
          </p:cNvPr>
          <p:cNvSpPr/>
          <p:nvPr/>
        </p:nvSpPr>
        <p:spPr>
          <a:xfrm rot="8427310">
            <a:off x="2776887" y="4788445"/>
            <a:ext cx="790662" cy="111248"/>
          </a:xfrm>
          <a:prstGeom prst="rightArrow">
            <a:avLst/>
          </a:prstGeom>
          <a:solidFill>
            <a:srgbClr val="78F9D4"/>
          </a:solidFill>
          <a:ln>
            <a:solidFill>
              <a:srgbClr val="A098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0AFB344-B33F-5D6E-8565-C34A229F9E75}"/>
              </a:ext>
            </a:extLst>
          </p:cNvPr>
          <p:cNvSpPr/>
          <p:nvPr/>
        </p:nvSpPr>
        <p:spPr>
          <a:xfrm rot="2176385">
            <a:off x="3922138" y="4788445"/>
            <a:ext cx="790662" cy="111248"/>
          </a:xfrm>
          <a:prstGeom prst="rightArrow">
            <a:avLst/>
          </a:prstGeom>
          <a:solidFill>
            <a:srgbClr val="78F9D4"/>
          </a:solidFill>
          <a:ln>
            <a:solidFill>
              <a:srgbClr val="A098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258540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Aerobic Respiration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707B3-6450-65DA-EA25-210BEF8926A2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3429000"/>
          <a:ext cx="4718107" cy="2581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391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530716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57157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oxygen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571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Oxygen + Glucose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Energy + CO₂ + water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71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Over 1 minute, low-intensity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Marathon running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Road cycling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Swimming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Triathlon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9095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393EDA-BE5C-F427-2FA1-7569581B966E}"/>
              </a:ext>
            </a:extLst>
          </p:cNvPr>
          <p:cNvSpPr txBox="1"/>
          <p:nvPr/>
        </p:nvSpPr>
        <p:spPr>
          <a:xfrm>
            <a:off x="1612794" y="2348172"/>
            <a:ext cx="5307816" cy="492443"/>
          </a:xfrm>
          <a:custGeom>
            <a:avLst/>
            <a:gdLst>
              <a:gd name="connsiteX0" fmla="*/ 0 w 5307816"/>
              <a:gd name="connsiteY0" fmla="*/ 0 h 492443"/>
              <a:gd name="connsiteX1" fmla="*/ 483601 w 5307816"/>
              <a:gd name="connsiteY1" fmla="*/ 0 h 492443"/>
              <a:gd name="connsiteX2" fmla="*/ 1179515 w 5307816"/>
              <a:gd name="connsiteY2" fmla="*/ 0 h 492443"/>
              <a:gd name="connsiteX3" fmla="*/ 1716194 w 5307816"/>
              <a:gd name="connsiteY3" fmla="*/ 0 h 492443"/>
              <a:gd name="connsiteX4" fmla="*/ 2199795 w 5307816"/>
              <a:gd name="connsiteY4" fmla="*/ 0 h 492443"/>
              <a:gd name="connsiteX5" fmla="*/ 2683396 w 5307816"/>
              <a:gd name="connsiteY5" fmla="*/ 0 h 492443"/>
              <a:gd name="connsiteX6" fmla="*/ 3113919 w 5307816"/>
              <a:gd name="connsiteY6" fmla="*/ 0 h 492443"/>
              <a:gd name="connsiteX7" fmla="*/ 3597520 w 5307816"/>
              <a:gd name="connsiteY7" fmla="*/ 0 h 492443"/>
              <a:gd name="connsiteX8" fmla="*/ 4293433 w 5307816"/>
              <a:gd name="connsiteY8" fmla="*/ 0 h 492443"/>
              <a:gd name="connsiteX9" fmla="*/ 5307816 w 5307816"/>
              <a:gd name="connsiteY9" fmla="*/ 0 h 492443"/>
              <a:gd name="connsiteX10" fmla="*/ 5307816 w 5307816"/>
              <a:gd name="connsiteY10" fmla="*/ 492443 h 492443"/>
              <a:gd name="connsiteX11" fmla="*/ 4611902 w 5307816"/>
              <a:gd name="connsiteY11" fmla="*/ 492443 h 492443"/>
              <a:gd name="connsiteX12" fmla="*/ 4128301 w 5307816"/>
              <a:gd name="connsiteY12" fmla="*/ 492443 h 492443"/>
              <a:gd name="connsiteX13" fmla="*/ 3591622 w 5307816"/>
              <a:gd name="connsiteY13" fmla="*/ 492443 h 492443"/>
              <a:gd name="connsiteX14" fmla="*/ 2895709 w 5307816"/>
              <a:gd name="connsiteY14" fmla="*/ 492443 h 492443"/>
              <a:gd name="connsiteX15" fmla="*/ 2252873 w 5307816"/>
              <a:gd name="connsiteY15" fmla="*/ 492443 h 492443"/>
              <a:gd name="connsiteX16" fmla="*/ 1610038 w 5307816"/>
              <a:gd name="connsiteY16" fmla="*/ 492443 h 492443"/>
              <a:gd name="connsiteX17" fmla="*/ 914124 w 5307816"/>
              <a:gd name="connsiteY17" fmla="*/ 492443 h 492443"/>
              <a:gd name="connsiteX18" fmla="*/ 0 w 5307816"/>
              <a:gd name="connsiteY18" fmla="*/ 492443 h 492443"/>
              <a:gd name="connsiteX19" fmla="*/ 0 w 5307816"/>
              <a:gd name="connsiteY19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492443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17542" y="104941"/>
                  <a:pt x="5305554" y="330498"/>
                  <a:pt x="5307816" y="492443"/>
                </a:cubicBezTo>
                <a:cubicBezTo>
                  <a:pt x="5073015" y="558502"/>
                  <a:pt x="4766824" y="442558"/>
                  <a:pt x="4611902" y="492443"/>
                </a:cubicBezTo>
                <a:cubicBezTo>
                  <a:pt x="4456980" y="542328"/>
                  <a:pt x="4359880" y="488184"/>
                  <a:pt x="4128301" y="492443"/>
                </a:cubicBezTo>
                <a:cubicBezTo>
                  <a:pt x="3896722" y="496702"/>
                  <a:pt x="3809911" y="479672"/>
                  <a:pt x="3591622" y="492443"/>
                </a:cubicBezTo>
                <a:cubicBezTo>
                  <a:pt x="3373333" y="505214"/>
                  <a:pt x="3239343" y="490231"/>
                  <a:pt x="2895709" y="492443"/>
                </a:cubicBezTo>
                <a:cubicBezTo>
                  <a:pt x="2552075" y="494655"/>
                  <a:pt x="2398762" y="433317"/>
                  <a:pt x="2252873" y="492443"/>
                </a:cubicBezTo>
                <a:cubicBezTo>
                  <a:pt x="2106984" y="551569"/>
                  <a:pt x="1820923" y="491467"/>
                  <a:pt x="1610038" y="492443"/>
                </a:cubicBezTo>
                <a:cubicBezTo>
                  <a:pt x="1399153" y="493419"/>
                  <a:pt x="1203185" y="459343"/>
                  <a:pt x="914124" y="492443"/>
                </a:cubicBezTo>
                <a:cubicBezTo>
                  <a:pt x="625063" y="525543"/>
                  <a:pt x="335732" y="407908"/>
                  <a:pt x="0" y="492443"/>
                </a:cubicBezTo>
                <a:cubicBezTo>
                  <a:pt x="-53922" y="375277"/>
                  <a:pt x="54921" y="15791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This energy system is able to resynthesise large amounts of ATP and can supply energy for a long time.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0C8A8F-FCD6-5861-A67C-DECBF9D7F1A5}"/>
              </a:ext>
            </a:extLst>
          </p:cNvPr>
          <p:cNvSpPr/>
          <p:nvPr/>
        </p:nvSpPr>
        <p:spPr>
          <a:xfrm>
            <a:off x="1612794" y="2110618"/>
            <a:ext cx="5307816" cy="950238"/>
          </a:xfrm>
          <a:custGeom>
            <a:avLst/>
            <a:gdLst>
              <a:gd name="connsiteX0" fmla="*/ 0 w 5307816"/>
              <a:gd name="connsiteY0" fmla="*/ 158376 h 950238"/>
              <a:gd name="connsiteX1" fmla="*/ 158376 w 5307816"/>
              <a:gd name="connsiteY1" fmla="*/ 0 h 950238"/>
              <a:gd name="connsiteX2" fmla="*/ 663028 w 5307816"/>
              <a:gd name="connsiteY2" fmla="*/ 0 h 950238"/>
              <a:gd name="connsiteX3" fmla="*/ 1317412 w 5307816"/>
              <a:gd name="connsiteY3" fmla="*/ 0 h 950238"/>
              <a:gd name="connsiteX4" fmla="*/ 1822064 w 5307816"/>
              <a:gd name="connsiteY4" fmla="*/ 0 h 950238"/>
              <a:gd name="connsiteX5" fmla="*/ 2476448 w 5307816"/>
              <a:gd name="connsiteY5" fmla="*/ 0 h 950238"/>
              <a:gd name="connsiteX6" fmla="*/ 3031011 w 5307816"/>
              <a:gd name="connsiteY6" fmla="*/ 0 h 950238"/>
              <a:gd name="connsiteX7" fmla="*/ 3635484 w 5307816"/>
              <a:gd name="connsiteY7" fmla="*/ 0 h 950238"/>
              <a:gd name="connsiteX8" fmla="*/ 4239957 w 5307816"/>
              <a:gd name="connsiteY8" fmla="*/ 0 h 950238"/>
              <a:gd name="connsiteX9" fmla="*/ 5149440 w 5307816"/>
              <a:gd name="connsiteY9" fmla="*/ 0 h 950238"/>
              <a:gd name="connsiteX10" fmla="*/ 5307816 w 5307816"/>
              <a:gd name="connsiteY10" fmla="*/ 158376 h 950238"/>
              <a:gd name="connsiteX11" fmla="*/ 5307816 w 5307816"/>
              <a:gd name="connsiteY11" fmla="*/ 487789 h 950238"/>
              <a:gd name="connsiteX12" fmla="*/ 5307816 w 5307816"/>
              <a:gd name="connsiteY12" fmla="*/ 791862 h 950238"/>
              <a:gd name="connsiteX13" fmla="*/ 5149440 w 5307816"/>
              <a:gd name="connsiteY13" fmla="*/ 950238 h 950238"/>
              <a:gd name="connsiteX14" fmla="*/ 4594877 w 5307816"/>
              <a:gd name="connsiteY14" fmla="*/ 950238 h 950238"/>
              <a:gd name="connsiteX15" fmla="*/ 3940493 w 5307816"/>
              <a:gd name="connsiteY15" fmla="*/ 950238 h 950238"/>
              <a:gd name="connsiteX16" fmla="*/ 3385931 w 5307816"/>
              <a:gd name="connsiteY16" fmla="*/ 950238 h 950238"/>
              <a:gd name="connsiteX17" fmla="*/ 2931189 w 5307816"/>
              <a:gd name="connsiteY17" fmla="*/ 950238 h 950238"/>
              <a:gd name="connsiteX18" fmla="*/ 2526359 w 5307816"/>
              <a:gd name="connsiteY18" fmla="*/ 950238 h 950238"/>
              <a:gd name="connsiteX19" fmla="*/ 2021707 w 5307816"/>
              <a:gd name="connsiteY19" fmla="*/ 950238 h 950238"/>
              <a:gd name="connsiteX20" fmla="*/ 1417233 w 5307816"/>
              <a:gd name="connsiteY20" fmla="*/ 950238 h 950238"/>
              <a:gd name="connsiteX21" fmla="*/ 862671 w 5307816"/>
              <a:gd name="connsiteY21" fmla="*/ 950238 h 950238"/>
              <a:gd name="connsiteX22" fmla="*/ 158376 w 5307816"/>
              <a:gd name="connsiteY22" fmla="*/ 950238 h 950238"/>
              <a:gd name="connsiteX23" fmla="*/ 0 w 5307816"/>
              <a:gd name="connsiteY23" fmla="*/ 791862 h 950238"/>
              <a:gd name="connsiteX24" fmla="*/ 0 w 5307816"/>
              <a:gd name="connsiteY24" fmla="*/ 475119 h 950238"/>
              <a:gd name="connsiteX25" fmla="*/ 0 w 5307816"/>
              <a:gd name="connsiteY25" fmla="*/ 158376 h 9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07816" h="950238" extrusionOk="0">
                <a:moveTo>
                  <a:pt x="0" y="158376"/>
                </a:moveTo>
                <a:cubicBezTo>
                  <a:pt x="-12942" y="76655"/>
                  <a:pt x="69000" y="2164"/>
                  <a:pt x="158376" y="0"/>
                </a:cubicBezTo>
                <a:cubicBezTo>
                  <a:pt x="350977" y="-6768"/>
                  <a:pt x="518850" y="39961"/>
                  <a:pt x="663028" y="0"/>
                </a:cubicBezTo>
                <a:cubicBezTo>
                  <a:pt x="807206" y="-39961"/>
                  <a:pt x="1166322" y="37305"/>
                  <a:pt x="1317412" y="0"/>
                </a:cubicBezTo>
                <a:cubicBezTo>
                  <a:pt x="1468502" y="-37305"/>
                  <a:pt x="1587637" y="2031"/>
                  <a:pt x="1822064" y="0"/>
                </a:cubicBezTo>
                <a:cubicBezTo>
                  <a:pt x="2056491" y="-2031"/>
                  <a:pt x="2327325" y="74982"/>
                  <a:pt x="2476448" y="0"/>
                </a:cubicBezTo>
                <a:cubicBezTo>
                  <a:pt x="2625571" y="-74982"/>
                  <a:pt x="2779039" y="20181"/>
                  <a:pt x="3031011" y="0"/>
                </a:cubicBezTo>
                <a:cubicBezTo>
                  <a:pt x="3282983" y="-20181"/>
                  <a:pt x="3509387" y="30889"/>
                  <a:pt x="3635484" y="0"/>
                </a:cubicBezTo>
                <a:cubicBezTo>
                  <a:pt x="3761581" y="-30889"/>
                  <a:pt x="3939955" y="32488"/>
                  <a:pt x="4239957" y="0"/>
                </a:cubicBezTo>
                <a:cubicBezTo>
                  <a:pt x="4539959" y="-32488"/>
                  <a:pt x="4940113" y="96928"/>
                  <a:pt x="5149440" y="0"/>
                </a:cubicBezTo>
                <a:cubicBezTo>
                  <a:pt x="5238613" y="847"/>
                  <a:pt x="5304870" y="66923"/>
                  <a:pt x="5307816" y="158376"/>
                </a:cubicBezTo>
                <a:cubicBezTo>
                  <a:pt x="5328140" y="268880"/>
                  <a:pt x="5271472" y="373417"/>
                  <a:pt x="5307816" y="487789"/>
                </a:cubicBezTo>
                <a:cubicBezTo>
                  <a:pt x="5344160" y="602161"/>
                  <a:pt x="5281874" y="711489"/>
                  <a:pt x="5307816" y="791862"/>
                </a:cubicBezTo>
                <a:cubicBezTo>
                  <a:pt x="5315109" y="859870"/>
                  <a:pt x="5249078" y="932114"/>
                  <a:pt x="5149440" y="950238"/>
                </a:cubicBezTo>
                <a:cubicBezTo>
                  <a:pt x="4919756" y="994708"/>
                  <a:pt x="4760311" y="894070"/>
                  <a:pt x="4594877" y="950238"/>
                </a:cubicBezTo>
                <a:cubicBezTo>
                  <a:pt x="4429443" y="1006406"/>
                  <a:pt x="4219278" y="900287"/>
                  <a:pt x="3940493" y="950238"/>
                </a:cubicBezTo>
                <a:cubicBezTo>
                  <a:pt x="3661708" y="1000189"/>
                  <a:pt x="3609640" y="949531"/>
                  <a:pt x="3385931" y="950238"/>
                </a:cubicBezTo>
                <a:cubicBezTo>
                  <a:pt x="3162222" y="950945"/>
                  <a:pt x="3037139" y="914985"/>
                  <a:pt x="2931189" y="950238"/>
                </a:cubicBezTo>
                <a:cubicBezTo>
                  <a:pt x="2825239" y="985491"/>
                  <a:pt x="2686594" y="942240"/>
                  <a:pt x="2526359" y="950238"/>
                </a:cubicBezTo>
                <a:cubicBezTo>
                  <a:pt x="2366124" y="958236"/>
                  <a:pt x="2147428" y="912795"/>
                  <a:pt x="2021707" y="950238"/>
                </a:cubicBezTo>
                <a:cubicBezTo>
                  <a:pt x="1895986" y="987681"/>
                  <a:pt x="1600948" y="936873"/>
                  <a:pt x="1417233" y="950238"/>
                </a:cubicBezTo>
                <a:cubicBezTo>
                  <a:pt x="1233518" y="963603"/>
                  <a:pt x="1087495" y="913821"/>
                  <a:pt x="862671" y="950238"/>
                </a:cubicBezTo>
                <a:cubicBezTo>
                  <a:pt x="637847" y="986655"/>
                  <a:pt x="359170" y="867564"/>
                  <a:pt x="158376" y="950238"/>
                </a:cubicBezTo>
                <a:cubicBezTo>
                  <a:pt x="77935" y="953512"/>
                  <a:pt x="6072" y="875736"/>
                  <a:pt x="0" y="791862"/>
                </a:cubicBezTo>
                <a:cubicBezTo>
                  <a:pt x="-15702" y="671342"/>
                  <a:pt x="27000" y="590584"/>
                  <a:pt x="0" y="475119"/>
                </a:cubicBezTo>
                <a:cubicBezTo>
                  <a:pt x="-27000" y="359654"/>
                  <a:pt x="30354" y="249048"/>
                  <a:pt x="0" y="15837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70B69A-580F-80DA-84E3-C8516C31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23" y="3229420"/>
            <a:ext cx="4328195" cy="29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1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Anaerobic Respiration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0707B3-6450-65DA-EA25-210BEF8926A2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3429000"/>
          <a:ext cx="4718107" cy="2581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391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530716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57157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Verdana Pro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Anaerobic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oxygen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571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Glucose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Energy + Lactic Acid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71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 1 minute, high-intensity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B060403050404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Sprinting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Throwing events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Jumping events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Pushing in a rugby scrum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9095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393EDA-BE5C-F427-2FA1-7569581B966E}"/>
              </a:ext>
            </a:extLst>
          </p:cNvPr>
          <p:cNvSpPr txBox="1"/>
          <p:nvPr/>
        </p:nvSpPr>
        <p:spPr>
          <a:xfrm>
            <a:off x="1612794" y="2283356"/>
            <a:ext cx="5307816" cy="692497"/>
          </a:xfrm>
          <a:custGeom>
            <a:avLst/>
            <a:gdLst>
              <a:gd name="connsiteX0" fmla="*/ 0 w 5307816"/>
              <a:gd name="connsiteY0" fmla="*/ 0 h 692497"/>
              <a:gd name="connsiteX1" fmla="*/ 483601 w 5307816"/>
              <a:gd name="connsiteY1" fmla="*/ 0 h 692497"/>
              <a:gd name="connsiteX2" fmla="*/ 1179515 w 5307816"/>
              <a:gd name="connsiteY2" fmla="*/ 0 h 692497"/>
              <a:gd name="connsiteX3" fmla="*/ 1716194 w 5307816"/>
              <a:gd name="connsiteY3" fmla="*/ 0 h 692497"/>
              <a:gd name="connsiteX4" fmla="*/ 2199795 w 5307816"/>
              <a:gd name="connsiteY4" fmla="*/ 0 h 692497"/>
              <a:gd name="connsiteX5" fmla="*/ 2683396 w 5307816"/>
              <a:gd name="connsiteY5" fmla="*/ 0 h 692497"/>
              <a:gd name="connsiteX6" fmla="*/ 3113919 w 5307816"/>
              <a:gd name="connsiteY6" fmla="*/ 0 h 692497"/>
              <a:gd name="connsiteX7" fmla="*/ 3597520 w 5307816"/>
              <a:gd name="connsiteY7" fmla="*/ 0 h 692497"/>
              <a:gd name="connsiteX8" fmla="*/ 4293433 w 5307816"/>
              <a:gd name="connsiteY8" fmla="*/ 0 h 692497"/>
              <a:gd name="connsiteX9" fmla="*/ 5307816 w 5307816"/>
              <a:gd name="connsiteY9" fmla="*/ 0 h 692497"/>
              <a:gd name="connsiteX10" fmla="*/ 5307816 w 5307816"/>
              <a:gd name="connsiteY10" fmla="*/ 332399 h 692497"/>
              <a:gd name="connsiteX11" fmla="*/ 5307816 w 5307816"/>
              <a:gd name="connsiteY11" fmla="*/ 692497 h 692497"/>
              <a:gd name="connsiteX12" fmla="*/ 4718059 w 5307816"/>
              <a:gd name="connsiteY12" fmla="*/ 692497 h 692497"/>
              <a:gd name="connsiteX13" fmla="*/ 4181379 w 5307816"/>
              <a:gd name="connsiteY13" fmla="*/ 692497 h 692497"/>
              <a:gd name="connsiteX14" fmla="*/ 3485466 w 5307816"/>
              <a:gd name="connsiteY14" fmla="*/ 692497 h 692497"/>
              <a:gd name="connsiteX15" fmla="*/ 2842630 w 5307816"/>
              <a:gd name="connsiteY15" fmla="*/ 692497 h 692497"/>
              <a:gd name="connsiteX16" fmla="*/ 2199795 w 5307816"/>
              <a:gd name="connsiteY16" fmla="*/ 692497 h 692497"/>
              <a:gd name="connsiteX17" fmla="*/ 1503881 w 5307816"/>
              <a:gd name="connsiteY17" fmla="*/ 692497 h 692497"/>
              <a:gd name="connsiteX18" fmla="*/ 861046 w 5307816"/>
              <a:gd name="connsiteY18" fmla="*/ 692497 h 692497"/>
              <a:gd name="connsiteX19" fmla="*/ 0 w 5307816"/>
              <a:gd name="connsiteY19" fmla="*/ 692497 h 692497"/>
              <a:gd name="connsiteX20" fmla="*/ 0 w 5307816"/>
              <a:gd name="connsiteY20" fmla="*/ 346249 h 692497"/>
              <a:gd name="connsiteX21" fmla="*/ 0 w 5307816"/>
              <a:gd name="connsiteY21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7816" h="692497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08382" y="96405"/>
                  <a:pt x="5287538" y="251882"/>
                  <a:pt x="5307816" y="332399"/>
                </a:cubicBezTo>
                <a:cubicBezTo>
                  <a:pt x="5328094" y="412916"/>
                  <a:pt x="5275142" y="611779"/>
                  <a:pt x="5307816" y="692497"/>
                </a:cubicBezTo>
                <a:cubicBezTo>
                  <a:pt x="5134357" y="726090"/>
                  <a:pt x="5005974" y="637041"/>
                  <a:pt x="4718059" y="692497"/>
                </a:cubicBezTo>
                <a:cubicBezTo>
                  <a:pt x="4430144" y="747953"/>
                  <a:pt x="4403876" y="679749"/>
                  <a:pt x="4181379" y="692497"/>
                </a:cubicBezTo>
                <a:cubicBezTo>
                  <a:pt x="3958882" y="705245"/>
                  <a:pt x="3829100" y="690285"/>
                  <a:pt x="3485466" y="692497"/>
                </a:cubicBezTo>
                <a:cubicBezTo>
                  <a:pt x="3141832" y="694709"/>
                  <a:pt x="2988519" y="633371"/>
                  <a:pt x="2842630" y="692497"/>
                </a:cubicBezTo>
                <a:cubicBezTo>
                  <a:pt x="2696741" y="751623"/>
                  <a:pt x="2410680" y="691521"/>
                  <a:pt x="2199795" y="692497"/>
                </a:cubicBezTo>
                <a:cubicBezTo>
                  <a:pt x="1988910" y="693473"/>
                  <a:pt x="1792942" y="659397"/>
                  <a:pt x="1503881" y="692497"/>
                </a:cubicBezTo>
                <a:cubicBezTo>
                  <a:pt x="1214820" y="725597"/>
                  <a:pt x="1080924" y="663117"/>
                  <a:pt x="861046" y="692497"/>
                </a:cubicBezTo>
                <a:cubicBezTo>
                  <a:pt x="641169" y="721877"/>
                  <a:pt x="308963" y="686087"/>
                  <a:pt x="0" y="692497"/>
                </a:cubicBezTo>
                <a:cubicBezTo>
                  <a:pt x="-26486" y="597361"/>
                  <a:pt x="36631" y="516902"/>
                  <a:pt x="0" y="346249"/>
                </a:cubicBezTo>
                <a:cubicBezTo>
                  <a:pt x="-36631" y="175596"/>
                  <a:pt x="36347" y="13597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In this energy system, the energy needed to resynthesise ATP is provided by glucose that we get from food and drinks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0C8A8F-FCD6-5861-A67C-DECBF9D7F1A5}"/>
              </a:ext>
            </a:extLst>
          </p:cNvPr>
          <p:cNvSpPr/>
          <p:nvPr/>
        </p:nvSpPr>
        <p:spPr>
          <a:xfrm>
            <a:off x="1612794" y="2110618"/>
            <a:ext cx="5307816" cy="950238"/>
          </a:xfrm>
          <a:custGeom>
            <a:avLst/>
            <a:gdLst>
              <a:gd name="connsiteX0" fmla="*/ 0 w 5307816"/>
              <a:gd name="connsiteY0" fmla="*/ 158376 h 950238"/>
              <a:gd name="connsiteX1" fmla="*/ 158376 w 5307816"/>
              <a:gd name="connsiteY1" fmla="*/ 0 h 950238"/>
              <a:gd name="connsiteX2" fmla="*/ 663028 w 5307816"/>
              <a:gd name="connsiteY2" fmla="*/ 0 h 950238"/>
              <a:gd name="connsiteX3" fmla="*/ 1317412 w 5307816"/>
              <a:gd name="connsiteY3" fmla="*/ 0 h 950238"/>
              <a:gd name="connsiteX4" fmla="*/ 1822064 w 5307816"/>
              <a:gd name="connsiteY4" fmla="*/ 0 h 950238"/>
              <a:gd name="connsiteX5" fmla="*/ 2476448 w 5307816"/>
              <a:gd name="connsiteY5" fmla="*/ 0 h 950238"/>
              <a:gd name="connsiteX6" fmla="*/ 3031011 w 5307816"/>
              <a:gd name="connsiteY6" fmla="*/ 0 h 950238"/>
              <a:gd name="connsiteX7" fmla="*/ 3635484 w 5307816"/>
              <a:gd name="connsiteY7" fmla="*/ 0 h 950238"/>
              <a:gd name="connsiteX8" fmla="*/ 4239957 w 5307816"/>
              <a:gd name="connsiteY8" fmla="*/ 0 h 950238"/>
              <a:gd name="connsiteX9" fmla="*/ 5149440 w 5307816"/>
              <a:gd name="connsiteY9" fmla="*/ 0 h 950238"/>
              <a:gd name="connsiteX10" fmla="*/ 5307816 w 5307816"/>
              <a:gd name="connsiteY10" fmla="*/ 158376 h 950238"/>
              <a:gd name="connsiteX11" fmla="*/ 5307816 w 5307816"/>
              <a:gd name="connsiteY11" fmla="*/ 487789 h 950238"/>
              <a:gd name="connsiteX12" fmla="*/ 5307816 w 5307816"/>
              <a:gd name="connsiteY12" fmla="*/ 791862 h 950238"/>
              <a:gd name="connsiteX13" fmla="*/ 5149440 w 5307816"/>
              <a:gd name="connsiteY13" fmla="*/ 950238 h 950238"/>
              <a:gd name="connsiteX14" fmla="*/ 4594877 w 5307816"/>
              <a:gd name="connsiteY14" fmla="*/ 950238 h 950238"/>
              <a:gd name="connsiteX15" fmla="*/ 3940493 w 5307816"/>
              <a:gd name="connsiteY15" fmla="*/ 950238 h 950238"/>
              <a:gd name="connsiteX16" fmla="*/ 3385931 w 5307816"/>
              <a:gd name="connsiteY16" fmla="*/ 950238 h 950238"/>
              <a:gd name="connsiteX17" fmla="*/ 2931189 w 5307816"/>
              <a:gd name="connsiteY17" fmla="*/ 950238 h 950238"/>
              <a:gd name="connsiteX18" fmla="*/ 2526359 w 5307816"/>
              <a:gd name="connsiteY18" fmla="*/ 950238 h 950238"/>
              <a:gd name="connsiteX19" fmla="*/ 2021707 w 5307816"/>
              <a:gd name="connsiteY19" fmla="*/ 950238 h 950238"/>
              <a:gd name="connsiteX20" fmla="*/ 1417233 w 5307816"/>
              <a:gd name="connsiteY20" fmla="*/ 950238 h 950238"/>
              <a:gd name="connsiteX21" fmla="*/ 862671 w 5307816"/>
              <a:gd name="connsiteY21" fmla="*/ 950238 h 950238"/>
              <a:gd name="connsiteX22" fmla="*/ 158376 w 5307816"/>
              <a:gd name="connsiteY22" fmla="*/ 950238 h 950238"/>
              <a:gd name="connsiteX23" fmla="*/ 0 w 5307816"/>
              <a:gd name="connsiteY23" fmla="*/ 791862 h 950238"/>
              <a:gd name="connsiteX24" fmla="*/ 0 w 5307816"/>
              <a:gd name="connsiteY24" fmla="*/ 475119 h 950238"/>
              <a:gd name="connsiteX25" fmla="*/ 0 w 5307816"/>
              <a:gd name="connsiteY25" fmla="*/ 158376 h 9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07816" h="950238" extrusionOk="0">
                <a:moveTo>
                  <a:pt x="0" y="158376"/>
                </a:moveTo>
                <a:cubicBezTo>
                  <a:pt x="-12942" y="76655"/>
                  <a:pt x="69000" y="2164"/>
                  <a:pt x="158376" y="0"/>
                </a:cubicBezTo>
                <a:cubicBezTo>
                  <a:pt x="350977" y="-6768"/>
                  <a:pt x="518850" y="39961"/>
                  <a:pt x="663028" y="0"/>
                </a:cubicBezTo>
                <a:cubicBezTo>
                  <a:pt x="807206" y="-39961"/>
                  <a:pt x="1166322" y="37305"/>
                  <a:pt x="1317412" y="0"/>
                </a:cubicBezTo>
                <a:cubicBezTo>
                  <a:pt x="1468502" y="-37305"/>
                  <a:pt x="1587637" y="2031"/>
                  <a:pt x="1822064" y="0"/>
                </a:cubicBezTo>
                <a:cubicBezTo>
                  <a:pt x="2056491" y="-2031"/>
                  <a:pt x="2327325" y="74982"/>
                  <a:pt x="2476448" y="0"/>
                </a:cubicBezTo>
                <a:cubicBezTo>
                  <a:pt x="2625571" y="-74982"/>
                  <a:pt x="2779039" y="20181"/>
                  <a:pt x="3031011" y="0"/>
                </a:cubicBezTo>
                <a:cubicBezTo>
                  <a:pt x="3282983" y="-20181"/>
                  <a:pt x="3509387" y="30889"/>
                  <a:pt x="3635484" y="0"/>
                </a:cubicBezTo>
                <a:cubicBezTo>
                  <a:pt x="3761581" y="-30889"/>
                  <a:pt x="3939955" y="32488"/>
                  <a:pt x="4239957" y="0"/>
                </a:cubicBezTo>
                <a:cubicBezTo>
                  <a:pt x="4539959" y="-32488"/>
                  <a:pt x="4940113" y="96928"/>
                  <a:pt x="5149440" y="0"/>
                </a:cubicBezTo>
                <a:cubicBezTo>
                  <a:pt x="5238613" y="847"/>
                  <a:pt x="5304870" y="66923"/>
                  <a:pt x="5307816" y="158376"/>
                </a:cubicBezTo>
                <a:cubicBezTo>
                  <a:pt x="5328140" y="268880"/>
                  <a:pt x="5271472" y="373417"/>
                  <a:pt x="5307816" y="487789"/>
                </a:cubicBezTo>
                <a:cubicBezTo>
                  <a:pt x="5344160" y="602161"/>
                  <a:pt x="5281874" y="711489"/>
                  <a:pt x="5307816" y="791862"/>
                </a:cubicBezTo>
                <a:cubicBezTo>
                  <a:pt x="5315109" y="859870"/>
                  <a:pt x="5249078" y="932114"/>
                  <a:pt x="5149440" y="950238"/>
                </a:cubicBezTo>
                <a:cubicBezTo>
                  <a:pt x="4919756" y="994708"/>
                  <a:pt x="4760311" y="894070"/>
                  <a:pt x="4594877" y="950238"/>
                </a:cubicBezTo>
                <a:cubicBezTo>
                  <a:pt x="4429443" y="1006406"/>
                  <a:pt x="4219278" y="900287"/>
                  <a:pt x="3940493" y="950238"/>
                </a:cubicBezTo>
                <a:cubicBezTo>
                  <a:pt x="3661708" y="1000189"/>
                  <a:pt x="3609640" y="949531"/>
                  <a:pt x="3385931" y="950238"/>
                </a:cubicBezTo>
                <a:cubicBezTo>
                  <a:pt x="3162222" y="950945"/>
                  <a:pt x="3037139" y="914985"/>
                  <a:pt x="2931189" y="950238"/>
                </a:cubicBezTo>
                <a:cubicBezTo>
                  <a:pt x="2825239" y="985491"/>
                  <a:pt x="2686594" y="942240"/>
                  <a:pt x="2526359" y="950238"/>
                </a:cubicBezTo>
                <a:cubicBezTo>
                  <a:pt x="2366124" y="958236"/>
                  <a:pt x="2147428" y="912795"/>
                  <a:pt x="2021707" y="950238"/>
                </a:cubicBezTo>
                <a:cubicBezTo>
                  <a:pt x="1895986" y="987681"/>
                  <a:pt x="1600948" y="936873"/>
                  <a:pt x="1417233" y="950238"/>
                </a:cubicBezTo>
                <a:cubicBezTo>
                  <a:pt x="1233518" y="963603"/>
                  <a:pt x="1087495" y="913821"/>
                  <a:pt x="862671" y="950238"/>
                </a:cubicBezTo>
                <a:cubicBezTo>
                  <a:pt x="637847" y="986655"/>
                  <a:pt x="359170" y="867564"/>
                  <a:pt x="158376" y="950238"/>
                </a:cubicBezTo>
                <a:cubicBezTo>
                  <a:pt x="77935" y="953512"/>
                  <a:pt x="6072" y="875736"/>
                  <a:pt x="0" y="791862"/>
                </a:cubicBezTo>
                <a:cubicBezTo>
                  <a:pt x="-15702" y="671342"/>
                  <a:pt x="27000" y="590584"/>
                  <a:pt x="0" y="475119"/>
                </a:cubicBezTo>
                <a:cubicBezTo>
                  <a:pt x="-27000" y="359654"/>
                  <a:pt x="30354" y="249048"/>
                  <a:pt x="0" y="15837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FA09B-20EE-8148-321A-CD4C2869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33" y="3517881"/>
            <a:ext cx="4294172" cy="24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7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37348"/>
            <a:ext cx="6198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the Spine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E75E01-8B8C-3639-D314-AAA0445A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" y="2259045"/>
            <a:ext cx="4136824" cy="35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pinal curvature abnormalities | Scoliosis, Scoliosis exercises ...">
            <a:extLst>
              <a:ext uri="{FF2B5EF4-FFF2-40B4-BE49-F238E27FC236}">
                <a16:creationId xmlns:a16="http://schemas.microsoft.com/office/drawing/2014/main" id="{48EFD0EE-3A4A-BDBC-893F-D95A760B1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r="18774"/>
          <a:stretch/>
        </p:blipFill>
        <p:spPr bwMode="auto">
          <a:xfrm>
            <a:off x="4838112" y="2776498"/>
            <a:ext cx="4640859" cy="3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64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Short-Term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3464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Muscle fatigue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Build-up of lactic acid.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Insufficient levels of oxygen left.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athlete will not be able to maintain their current level of performance.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Delayed onset muscle soreness (DOMS)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Felt around 24 hours after high intense exercise.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Caused by tiny tears in the muscle.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Decreased range of motion at joints.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Increase body temperature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cells burn glucose and fat during exercise.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process produces heat.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body temperature can decrease performance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prevent this, blood vessels dilate near the skin and sweat ducts open.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Hydration levels decrease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is lost through sweat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hydration can lead to overheating which can decrease performance levels.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1776379" y="2164138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during and/or up to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1776379" y="2139451"/>
            <a:ext cx="5307816" cy="337582"/>
          </a:xfrm>
          <a:custGeom>
            <a:avLst/>
            <a:gdLst>
              <a:gd name="connsiteX0" fmla="*/ 0 w 5307816"/>
              <a:gd name="connsiteY0" fmla="*/ 56265 h 337582"/>
              <a:gd name="connsiteX1" fmla="*/ 56265 w 5307816"/>
              <a:gd name="connsiteY1" fmla="*/ 0 h 337582"/>
              <a:gd name="connsiteX2" fmla="*/ 581566 w 5307816"/>
              <a:gd name="connsiteY2" fmla="*/ 0 h 337582"/>
              <a:gd name="connsiteX3" fmla="*/ 1262726 w 5307816"/>
              <a:gd name="connsiteY3" fmla="*/ 0 h 337582"/>
              <a:gd name="connsiteX4" fmla="*/ 1788027 w 5307816"/>
              <a:gd name="connsiteY4" fmla="*/ 0 h 337582"/>
              <a:gd name="connsiteX5" fmla="*/ 2469187 w 5307816"/>
              <a:gd name="connsiteY5" fmla="*/ 0 h 337582"/>
              <a:gd name="connsiteX6" fmla="*/ 3046441 w 5307816"/>
              <a:gd name="connsiteY6" fmla="*/ 0 h 337582"/>
              <a:gd name="connsiteX7" fmla="*/ 3675648 w 5307816"/>
              <a:gd name="connsiteY7" fmla="*/ 0 h 337582"/>
              <a:gd name="connsiteX8" fmla="*/ 4304854 w 5307816"/>
              <a:gd name="connsiteY8" fmla="*/ 0 h 337582"/>
              <a:gd name="connsiteX9" fmla="*/ 5251551 w 5307816"/>
              <a:gd name="connsiteY9" fmla="*/ 0 h 337582"/>
              <a:gd name="connsiteX10" fmla="*/ 5307816 w 5307816"/>
              <a:gd name="connsiteY10" fmla="*/ 56265 h 337582"/>
              <a:gd name="connsiteX11" fmla="*/ 5307816 w 5307816"/>
              <a:gd name="connsiteY11" fmla="*/ 281317 h 337582"/>
              <a:gd name="connsiteX12" fmla="*/ 5251551 w 5307816"/>
              <a:gd name="connsiteY12" fmla="*/ 337582 h 337582"/>
              <a:gd name="connsiteX13" fmla="*/ 4570391 w 5307816"/>
              <a:gd name="connsiteY13" fmla="*/ 337582 h 337582"/>
              <a:gd name="connsiteX14" fmla="*/ 3941184 w 5307816"/>
              <a:gd name="connsiteY14" fmla="*/ 337582 h 337582"/>
              <a:gd name="connsiteX15" fmla="*/ 3260025 w 5307816"/>
              <a:gd name="connsiteY15" fmla="*/ 337582 h 337582"/>
              <a:gd name="connsiteX16" fmla="*/ 2682771 w 5307816"/>
              <a:gd name="connsiteY16" fmla="*/ 337582 h 337582"/>
              <a:gd name="connsiteX17" fmla="*/ 2209422 w 5307816"/>
              <a:gd name="connsiteY17" fmla="*/ 337582 h 337582"/>
              <a:gd name="connsiteX18" fmla="*/ 1788027 w 5307816"/>
              <a:gd name="connsiteY18" fmla="*/ 337582 h 337582"/>
              <a:gd name="connsiteX19" fmla="*/ 1262726 w 5307816"/>
              <a:gd name="connsiteY19" fmla="*/ 337582 h 337582"/>
              <a:gd name="connsiteX20" fmla="*/ 633519 w 5307816"/>
              <a:gd name="connsiteY20" fmla="*/ 337582 h 337582"/>
              <a:gd name="connsiteX21" fmla="*/ 56265 w 5307816"/>
              <a:gd name="connsiteY21" fmla="*/ 337582 h 337582"/>
              <a:gd name="connsiteX22" fmla="*/ 0 w 5307816"/>
              <a:gd name="connsiteY22" fmla="*/ 281317 h 337582"/>
              <a:gd name="connsiteX23" fmla="*/ 0 w 5307816"/>
              <a:gd name="connsiteY23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7816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46879" y="-38580"/>
                  <a:pt x="441056" y="44018"/>
                  <a:pt x="581566" y="0"/>
                </a:cubicBezTo>
                <a:cubicBezTo>
                  <a:pt x="722076" y="-44018"/>
                  <a:pt x="988602" y="62056"/>
                  <a:pt x="1262726" y="0"/>
                </a:cubicBezTo>
                <a:cubicBezTo>
                  <a:pt x="1536850" y="-62056"/>
                  <a:pt x="1600569" y="6752"/>
                  <a:pt x="1788027" y="0"/>
                </a:cubicBezTo>
                <a:cubicBezTo>
                  <a:pt x="1975485" y="-6752"/>
                  <a:pt x="2192316" y="65662"/>
                  <a:pt x="2469187" y="0"/>
                </a:cubicBezTo>
                <a:cubicBezTo>
                  <a:pt x="2746058" y="-65662"/>
                  <a:pt x="2919311" y="27476"/>
                  <a:pt x="3046441" y="0"/>
                </a:cubicBezTo>
                <a:cubicBezTo>
                  <a:pt x="3173571" y="-27476"/>
                  <a:pt x="3430494" y="65560"/>
                  <a:pt x="3675648" y="0"/>
                </a:cubicBezTo>
                <a:cubicBezTo>
                  <a:pt x="3920802" y="-65560"/>
                  <a:pt x="4064845" y="54037"/>
                  <a:pt x="4304854" y="0"/>
                </a:cubicBezTo>
                <a:cubicBezTo>
                  <a:pt x="4544863" y="-54037"/>
                  <a:pt x="4873552" y="6904"/>
                  <a:pt x="5251551" y="0"/>
                </a:cubicBezTo>
                <a:cubicBezTo>
                  <a:pt x="5288220" y="2781"/>
                  <a:pt x="5307304" y="24498"/>
                  <a:pt x="5307816" y="56265"/>
                </a:cubicBezTo>
                <a:cubicBezTo>
                  <a:pt x="5319209" y="113881"/>
                  <a:pt x="5307588" y="223297"/>
                  <a:pt x="5307816" y="281317"/>
                </a:cubicBezTo>
                <a:cubicBezTo>
                  <a:pt x="5308804" y="310690"/>
                  <a:pt x="5283145" y="335914"/>
                  <a:pt x="5251551" y="337582"/>
                </a:cubicBezTo>
                <a:cubicBezTo>
                  <a:pt x="5041556" y="372803"/>
                  <a:pt x="4873994" y="257021"/>
                  <a:pt x="4570391" y="337582"/>
                </a:cubicBezTo>
                <a:cubicBezTo>
                  <a:pt x="4266788" y="418143"/>
                  <a:pt x="4173737" y="290553"/>
                  <a:pt x="3941184" y="337582"/>
                </a:cubicBezTo>
                <a:cubicBezTo>
                  <a:pt x="3708631" y="384611"/>
                  <a:pt x="3447243" y="294080"/>
                  <a:pt x="3260025" y="337582"/>
                </a:cubicBezTo>
                <a:cubicBezTo>
                  <a:pt x="3072807" y="381084"/>
                  <a:pt x="2953016" y="288183"/>
                  <a:pt x="2682771" y="337582"/>
                </a:cubicBezTo>
                <a:cubicBezTo>
                  <a:pt x="2412526" y="386981"/>
                  <a:pt x="2334350" y="336902"/>
                  <a:pt x="2209422" y="337582"/>
                </a:cubicBezTo>
                <a:cubicBezTo>
                  <a:pt x="2084494" y="338262"/>
                  <a:pt x="1951688" y="321115"/>
                  <a:pt x="1788027" y="337582"/>
                </a:cubicBezTo>
                <a:cubicBezTo>
                  <a:pt x="1624367" y="354049"/>
                  <a:pt x="1520285" y="289585"/>
                  <a:pt x="1262726" y="337582"/>
                </a:cubicBezTo>
                <a:cubicBezTo>
                  <a:pt x="1005167" y="385579"/>
                  <a:pt x="902369" y="307539"/>
                  <a:pt x="633519" y="337582"/>
                </a:cubicBezTo>
                <a:cubicBezTo>
                  <a:pt x="364669" y="367625"/>
                  <a:pt x="181994" y="282376"/>
                  <a:pt x="56265" y="337582"/>
                </a:cubicBezTo>
                <a:cubicBezTo>
                  <a:pt x="25977" y="337159"/>
                  <a:pt x="2303" y="314582"/>
                  <a:pt x="0" y="281317"/>
                </a:cubicBezTo>
                <a:cubicBezTo>
                  <a:pt x="-19381" y="176466"/>
                  <a:pt x="6773" y="136194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1876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Short-Term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342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Cardiac output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(HR x SV)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demand for oxygen.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oxygen-rich blood pumped to the working muscles.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exercise for longer without fatiguing.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Blood pressure increases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Circulation speed increases within the blood vessels.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muscles keep working for longer without fatiguing.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Light-headedness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hydration or sudden decrease in blood pressure because of overexertion.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Dizziness.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Unable to exercise effectively.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Vascular shunt redirects blood away from stomach and digestive tract.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Sickness.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Unable to exercise effectively.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1776379" y="2164138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during and/or up to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1776379" y="2139451"/>
            <a:ext cx="5307816" cy="337582"/>
          </a:xfrm>
          <a:custGeom>
            <a:avLst/>
            <a:gdLst>
              <a:gd name="connsiteX0" fmla="*/ 0 w 5307816"/>
              <a:gd name="connsiteY0" fmla="*/ 56265 h 337582"/>
              <a:gd name="connsiteX1" fmla="*/ 56265 w 5307816"/>
              <a:gd name="connsiteY1" fmla="*/ 0 h 337582"/>
              <a:gd name="connsiteX2" fmla="*/ 581566 w 5307816"/>
              <a:gd name="connsiteY2" fmla="*/ 0 h 337582"/>
              <a:gd name="connsiteX3" fmla="*/ 1262726 w 5307816"/>
              <a:gd name="connsiteY3" fmla="*/ 0 h 337582"/>
              <a:gd name="connsiteX4" fmla="*/ 1788027 w 5307816"/>
              <a:gd name="connsiteY4" fmla="*/ 0 h 337582"/>
              <a:gd name="connsiteX5" fmla="*/ 2469187 w 5307816"/>
              <a:gd name="connsiteY5" fmla="*/ 0 h 337582"/>
              <a:gd name="connsiteX6" fmla="*/ 3046441 w 5307816"/>
              <a:gd name="connsiteY6" fmla="*/ 0 h 337582"/>
              <a:gd name="connsiteX7" fmla="*/ 3675648 w 5307816"/>
              <a:gd name="connsiteY7" fmla="*/ 0 h 337582"/>
              <a:gd name="connsiteX8" fmla="*/ 4304854 w 5307816"/>
              <a:gd name="connsiteY8" fmla="*/ 0 h 337582"/>
              <a:gd name="connsiteX9" fmla="*/ 5251551 w 5307816"/>
              <a:gd name="connsiteY9" fmla="*/ 0 h 337582"/>
              <a:gd name="connsiteX10" fmla="*/ 5307816 w 5307816"/>
              <a:gd name="connsiteY10" fmla="*/ 56265 h 337582"/>
              <a:gd name="connsiteX11" fmla="*/ 5307816 w 5307816"/>
              <a:gd name="connsiteY11" fmla="*/ 281317 h 337582"/>
              <a:gd name="connsiteX12" fmla="*/ 5251551 w 5307816"/>
              <a:gd name="connsiteY12" fmla="*/ 337582 h 337582"/>
              <a:gd name="connsiteX13" fmla="*/ 4570391 w 5307816"/>
              <a:gd name="connsiteY13" fmla="*/ 337582 h 337582"/>
              <a:gd name="connsiteX14" fmla="*/ 3941184 w 5307816"/>
              <a:gd name="connsiteY14" fmla="*/ 337582 h 337582"/>
              <a:gd name="connsiteX15" fmla="*/ 3260025 w 5307816"/>
              <a:gd name="connsiteY15" fmla="*/ 337582 h 337582"/>
              <a:gd name="connsiteX16" fmla="*/ 2682771 w 5307816"/>
              <a:gd name="connsiteY16" fmla="*/ 337582 h 337582"/>
              <a:gd name="connsiteX17" fmla="*/ 2209422 w 5307816"/>
              <a:gd name="connsiteY17" fmla="*/ 337582 h 337582"/>
              <a:gd name="connsiteX18" fmla="*/ 1788027 w 5307816"/>
              <a:gd name="connsiteY18" fmla="*/ 337582 h 337582"/>
              <a:gd name="connsiteX19" fmla="*/ 1262726 w 5307816"/>
              <a:gd name="connsiteY19" fmla="*/ 337582 h 337582"/>
              <a:gd name="connsiteX20" fmla="*/ 633519 w 5307816"/>
              <a:gd name="connsiteY20" fmla="*/ 337582 h 337582"/>
              <a:gd name="connsiteX21" fmla="*/ 56265 w 5307816"/>
              <a:gd name="connsiteY21" fmla="*/ 337582 h 337582"/>
              <a:gd name="connsiteX22" fmla="*/ 0 w 5307816"/>
              <a:gd name="connsiteY22" fmla="*/ 281317 h 337582"/>
              <a:gd name="connsiteX23" fmla="*/ 0 w 5307816"/>
              <a:gd name="connsiteY23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7816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46879" y="-38580"/>
                  <a:pt x="441056" y="44018"/>
                  <a:pt x="581566" y="0"/>
                </a:cubicBezTo>
                <a:cubicBezTo>
                  <a:pt x="722076" y="-44018"/>
                  <a:pt x="988602" y="62056"/>
                  <a:pt x="1262726" y="0"/>
                </a:cubicBezTo>
                <a:cubicBezTo>
                  <a:pt x="1536850" y="-62056"/>
                  <a:pt x="1600569" y="6752"/>
                  <a:pt x="1788027" y="0"/>
                </a:cubicBezTo>
                <a:cubicBezTo>
                  <a:pt x="1975485" y="-6752"/>
                  <a:pt x="2192316" y="65662"/>
                  <a:pt x="2469187" y="0"/>
                </a:cubicBezTo>
                <a:cubicBezTo>
                  <a:pt x="2746058" y="-65662"/>
                  <a:pt x="2919311" y="27476"/>
                  <a:pt x="3046441" y="0"/>
                </a:cubicBezTo>
                <a:cubicBezTo>
                  <a:pt x="3173571" y="-27476"/>
                  <a:pt x="3430494" y="65560"/>
                  <a:pt x="3675648" y="0"/>
                </a:cubicBezTo>
                <a:cubicBezTo>
                  <a:pt x="3920802" y="-65560"/>
                  <a:pt x="4064845" y="54037"/>
                  <a:pt x="4304854" y="0"/>
                </a:cubicBezTo>
                <a:cubicBezTo>
                  <a:pt x="4544863" y="-54037"/>
                  <a:pt x="4873552" y="6904"/>
                  <a:pt x="5251551" y="0"/>
                </a:cubicBezTo>
                <a:cubicBezTo>
                  <a:pt x="5288220" y="2781"/>
                  <a:pt x="5307304" y="24498"/>
                  <a:pt x="5307816" y="56265"/>
                </a:cubicBezTo>
                <a:cubicBezTo>
                  <a:pt x="5319209" y="113881"/>
                  <a:pt x="5307588" y="223297"/>
                  <a:pt x="5307816" y="281317"/>
                </a:cubicBezTo>
                <a:cubicBezTo>
                  <a:pt x="5308804" y="310690"/>
                  <a:pt x="5283145" y="335914"/>
                  <a:pt x="5251551" y="337582"/>
                </a:cubicBezTo>
                <a:cubicBezTo>
                  <a:pt x="5041556" y="372803"/>
                  <a:pt x="4873994" y="257021"/>
                  <a:pt x="4570391" y="337582"/>
                </a:cubicBezTo>
                <a:cubicBezTo>
                  <a:pt x="4266788" y="418143"/>
                  <a:pt x="4173737" y="290553"/>
                  <a:pt x="3941184" y="337582"/>
                </a:cubicBezTo>
                <a:cubicBezTo>
                  <a:pt x="3708631" y="384611"/>
                  <a:pt x="3447243" y="294080"/>
                  <a:pt x="3260025" y="337582"/>
                </a:cubicBezTo>
                <a:cubicBezTo>
                  <a:pt x="3072807" y="381084"/>
                  <a:pt x="2953016" y="288183"/>
                  <a:pt x="2682771" y="337582"/>
                </a:cubicBezTo>
                <a:cubicBezTo>
                  <a:pt x="2412526" y="386981"/>
                  <a:pt x="2334350" y="336902"/>
                  <a:pt x="2209422" y="337582"/>
                </a:cubicBezTo>
                <a:cubicBezTo>
                  <a:pt x="2084494" y="338262"/>
                  <a:pt x="1951688" y="321115"/>
                  <a:pt x="1788027" y="337582"/>
                </a:cubicBezTo>
                <a:cubicBezTo>
                  <a:pt x="1624367" y="354049"/>
                  <a:pt x="1520285" y="289585"/>
                  <a:pt x="1262726" y="337582"/>
                </a:cubicBezTo>
                <a:cubicBezTo>
                  <a:pt x="1005167" y="385579"/>
                  <a:pt x="902369" y="307539"/>
                  <a:pt x="633519" y="337582"/>
                </a:cubicBezTo>
                <a:cubicBezTo>
                  <a:pt x="364669" y="367625"/>
                  <a:pt x="181994" y="282376"/>
                  <a:pt x="56265" y="337582"/>
                </a:cubicBezTo>
                <a:cubicBezTo>
                  <a:pt x="25977" y="337159"/>
                  <a:pt x="2303" y="314582"/>
                  <a:pt x="0" y="281317"/>
                </a:cubicBezTo>
                <a:cubicBezTo>
                  <a:pt x="-19381" y="176466"/>
                  <a:pt x="6773" y="136194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6241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Short-Term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1766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Breathing rate increases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demand for oxygen.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levels of carbon dioxide needing to be removed.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work for longer without fatiguing.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Breathing depth increases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 same as above ]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 same as above ]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1776379" y="2164138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during and/or up to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1776379" y="2139451"/>
            <a:ext cx="5307816" cy="337582"/>
          </a:xfrm>
          <a:custGeom>
            <a:avLst/>
            <a:gdLst>
              <a:gd name="connsiteX0" fmla="*/ 0 w 5307816"/>
              <a:gd name="connsiteY0" fmla="*/ 56265 h 337582"/>
              <a:gd name="connsiteX1" fmla="*/ 56265 w 5307816"/>
              <a:gd name="connsiteY1" fmla="*/ 0 h 337582"/>
              <a:gd name="connsiteX2" fmla="*/ 581566 w 5307816"/>
              <a:gd name="connsiteY2" fmla="*/ 0 h 337582"/>
              <a:gd name="connsiteX3" fmla="*/ 1262726 w 5307816"/>
              <a:gd name="connsiteY3" fmla="*/ 0 h 337582"/>
              <a:gd name="connsiteX4" fmla="*/ 1788027 w 5307816"/>
              <a:gd name="connsiteY4" fmla="*/ 0 h 337582"/>
              <a:gd name="connsiteX5" fmla="*/ 2469187 w 5307816"/>
              <a:gd name="connsiteY5" fmla="*/ 0 h 337582"/>
              <a:gd name="connsiteX6" fmla="*/ 3046441 w 5307816"/>
              <a:gd name="connsiteY6" fmla="*/ 0 h 337582"/>
              <a:gd name="connsiteX7" fmla="*/ 3675648 w 5307816"/>
              <a:gd name="connsiteY7" fmla="*/ 0 h 337582"/>
              <a:gd name="connsiteX8" fmla="*/ 4304854 w 5307816"/>
              <a:gd name="connsiteY8" fmla="*/ 0 h 337582"/>
              <a:gd name="connsiteX9" fmla="*/ 5251551 w 5307816"/>
              <a:gd name="connsiteY9" fmla="*/ 0 h 337582"/>
              <a:gd name="connsiteX10" fmla="*/ 5307816 w 5307816"/>
              <a:gd name="connsiteY10" fmla="*/ 56265 h 337582"/>
              <a:gd name="connsiteX11" fmla="*/ 5307816 w 5307816"/>
              <a:gd name="connsiteY11" fmla="*/ 281317 h 337582"/>
              <a:gd name="connsiteX12" fmla="*/ 5251551 w 5307816"/>
              <a:gd name="connsiteY12" fmla="*/ 337582 h 337582"/>
              <a:gd name="connsiteX13" fmla="*/ 4570391 w 5307816"/>
              <a:gd name="connsiteY13" fmla="*/ 337582 h 337582"/>
              <a:gd name="connsiteX14" fmla="*/ 3941184 w 5307816"/>
              <a:gd name="connsiteY14" fmla="*/ 337582 h 337582"/>
              <a:gd name="connsiteX15" fmla="*/ 3260025 w 5307816"/>
              <a:gd name="connsiteY15" fmla="*/ 337582 h 337582"/>
              <a:gd name="connsiteX16" fmla="*/ 2682771 w 5307816"/>
              <a:gd name="connsiteY16" fmla="*/ 337582 h 337582"/>
              <a:gd name="connsiteX17" fmla="*/ 2209422 w 5307816"/>
              <a:gd name="connsiteY17" fmla="*/ 337582 h 337582"/>
              <a:gd name="connsiteX18" fmla="*/ 1788027 w 5307816"/>
              <a:gd name="connsiteY18" fmla="*/ 337582 h 337582"/>
              <a:gd name="connsiteX19" fmla="*/ 1262726 w 5307816"/>
              <a:gd name="connsiteY19" fmla="*/ 337582 h 337582"/>
              <a:gd name="connsiteX20" fmla="*/ 633519 w 5307816"/>
              <a:gd name="connsiteY20" fmla="*/ 337582 h 337582"/>
              <a:gd name="connsiteX21" fmla="*/ 56265 w 5307816"/>
              <a:gd name="connsiteY21" fmla="*/ 337582 h 337582"/>
              <a:gd name="connsiteX22" fmla="*/ 0 w 5307816"/>
              <a:gd name="connsiteY22" fmla="*/ 281317 h 337582"/>
              <a:gd name="connsiteX23" fmla="*/ 0 w 5307816"/>
              <a:gd name="connsiteY23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7816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46879" y="-38580"/>
                  <a:pt x="441056" y="44018"/>
                  <a:pt x="581566" y="0"/>
                </a:cubicBezTo>
                <a:cubicBezTo>
                  <a:pt x="722076" y="-44018"/>
                  <a:pt x="988602" y="62056"/>
                  <a:pt x="1262726" y="0"/>
                </a:cubicBezTo>
                <a:cubicBezTo>
                  <a:pt x="1536850" y="-62056"/>
                  <a:pt x="1600569" y="6752"/>
                  <a:pt x="1788027" y="0"/>
                </a:cubicBezTo>
                <a:cubicBezTo>
                  <a:pt x="1975485" y="-6752"/>
                  <a:pt x="2192316" y="65662"/>
                  <a:pt x="2469187" y="0"/>
                </a:cubicBezTo>
                <a:cubicBezTo>
                  <a:pt x="2746058" y="-65662"/>
                  <a:pt x="2919311" y="27476"/>
                  <a:pt x="3046441" y="0"/>
                </a:cubicBezTo>
                <a:cubicBezTo>
                  <a:pt x="3173571" y="-27476"/>
                  <a:pt x="3430494" y="65560"/>
                  <a:pt x="3675648" y="0"/>
                </a:cubicBezTo>
                <a:cubicBezTo>
                  <a:pt x="3920802" y="-65560"/>
                  <a:pt x="4064845" y="54037"/>
                  <a:pt x="4304854" y="0"/>
                </a:cubicBezTo>
                <a:cubicBezTo>
                  <a:pt x="4544863" y="-54037"/>
                  <a:pt x="4873552" y="6904"/>
                  <a:pt x="5251551" y="0"/>
                </a:cubicBezTo>
                <a:cubicBezTo>
                  <a:pt x="5288220" y="2781"/>
                  <a:pt x="5307304" y="24498"/>
                  <a:pt x="5307816" y="56265"/>
                </a:cubicBezTo>
                <a:cubicBezTo>
                  <a:pt x="5319209" y="113881"/>
                  <a:pt x="5307588" y="223297"/>
                  <a:pt x="5307816" y="281317"/>
                </a:cubicBezTo>
                <a:cubicBezTo>
                  <a:pt x="5308804" y="310690"/>
                  <a:pt x="5283145" y="335914"/>
                  <a:pt x="5251551" y="337582"/>
                </a:cubicBezTo>
                <a:cubicBezTo>
                  <a:pt x="5041556" y="372803"/>
                  <a:pt x="4873994" y="257021"/>
                  <a:pt x="4570391" y="337582"/>
                </a:cubicBezTo>
                <a:cubicBezTo>
                  <a:pt x="4266788" y="418143"/>
                  <a:pt x="4173737" y="290553"/>
                  <a:pt x="3941184" y="337582"/>
                </a:cubicBezTo>
                <a:cubicBezTo>
                  <a:pt x="3708631" y="384611"/>
                  <a:pt x="3447243" y="294080"/>
                  <a:pt x="3260025" y="337582"/>
                </a:cubicBezTo>
                <a:cubicBezTo>
                  <a:pt x="3072807" y="381084"/>
                  <a:pt x="2953016" y="288183"/>
                  <a:pt x="2682771" y="337582"/>
                </a:cubicBezTo>
                <a:cubicBezTo>
                  <a:pt x="2412526" y="386981"/>
                  <a:pt x="2334350" y="336902"/>
                  <a:pt x="2209422" y="337582"/>
                </a:cubicBezTo>
                <a:cubicBezTo>
                  <a:pt x="2084494" y="338262"/>
                  <a:pt x="1951688" y="321115"/>
                  <a:pt x="1788027" y="337582"/>
                </a:cubicBezTo>
                <a:cubicBezTo>
                  <a:pt x="1624367" y="354049"/>
                  <a:pt x="1520285" y="289585"/>
                  <a:pt x="1262726" y="337582"/>
                </a:cubicBezTo>
                <a:cubicBezTo>
                  <a:pt x="1005167" y="385579"/>
                  <a:pt x="902369" y="307539"/>
                  <a:pt x="633519" y="337582"/>
                </a:cubicBezTo>
                <a:cubicBezTo>
                  <a:pt x="364669" y="367625"/>
                  <a:pt x="181994" y="282376"/>
                  <a:pt x="56265" y="337582"/>
                </a:cubicBezTo>
                <a:cubicBezTo>
                  <a:pt x="25977" y="337159"/>
                  <a:pt x="2303" y="314582"/>
                  <a:pt x="0" y="281317"/>
                </a:cubicBezTo>
                <a:cubicBezTo>
                  <a:pt x="-19381" y="176466"/>
                  <a:pt x="6773" y="136194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DB614-0E84-6EB1-730D-D087F09B8FCA}"/>
              </a:ext>
            </a:extLst>
          </p:cNvPr>
          <p:cNvSpPr/>
          <p:nvPr/>
        </p:nvSpPr>
        <p:spPr>
          <a:xfrm>
            <a:off x="3640172" y="5172111"/>
            <a:ext cx="2196244" cy="506383"/>
          </a:xfrm>
          <a:custGeom>
            <a:avLst/>
            <a:gdLst>
              <a:gd name="connsiteX0" fmla="*/ 0 w 2196244"/>
              <a:gd name="connsiteY0" fmla="*/ 84399 h 506383"/>
              <a:gd name="connsiteX1" fmla="*/ 84399 w 2196244"/>
              <a:gd name="connsiteY1" fmla="*/ 0 h 506383"/>
              <a:gd name="connsiteX2" fmla="*/ 631809 w 2196244"/>
              <a:gd name="connsiteY2" fmla="*/ 0 h 506383"/>
              <a:gd name="connsiteX3" fmla="*/ 1118396 w 2196244"/>
              <a:gd name="connsiteY3" fmla="*/ 0 h 506383"/>
              <a:gd name="connsiteX4" fmla="*/ 1645532 w 2196244"/>
              <a:gd name="connsiteY4" fmla="*/ 0 h 506383"/>
              <a:gd name="connsiteX5" fmla="*/ 2111845 w 2196244"/>
              <a:gd name="connsiteY5" fmla="*/ 0 h 506383"/>
              <a:gd name="connsiteX6" fmla="*/ 2196244 w 2196244"/>
              <a:gd name="connsiteY6" fmla="*/ 84399 h 506383"/>
              <a:gd name="connsiteX7" fmla="*/ 2196244 w 2196244"/>
              <a:gd name="connsiteY7" fmla="*/ 421984 h 506383"/>
              <a:gd name="connsiteX8" fmla="*/ 2111845 w 2196244"/>
              <a:gd name="connsiteY8" fmla="*/ 506383 h 506383"/>
              <a:gd name="connsiteX9" fmla="*/ 1564435 w 2196244"/>
              <a:gd name="connsiteY9" fmla="*/ 506383 h 506383"/>
              <a:gd name="connsiteX10" fmla="*/ 1037299 w 2196244"/>
              <a:gd name="connsiteY10" fmla="*/ 506383 h 506383"/>
              <a:gd name="connsiteX11" fmla="*/ 591261 w 2196244"/>
              <a:gd name="connsiteY11" fmla="*/ 506383 h 506383"/>
              <a:gd name="connsiteX12" fmla="*/ 84399 w 2196244"/>
              <a:gd name="connsiteY12" fmla="*/ 506383 h 506383"/>
              <a:gd name="connsiteX13" fmla="*/ 0 w 2196244"/>
              <a:gd name="connsiteY13" fmla="*/ 421984 h 506383"/>
              <a:gd name="connsiteX14" fmla="*/ 0 w 2196244"/>
              <a:gd name="connsiteY14" fmla="*/ 84399 h 5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6244" h="506383" fill="none" extrusionOk="0">
                <a:moveTo>
                  <a:pt x="0" y="84399"/>
                </a:moveTo>
                <a:cubicBezTo>
                  <a:pt x="-13246" y="35872"/>
                  <a:pt x="39767" y="-1918"/>
                  <a:pt x="84399" y="0"/>
                </a:cubicBezTo>
                <a:cubicBezTo>
                  <a:pt x="231323" y="-18473"/>
                  <a:pt x="468592" y="48838"/>
                  <a:pt x="631809" y="0"/>
                </a:cubicBezTo>
                <a:cubicBezTo>
                  <a:pt x="795026" y="-48838"/>
                  <a:pt x="989911" y="36781"/>
                  <a:pt x="1118396" y="0"/>
                </a:cubicBezTo>
                <a:cubicBezTo>
                  <a:pt x="1246881" y="-36781"/>
                  <a:pt x="1516048" y="54486"/>
                  <a:pt x="1645532" y="0"/>
                </a:cubicBezTo>
                <a:cubicBezTo>
                  <a:pt x="1775016" y="-54486"/>
                  <a:pt x="1988338" y="49029"/>
                  <a:pt x="2111845" y="0"/>
                </a:cubicBezTo>
                <a:cubicBezTo>
                  <a:pt x="2168242" y="-5267"/>
                  <a:pt x="2205876" y="46950"/>
                  <a:pt x="2196244" y="84399"/>
                </a:cubicBezTo>
                <a:cubicBezTo>
                  <a:pt x="2215010" y="253158"/>
                  <a:pt x="2159066" y="301488"/>
                  <a:pt x="2196244" y="421984"/>
                </a:cubicBezTo>
                <a:cubicBezTo>
                  <a:pt x="2200574" y="464206"/>
                  <a:pt x="2155795" y="504807"/>
                  <a:pt x="2111845" y="506383"/>
                </a:cubicBezTo>
                <a:cubicBezTo>
                  <a:pt x="1981258" y="520769"/>
                  <a:pt x="1737808" y="473092"/>
                  <a:pt x="1564435" y="506383"/>
                </a:cubicBezTo>
                <a:cubicBezTo>
                  <a:pt x="1391062" y="539674"/>
                  <a:pt x="1143664" y="471582"/>
                  <a:pt x="1037299" y="506383"/>
                </a:cubicBezTo>
                <a:cubicBezTo>
                  <a:pt x="930934" y="541184"/>
                  <a:pt x="741891" y="463123"/>
                  <a:pt x="591261" y="506383"/>
                </a:cubicBezTo>
                <a:cubicBezTo>
                  <a:pt x="440631" y="549643"/>
                  <a:pt x="214764" y="454301"/>
                  <a:pt x="84399" y="506383"/>
                </a:cubicBezTo>
                <a:cubicBezTo>
                  <a:pt x="33798" y="510125"/>
                  <a:pt x="7601" y="473164"/>
                  <a:pt x="0" y="421984"/>
                </a:cubicBezTo>
                <a:cubicBezTo>
                  <a:pt x="-29562" y="306360"/>
                  <a:pt x="39041" y="213777"/>
                  <a:pt x="0" y="84399"/>
                </a:cubicBezTo>
                <a:close/>
              </a:path>
              <a:path w="2196244" h="506383" stroke="0" extrusionOk="0">
                <a:moveTo>
                  <a:pt x="0" y="84399"/>
                </a:moveTo>
                <a:cubicBezTo>
                  <a:pt x="-1743" y="38561"/>
                  <a:pt x="29312" y="9614"/>
                  <a:pt x="84399" y="0"/>
                </a:cubicBezTo>
                <a:cubicBezTo>
                  <a:pt x="241014" y="-48282"/>
                  <a:pt x="368744" y="27927"/>
                  <a:pt x="570986" y="0"/>
                </a:cubicBezTo>
                <a:cubicBezTo>
                  <a:pt x="773228" y="-27927"/>
                  <a:pt x="881797" y="47789"/>
                  <a:pt x="1118396" y="0"/>
                </a:cubicBezTo>
                <a:cubicBezTo>
                  <a:pt x="1354995" y="-47789"/>
                  <a:pt x="1382609" y="53977"/>
                  <a:pt x="1604984" y="0"/>
                </a:cubicBezTo>
                <a:cubicBezTo>
                  <a:pt x="1827359" y="-53977"/>
                  <a:pt x="1973575" y="13273"/>
                  <a:pt x="2111845" y="0"/>
                </a:cubicBezTo>
                <a:cubicBezTo>
                  <a:pt x="2158527" y="-1564"/>
                  <a:pt x="2201862" y="28685"/>
                  <a:pt x="2196244" y="84399"/>
                </a:cubicBezTo>
                <a:cubicBezTo>
                  <a:pt x="2207723" y="217436"/>
                  <a:pt x="2160086" y="300181"/>
                  <a:pt x="2196244" y="421984"/>
                </a:cubicBezTo>
                <a:cubicBezTo>
                  <a:pt x="2193795" y="461148"/>
                  <a:pt x="2163107" y="495235"/>
                  <a:pt x="2111845" y="506383"/>
                </a:cubicBezTo>
                <a:cubicBezTo>
                  <a:pt x="1887109" y="544035"/>
                  <a:pt x="1772797" y="456319"/>
                  <a:pt x="1625258" y="506383"/>
                </a:cubicBezTo>
                <a:cubicBezTo>
                  <a:pt x="1477719" y="556447"/>
                  <a:pt x="1265083" y="456868"/>
                  <a:pt x="1158945" y="506383"/>
                </a:cubicBezTo>
                <a:cubicBezTo>
                  <a:pt x="1052807" y="555898"/>
                  <a:pt x="880904" y="464820"/>
                  <a:pt x="672358" y="506383"/>
                </a:cubicBezTo>
                <a:cubicBezTo>
                  <a:pt x="463812" y="547946"/>
                  <a:pt x="298408" y="446632"/>
                  <a:pt x="84399" y="506383"/>
                </a:cubicBezTo>
                <a:cubicBezTo>
                  <a:pt x="35801" y="507224"/>
                  <a:pt x="-1195" y="467442"/>
                  <a:pt x="0" y="421984"/>
                </a:cubicBezTo>
                <a:cubicBezTo>
                  <a:pt x="-18579" y="305379"/>
                  <a:pt x="21588" y="244300"/>
                  <a:pt x="0" y="84399"/>
                </a:cubicBezTo>
                <a:close/>
              </a:path>
            </a:pathLst>
          </a:custGeom>
          <a:solidFill>
            <a:srgbClr val="78F9D4"/>
          </a:solidFill>
          <a:ln w="28575">
            <a:solidFill>
              <a:srgbClr val="78F9D4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F427E-86F6-50E9-628A-B0D90BCF17D9}"/>
              </a:ext>
            </a:extLst>
          </p:cNvPr>
          <p:cNvSpPr txBox="1"/>
          <p:nvPr/>
        </p:nvSpPr>
        <p:spPr>
          <a:xfrm>
            <a:off x="3572011" y="5203365"/>
            <a:ext cx="2339383" cy="492443"/>
          </a:xfrm>
          <a:custGeom>
            <a:avLst/>
            <a:gdLst>
              <a:gd name="connsiteX0" fmla="*/ 0 w 2339383"/>
              <a:gd name="connsiteY0" fmla="*/ 0 h 492443"/>
              <a:gd name="connsiteX1" fmla="*/ 538058 w 2339383"/>
              <a:gd name="connsiteY1" fmla="*/ 0 h 492443"/>
              <a:gd name="connsiteX2" fmla="*/ 1169692 w 2339383"/>
              <a:gd name="connsiteY2" fmla="*/ 0 h 492443"/>
              <a:gd name="connsiteX3" fmla="*/ 1731143 w 2339383"/>
              <a:gd name="connsiteY3" fmla="*/ 0 h 492443"/>
              <a:gd name="connsiteX4" fmla="*/ 2339383 w 2339383"/>
              <a:gd name="connsiteY4" fmla="*/ 0 h 492443"/>
              <a:gd name="connsiteX5" fmla="*/ 2339383 w 2339383"/>
              <a:gd name="connsiteY5" fmla="*/ 492443 h 492443"/>
              <a:gd name="connsiteX6" fmla="*/ 1707750 w 2339383"/>
              <a:gd name="connsiteY6" fmla="*/ 492443 h 492443"/>
              <a:gd name="connsiteX7" fmla="*/ 1169692 w 2339383"/>
              <a:gd name="connsiteY7" fmla="*/ 492443 h 492443"/>
              <a:gd name="connsiteX8" fmla="*/ 655027 w 2339383"/>
              <a:gd name="connsiteY8" fmla="*/ 492443 h 492443"/>
              <a:gd name="connsiteX9" fmla="*/ 0 w 2339383"/>
              <a:gd name="connsiteY9" fmla="*/ 492443 h 492443"/>
              <a:gd name="connsiteX10" fmla="*/ 0 w 2339383"/>
              <a:gd name="connsiteY10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9383" h="492443" extrusionOk="0">
                <a:moveTo>
                  <a:pt x="0" y="0"/>
                </a:moveTo>
                <a:cubicBezTo>
                  <a:pt x="126754" y="-30707"/>
                  <a:pt x="351388" y="8881"/>
                  <a:pt x="538058" y="0"/>
                </a:cubicBezTo>
                <a:cubicBezTo>
                  <a:pt x="724728" y="-8881"/>
                  <a:pt x="1033115" y="69474"/>
                  <a:pt x="1169692" y="0"/>
                </a:cubicBezTo>
                <a:cubicBezTo>
                  <a:pt x="1306269" y="-69474"/>
                  <a:pt x="1568185" y="18252"/>
                  <a:pt x="1731143" y="0"/>
                </a:cubicBezTo>
                <a:cubicBezTo>
                  <a:pt x="1894101" y="-18252"/>
                  <a:pt x="2053624" y="71889"/>
                  <a:pt x="2339383" y="0"/>
                </a:cubicBezTo>
                <a:cubicBezTo>
                  <a:pt x="2348795" y="181978"/>
                  <a:pt x="2292159" y="323543"/>
                  <a:pt x="2339383" y="492443"/>
                </a:cubicBezTo>
                <a:cubicBezTo>
                  <a:pt x="2211698" y="548206"/>
                  <a:pt x="2009126" y="418119"/>
                  <a:pt x="1707750" y="492443"/>
                </a:cubicBezTo>
                <a:cubicBezTo>
                  <a:pt x="1406374" y="566767"/>
                  <a:pt x="1293769" y="489713"/>
                  <a:pt x="1169692" y="492443"/>
                </a:cubicBezTo>
                <a:cubicBezTo>
                  <a:pt x="1045615" y="495173"/>
                  <a:pt x="847363" y="453407"/>
                  <a:pt x="655027" y="492443"/>
                </a:cubicBezTo>
                <a:cubicBezTo>
                  <a:pt x="462691" y="531479"/>
                  <a:pt x="280596" y="461363"/>
                  <a:pt x="0" y="492443"/>
                </a:cubicBezTo>
                <a:cubicBezTo>
                  <a:pt x="-17811" y="283032"/>
                  <a:pt x="46771" y="22349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HOW MANY OF THE 10 CAN YOU REMEMBER!?</a:t>
            </a:r>
          </a:p>
        </p:txBody>
      </p:sp>
    </p:spTree>
    <p:extLst>
      <p:ext uri="{BB962C8B-B14F-4D97-AF65-F5344CB8AC3E}">
        <p14:creationId xmlns:p14="http://schemas.microsoft.com/office/powerpoint/2010/main" val="428190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Long-Term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342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flexibility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Regular stretching causes muscles and tendons to be more elastic (stretchy).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injury risk.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cardiovascular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Stronger heart muscle can pump more blood. Stronger respiratory muscles can take in more oxygen.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keep working for longer aerobically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muscular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is number of capillaries within the muscle.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athlete's muscles can keep working for longer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muscular 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Damaged muscles repair stronger and thicker.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exert more force against a resistance.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injury risk.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2989637" y="2204937"/>
            <a:ext cx="3601489" cy="292388"/>
          </a:xfrm>
          <a:custGeom>
            <a:avLst/>
            <a:gdLst>
              <a:gd name="connsiteX0" fmla="*/ 0 w 3601489"/>
              <a:gd name="connsiteY0" fmla="*/ 0 h 292388"/>
              <a:gd name="connsiteX1" fmla="*/ 442469 w 3601489"/>
              <a:gd name="connsiteY1" fmla="*/ 0 h 292388"/>
              <a:gd name="connsiteX2" fmla="*/ 1028997 w 3601489"/>
              <a:gd name="connsiteY2" fmla="*/ 0 h 292388"/>
              <a:gd name="connsiteX3" fmla="*/ 1507480 w 3601489"/>
              <a:gd name="connsiteY3" fmla="*/ 0 h 292388"/>
              <a:gd name="connsiteX4" fmla="*/ 1949949 w 3601489"/>
              <a:gd name="connsiteY4" fmla="*/ 0 h 292388"/>
              <a:gd name="connsiteX5" fmla="*/ 2392418 w 3601489"/>
              <a:gd name="connsiteY5" fmla="*/ 0 h 292388"/>
              <a:gd name="connsiteX6" fmla="*/ 2798871 w 3601489"/>
              <a:gd name="connsiteY6" fmla="*/ 0 h 292388"/>
              <a:gd name="connsiteX7" fmla="*/ 3601489 w 3601489"/>
              <a:gd name="connsiteY7" fmla="*/ 0 h 292388"/>
              <a:gd name="connsiteX8" fmla="*/ 3601489 w 3601489"/>
              <a:gd name="connsiteY8" fmla="*/ 292388 h 292388"/>
              <a:gd name="connsiteX9" fmla="*/ 3050976 w 3601489"/>
              <a:gd name="connsiteY9" fmla="*/ 292388 h 292388"/>
              <a:gd name="connsiteX10" fmla="*/ 2608507 w 3601489"/>
              <a:gd name="connsiteY10" fmla="*/ 292388 h 292388"/>
              <a:gd name="connsiteX11" fmla="*/ 2021979 w 3601489"/>
              <a:gd name="connsiteY11" fmla="*/ 292388 h 292388"/>
              <a:gd name="connsiteX12" fmla="*/ 1579510 w 3601489"/>
              <a:gd name="connsiteY12" fmla="*/ 292388 h 292388"/>
              <a:gd name="connsiteX13" fmla="*/ 1101027 w 3601489"/>
              <a:gd name="connsiteY13" fmla="*/ 292388 h 292388"/>
              <a:gd name="connsiteX14" fmla="*/ 514498 w 3601489"/>
              <a:gd name="connsiteY14" fmla="*/ 292388 h 292388"/>
              <a:gd name="connsiteX15" fmla="*/ 0 w 3601489"/>
              <a:gd name="connsiteY15" fmla="*/ 292388 h 292388"/>
              <a:gd name="connsiteX16" fmla="*/ 0 w 3601489"/>
              <a:gd name="connsiteY16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1489" h="292388" extrusionOk="0">
                <a:moveTo>
                  <a:pt x="0" y="0"/>
                </a:moveTo>
                <a:cubicBezTo>
                  <a:pt x="209854" y="-16384"/>
                  <a:pt x="250734" y="22467"/>
                  <a:pt x="442469" y="0"/>
                </a:cubicBezTo>
                <a:cubicBezTo>
                  <a:pt x="634204" y="-22467"/>
                  <a:pt x="819637" y="47608"/>
                  <a:pt x="1028997" y="0"/>
                </a:cubicBezTo>
                <a:cubicBezTo>
                  <a:pt x="1238357" y="-47608"/>
                  <a:pt x="1324971" y="52439"/>
                  <a:pt x="1507480" y="0"/>
                </a:cubicBezTo>
                <a:cubicBezTo>
                  <a:pt x="1689989" y="-52439"/>
                  <a:pt x="1818412" y="10266"/>
                  <a:pt x="1949949" y="0"/>
                </a:cubicBezTo>
                <a:cubicBezTo>
                  <a:pt x="2081486" y="-10266"/>
                  <a:pt x="2218159" y="7923"/>
                  <a:pt x="2392418" y="0"/>
                </a:cubicBezTo>
                <a:cubicBezTo>
                  <a:pt x="2566677" y="-7923"/>
                  <a:pt x="2624508" y="9290"/>
                  <a:pt x="2798871" y="0"/>
                </a:cubicBezTo>
                <a:cubicBezTo>
                  <a:pt x="2973234" y="-9290"/>
                  <a:pt x="3343073" y="51877"/>
                  <a:pt x="3601489" y="0"/>
                </a:cubicBezTo>
                <a:cubicBezTo>
                  <a:pt x="3612024" y="134551"/>
                  <a:pt x="3593829" y="195855"/>
                  <a:pt x="3601489" y="292388"/>
                </a:cubicBezTo>
                <a:cubicBezTo>
                  <a:pt x="3421939" y="339855"/>
                  <a:pt x="3169598" y="250831"/>
                  <a:pt x="3050976" y="292388"/>
                </a:cubicBezTo>
                <a:cubicBezTo>
                  <a:pt x="2932354" y="333945"/>
                  <a:pt x="2738376" y="261609"/>
                  <a:pt x="2608507" y="292388"/>
                </a:cubicBezTo>
                <a:cubicBezTo>
                  <a:pt x="2478638" y="323167"/>
                  <a:pt x="2248983" y="287082"/>
                  <a:pt x="2021979" y="292388"/>
                </a:cubicBezTo>
                <a:cubicBezTo>
                  <a:pt x="1794975" y="297694"/>
                  <a:pt x="1759611" y="264798"/>
                  <a:pt x="1579510" y="292388"/>
                </a:cubicBezTo>
                <a:cubicBezTo>
                  <a:pt x="1399409" y="319978"/>
                  <a:pt x="1337312" y="273361"/>
                  <a:pt x="1101027" y="292388"/>
                </a:cubicBezTo>
                <a:cubicBezTo>
                  <a:pt x="864742" y="311415"/>
                  <a:pt x="795630" y="270067"/>
                  <a:pt x="514498" y="292388"/>
                </a:cubicBezTo>
                <a:cubicBezTo>
                  <a:pt x="233366" y="314709"/>
                  <a:pt x="186008" y="292046"/>
                  <a:pt x="0" y="292388"/>
                </a:cubicBezTo>
                <a:cubicBezTo>
                  <a:pt x="-1346" y="230048"/>
                  <a:pt x="6963" y="1073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over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2989636" y="2180250"/>
            <a:ext cx="3601490" cy="337582"/>
          </a:xfrm>
          <a:custGeom>
            <a:avLst/>
            <a:gdLst>
              <a:gd name="connsiteX0" fmla="*/ 0 w 3601490"/>
              <a:gd name="connsiteY0" fmla="*/ 56265 h 337582"/>
              <a:gd name="connsiteX1" fmla="*/ 56265 w 3601490"/>
              <a:gd name="connsiteY1" fmla="*/ 0 h 337582"/>
              <a:gd name="connsiteX2" fmla="*/ 602869 w 3601490"/>
              <a:gd name="connsiteY2" fmla="*/ 0 h 337582"/>
              <a:gd name="connsiteX3" fmla="*/ 1254141 w 3601490"/>
              <a:gd name="connsiteY3" fmla="*/ 0 h 337582"/>
              <a:gd name="connsiteX4" fmla="*/ 1800745 w 3601490"/>
              <a:gd name="connsiteY4" fmla="*/ 0 h 337582"/>
              <a:gd name="connsiteX5" fmla="*/ 2452018 w 3601490"/>
              <a:gd name="connsiteY5" fmla="*/ 0 h 337582"/>
              <a:gd name="connsiteX6" fmla="*/ 3033511 w 3601490"/>
              <a:gd name="connsiteY6" fmla="*/ 0 h 337582"/>
              <a:gd name="connsiteX7" fmla="*/ 3545225 w 3601490"/>
              <a:gd name="connsiteY7" fmla="*/ 0 h 337582"/>
              <a:gd name="connsiteX8" fmla="*/ 3601490 w 3601490"/>
              <a:gd name="connsiteY8" fmla="*/ 56265 h 337582"/>
              <a:gd name="connsiteX9" fmla="*/ 3601490 w 3601490"/>
              <a:gd name="connsiteY9" fmla="*/ 281317 h 337582"/>
              <a:gd name="connsiteX10" fmla="*/ 3545225 w 3601490"/>
              <a:gd name="connsiteY10" fmla="*/ 337582 h 337582"/>
              <a:gd name="connsiteX11" fmla="*/ 2928842 w 3601490"/>
              <a:gd name="connsiteY11" fmla="*/ 337582 h 337582"/>
              <a:gd name="connsiteX12" fmla="*/ 2347349 w 3601490"/>
              <a:gd name="connsiteY12" fmla="*/ 337582 h 337582"/>
              <a:gd name="connsiteX13" fmla="*/ 1870524 w 3601490"/>
              <a:gd name="connsiteY13" fmla="*/ 337582 h 337582"/>
              <a:gd name="connsiteX14" fmla="*/ 1254141 w 3601490"/>
              <a:gd name="connsiteY14" fmla="*/ 337582 h 337582"/>
              <a:gd name="connsiteX15" fmla="*/ 602869 w 3601490"/>
              <a:gd name="connsiteY15" fmla="*/ 337582 h 337582"/>
              <a:gd name="connsiteX16" fmla="*/ 56265 w 3601490"/>
              <a:gd name="connsiteY16" fmla="*/ 337582 h 337582"/>
              <a:gd name="connsiteX17" fmla="*/ 0 w 3601490"/>
              <a:gd name="connsiteY17" fmla="*/ 281317 h 337582"/>
              <a:gd name="connsiteX18" fmla="*/ 0 w 3601490"/>
              <a:gd name="connsiteY18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01490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67777" y="-23270"/>
                  <a:pt x="392768" y="13176"/>
                  <a:pt x="602869" y="0"/>
                </a:cubicBezTo>
                <a:cubicBezTo>
                  <a:pt x="812970" y="-13176"/>
                  <a:pt x="988198" y="76111"/>
                  <a:pt x="1254141" y="0"/>
                </a:cubicBezTo>
                <a:cubicBezTo>
                  <a:pt x="1520084" y="-76111"/>
                  <a:pt x="1569739" y="12017"/>
                  <a:pt x="1800745" y="0"/>
                </a:cubicBezTo>
                <a:cubicBezTo>
                  <a:pt x="2031751" y="-12017"/>
                  <a:pt x="2226156" y="48610"/>
                  <a:pt x="2452018" y="0"/>
                </a:cubicBezTo>
                <a:cubicBezTo>
                  <a:pt x="2677880" y="-48610"/>
                  <a:pt x="2763004" y="21963"/>
                  <a:pt x="3033511" y="0"/>
                </a:cubicBezTo>
                <a:cubicBezTo>
                  <a:pt x="3304018" y="-21963"/>
                  <a:pt x="3437605" y="9785"/>
                  <a:pt x="3545225" y="0"/>
                </a:cubicBezTo>
                <a:cubicBezTo>
                  <a:pt x="3581087" y="6042"/>
                  <a:pt x="3600757" y="19790"/>
                  <a:pt x="3601490" y="56265"/>
                </a:cubicBezTo>
                <a:cubicBezTo>
                  <a:pt x="3618229" y="133490"/>
                  <a:pt x="3596573" y="216821"/>
                  <a:pt x="3601490" y="281317"/>
                </a:cubicBezTo>
                <a:cubicBezTo>
                  <a:pt x="3608543" y="308783"/>
                  <a:pt x="3579244" y="334598"/>
                  <a:pt x="3545225" y="337582"/>
                </a:cubicBezTo>
                <a:cubicBezTo>
                  <a:pt x="3270350" y="353804"/>
                  <a:pt x="3139997" y="325962"/>
                  <a:pt x="2928842" y="337582"/>
                </a:cubicBezTo>
                <a:cubicBezTo>
                  <a:pt x="2717687" y="349202"/>
                  <a:pt x="2464275" y="302370"/>
                  <a:pt x="2347349" y="337582"/>
                </a:cubicBezTo>
                <a:cubicBezTo>
                  <a:pt x="2230423" y="372794"/>
                  <a:pt x="2073078" y="322549"/>
                  <a:pt x="1870524" y="337582"/>
                </a:cubicBezTo>
                <a:cubicBezTo>
                  <a:pt x="1667971" y="352615"/>
                  <a:pt x="1526365" y="279809"/>
                  <a:pt x="1254141" y="337582"/>
                </a:cubicBezTo>
                <a:cubicBezTo>
                  <a:pt x="981917" y="395355"/>
                  <a:pt x="867870" y="308261"/>
                  <a:pt x="602869" y="337582"/>
                </a:cubicBezTo>
                <a:cubicBezTo>
                  <a:pt x="337868" y="366903"/>
                  <a:pt x="295379" y="274183"/>
                  <a:pt x="56265" y="337582"/>
                </a:cubicBezTo>
                <a:cubicBezTo>
                  <a:pt x="27202" y="336417"/>
                  <a:pt x="-6092" y="314772"/>
                  <a:pt x="0" y="281317"/>
                </a:cubicBezTo>
                <a:cubicBezTo>
                  <a:pt x="-24671" y="185544"/>
                  <a:pt x="26772" y="105620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41934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Long-Term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342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Body shape change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body fat.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Gain in muscle mass.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suitability for certain sports.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Muscle hypertrophy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mass increases.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exert more force against a resistance.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Cardiac hypertrophy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in size and strength of heart muscle.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 in resting blood pressure.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keep working for longer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Decrease resting heart rate (bradycardia)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the heart gets stronger, it isn’t required to pump as often.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perform specific activities at a lower heart rate.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2989637" y="2204937"/>
            <a:ext cx="3601489" cy="292388"/>
          </a:xfrm>
          <a:custGeom>
            <a:avLst/>
            <a:gdLst>
              <a:gd name="connsiteX0" fmla="*/ 0 w 3601489"/>
              <a:gd name="connsiteY0" fmla="*/ 0 h 292388"/>
              <a:gd name="connsiteX1" fmla="*/ 442469 w 3601489"/>
              <a:gd name="connsiteY1" fmla="*/ 0 h 292388"/>
              <a:gd name="connsiteX2" fmla="*/ 1028997 w 3601489"/>
              <a:gd name="connsiteY2" fmla="*/ 0 h 292388"/>
              <a:gd name="connsiteX3" fmla="*/ 1507480 w 3601489"/>
              <a:gd name="connsiteY3" fmla="*/ 0 h 292388"/>
              <a:gd name="connsiteX4" fmla="*/ 1949949 w 3601489"/>
              <a:gd name="connsiteY4" fmla="*/ 0 h 292388"/>
              <a:gd name="connsiteX5" fmla="*/ 2392418 w 3601489"/>
              <a:gd name="connsiteY5" fmla="*/ 0 h 292388"/>
              <a:gd name="connsiteX6" fmla="*/ 2798871 w 3601489"/>
              <a:gd name="connsiteY6" fmla="*/ 0 h 292388"/>
              <a:gd name="connsiteX7" fmla="*/ 3601489 w 3601489"/>
              <a:gd name="connsiteY7" fmla="*/ 0 h 292388"/>
              <a:gd name="connsiteX8" fmla="*/ 3601489 w 3601489"/>
              <a:gd name="connsiteY8" fmla="*/ 292388 h 292388"/>
              <a:gd name="connsiteX9" fmla="*/ 3050976 w 3601489"/>
              <a:gd name="connsiteY9" fmla="*/ 292388 h 292388"/>
              <a:gd name="connsiteX10" fmla="*/ 2608507 w 3601489"/>
              <a:gd name="connsiteY10" fmla="*/ 292388 h 292388"/>
              <a:gd name="connsiteX11" fmla="*/ 2021979 w 3601489"/>
              <a:gd name="connsiteY11" fmla="*/ 292388 h 292388"/>
              <a:gd name="connsiteX12" fmla="*/ 1579510 w 3601489"/>
              <a:gd name="connsiteY12" fmla="*/ 292388 h 292388"/>
              <a:gd name="connsiteX13" fmla="*/ 1101027 w 3601489"/>
              <a:gd name="connsiteY13" fmla="*/ 292388 h 292388"/>
              <a:gd name="connsiteX14" fmla="*/ 514498 w 3601489"/>
              <a:gd name="connsiteY14" fmla="*/ 292388 h 292388"/>
              <a:gd name="connsiteX15" fmla="*/ 0 w 3601489"/>
              <a:gd name="connsiteY15" fmla="*/ 292388 h 292388"/>
              <a:gd name="connsiteX16" fmla="*/ 0 w 3601489"/>
              <a:gd name="connsiteY16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1489" h="292388" extrusionOk="0">
                <a:moveTo>
                  <a:pt x="0" y="0"/>
                </a:moveTo>
                <a:cubicBezTo>
                  <a:pt x="209854" y="-16384"/>
                  <a:pt x="250734" y="22467"/>
                  <a:pt x="442469" y="0"/>
                </a:cubicBezTo>
                <a:cubicBezTo>
                  <a:pt x="634204" y="-22467"/>
                  <a:pt x="819637" y="47608"/>
                  <a:pt x="1028997" y="0"/>
                </a:cubicBezTo>
                <a:cubicBezTo>
                  <a:pt x="1238357" y="-47608"/>
                  <a:pt x="1324971" y="52439"/>
                  <a:pt x="1507480" y="0"/>
                </a:cubicBezTo>
                <a:cubicBezTo>
                  <a:pt x="1689989" y="-52439"/>
                  <a:pt x="1818412" y="10266"/>
                  <a:pt x="1949949" y="0"/>
                </a:cubicBezTo>
                <a:cubicBezTo>
                  <a:pt x="2081486" y="-10266"/>
                  <a:pt x="2218159" y="7923"/>
                  <a:pt x="2392418" y="0"/>
                </a:cubicBezTo>
                <a:cubicBezTo>
                  <a:pt x="2566677" y="-7923"/>
                  <a:pt x="2624508" y="9290"/>
                  <a:pt x="2798871" y="0"/>
                </a:cubicBezTo>
                <a:cubicBezTo>
                  <a:pt x="2973234" y="-9290"/>
                  <a:pt x="3343073" y="51877"/>
                  <a:pt x="3601489" y="0"/>
                </a:cubicBezTo>
                <a:cubicBezTo>
                  <a:pt x="3612024" y="134551"/>
                  <a:pt x="3593829" y="195855"/>
                  <a:pt x="3601489" y="292388"/>
                </a:cubicBezTo>
                <a:cubicBezTo>
                  <a:pt x="3421939" y="339855"/>
                  <a:pt x="3169598" y="250831"/>
                  <a:pt x="3050976" y="292388"/>
                </a:cubicBezTo>
                <a:cubicBezTo>
                  <a:pt x="2932354" y="333945"/>
                  <a:pt x="2738376" y="261609"/>
                  <a:pt x="2608507" y="292388"/>
                </a:cubicBezTo>
                <a:cubicBezTo>
                  <a:pt x="2478638" y="323167"/>
                  <a:pt x="2248983" y="287082"/>
                  <a:pt x="2021979" y="292388"/>
                </a:cubicBezTo>
                <a:cubicBezTo>
                  <a:pt x="1794975" y="297694"/>
                  <a:pt x="1759611" y="264798"/>
                  <a:pt x="1579510" y="292388"/>
                </a:cubicBezTo>
                <a:cubicBezTo>
                  <a:pt x="1399409" y="319978"/>
                  <a:pt x="1337312" y="273361"/>
                  <a:pt x="1101027" y="292388"/>
                </a:cubicBezTo>
                <a:cubicBezTo>
                  <a:pt x="864742" y="311415"/>
                  <a:pt x="795630" y="270067"/>
                  <a:pt x="514498" y="292388"/>
                </a:cubicBezTo>
                <a:cubicBezTo>
                  <a:pt x="233366" y="314709"/>
                  <a:pt x="186008" y="292046"/>
                  <a:pt x="0" y="292388"/>
                </a:cubicBezTo>
                <a:cubicBezTo>
                  <a:pt x="-1346" y="230048"/>
                  <a:pt x="6963" y="1073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over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2989636" y="2180250"/>
            <a:ext cx="3601490" cy="337582"/>
          </a:xfrm>
          <a:custGeom>
            <a:avLst/>
            <a:gdLst>
              <a:gd name="connsiteX0" fmla="*/ 0 w 3601490"/>
              <a:gd name="connsiteY0" fmla="*/ 56265 h 337582"/>
              <a:gd name="connsiteX1" fmla="*/ 56265 w 3601490"/>
              <a:gd name="connsiteY1" fmla="*/ 0 h 337582"/>
              <a:gd name="connsiteX2" fmla="*/ 602869 w 3601490"/>
              <a:gd name="connsiteY2" fmla="*/ 0 h 337582"/>
              <a:gd name="connsiteX3" fmla="*/ 1254141 w 3601490"/>
              <a:gd name="connsiteY3" fmla="*/ 0 h 337582"/>
              <a:gd name="connsiteX4" fmla="*/ 1800745 w 3601490"/>
              <a:gd name="connsiteY4" fmla="*/ 0 h 337582"/>
              <a:gd name="connsiteX5" fmla="*/ 2452018 w 3601490"/>
              <a:gd name="connsiteY5" fmla="*/ 0 h 337582"/>
              <a:gd name="connsiteX6" fmla="*/ 3033511 w 3601490"/>
              <a:gd name="connsiteY6" fmla="*/ 0 h 337582"/>
              <a:gd name="connsiteX7" fmla="*/ 3545225 w 3601490"/>
              <a:gd name="connsiteY7" fmla="*/ 0 h 337582"/>
              <a:gd name="connsiteX8" fmla="*/ 3601490 w 3601490"/>
              <a:gd name="connsiteY8" fmla="*/ 56265 h 337582"/>
              <a:gd name="connsiteX9" fmla="*/ 3601490 w 3601490"/>
              <a:gd name="connsiteY9" fmla="*/ 281317 h 337582"/>
              <a:gd name="connsiteX10" fmla="*/ 3545225 w 3601490"/>
              <a:gd name="connsiteY10" fmla="*/ 337582 h 337582"/>
              <a:gd name="connsiteX11" fmla="*/ 2928842 w 3601490"/>
              <a:gd name="connsiteY11" fmla="*/ 337582 h 337582"/>
              <a:gd name="connsiteX12" fmla="*/ 2347349 w 3601490"/>
              <a:gd name="connsiteY12" fmla="*/ 337582 h 337582"/>
              <a:gd name="connsiteX13" fmla="*/ 1870524 w 3601490"/>
              <a:gd name="connsiteY13" fmla="*/ 337582 h 337582"/>
              <a:gd name="connsiteX14" fmla="*/ 1254141 w 3601490"/>
              <a:gd name="connsiteY14" fmla="*/ 337582 h 337582"/>
              <a:gd name="connsiteX15" fmla="*/ 602869 w 3601490"/>
              <a:gd name="connsiteY15" fmla="*/ 337582 h 337582"/>
              <a:gd name="connsiteX16" fmla="*/ 56265 w 3601490"/>
              <a:gd name="connsiteY16" fmla="*/ 337582 h 337582"/>
              <a:gd name="connsiteX17" fmla="*/ 0 w 3601490"/>
              <a:gd name="connsiteY17" fmla="*/ 281317 h 337582"/>
              <a:gd name="connsiteX18" fmla="*/ 0 w 3601490"/>
              <a:gd name="connsiteY18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01490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67777" y="-23270"/>
                  <a:pt x="392768" y="13176"/>
                  <a:pt x="602869" y="0"/>
                </a:cubicBezTo>
                <a:cubicBezTo>
                  <a:pt x="812970" y="-13176"/>
                  <a:pt x="988198" y="76111"/>
                  <a:pt x="1254141" y="0"/>
                </a:cubicBezTo>
                <a:cubicBezTo>
                  <a:pt x="1520084" y="-76111"/>
                  <a:pt x="1569739" y="12017"/>
                  <a:pt x="1800745" y="0"/>
                </a:cubicBezTo>
                <a:cubicBezTo>
                  <a:pt x="2031751" y="-12017"/>
                  <a:pt x="2226156" y="48610"/>
                  <a:pt x="2452018" y="0"/>
                </a:cubicBezTo>
                <a:cubicBezTo>
                  <a:pt x="2677880" y="-48610"/>
                  <a:pt x="2763004" y="21963"/>
                  <a:pt x="3033511" y="0"/>
                </a:cubicBezTo>
                <a:cubicBezTo>
                  <a:pt x="3304018" y="-21963"/>
                  <a:pt x="3437605" y="9785"/>
                  <a:pt x="3545225" y="0"/>
                </a:cubicBezTo>
                <a:cubicBezTo>
                  <a:pt x="3581087" y="6042"/>
                  <a:pt x="3600757" y="19790"/>
                  <a:pt x="3601490" y="56265"/>
                </a:cubicBezTo>
                <a:cubicBezTo>
                  <a:pt x="3618229" y="133490"/>
                  <a:pt x="3596573" y="216821"/>
                  <a:pt x="3601490" y="281317"/>
                </a:cubicBezTo>
                <a:cubicBezTo>
                  <a:pt x="3608543" y="308783"/>
                  <a:pt x="3579244" y="334598"/>
                  <a:pt x="3545225" y="337582"/>
                </a:cubicBezTo>
                <a:cubicBezTo>
                  <a:pt x="3270350" y="353804"/>
                  <a:pt x="3139997" y="325962"/>
                  <a:pt x="2928842" y="337582"/>
                </a:cubicBezTo>
                <a:cubicBezTo>
                  <a:pt x="2717687" y="349202"/>
                  <a:pt x="2464275" y="302370"/>
                  <a:pt x="2347349" y="337582"/>
                </a:cubicBezTo>
                <a:cubicBezTo>
                  <a:pt x="2230423" y="372794"/>
                  <a:pt x="2073078" y="322549"/>
                  <a:pt x="1870524" y="337582"/>
                </a:cubicBezTo>
                <a:cubicBezTo>
                  <a:pt x="1667971" y="352615"/>
                  <a:pt x="1526365" y="279809"/>
                  <a:pt x="1254141" y="337582"/>
                </a:cubicBezTo>
                <a:cubicBezTo>
                  <a:pt x="981917" y="395355"/>
                  <a:pt x="867870" y="308261"/>
                  <a:pt x="602869" y="337582"/>
                </a:cubicBezTo>
                <a:cubicBezTo>
                  <a:pt x="337868" y="366903"/>
                  <a:pt x="295379" y="274183"/>
                  <a:pt x="56265" y="337582"/>
                </a:cubicBezTo>
                <a:cubicBezTo>
                  <a:pt x="27202" y="336417"/>
                  <a:pt x="-6092" y="314772"/>
                  <a:pt x="0" y="281317"/>
                </a:cubicBezTo>
                <a:cubicBezTo>
                  <a:pt x="-24671" y="185544"/>
                  <a:pt x="26772" y="105620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C7C8D9-1E67-9A33-E79C-A42958E445E8}"/>
              </a:ext>
            </a:extLst>
          </p:cNvPr>
          <p:cNvSpPr/>
          <p:nvPr/>
        </p:nvSpPr>
        <p:spPr>
          <a:xfrm>
            <a:off x="1983472" y="3323351"/>
            <a:ext cx="218114" cy="211298"/>
          </a:xfrm>
          <a:prstGeom prst="ellipse">
            <a:avLst/>
          </a:prstGeom>
          <a:solidFill>
            <a:srgbClr val="A09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ACF89C7-38E1-29D0-9510-AEF9B7FD627E}"/>
              </a:ext>
            </a:extLst>
          </p:cNvPr>
          <p:cNvSpPr/>
          <p:nvPr/>
        </p:nvSpPr>
        <p:spPr>
          <a:xfrm rot="10800000">
            <a:off x="2249298" y="3323351"/>
            <a:ext cx="218114" cy="211300"/>
          </a:xfrm>
          <a:prstGeom prst="triangle">
            <a:avLst/>
          </a:prstGeom>
          <a:solidFill>
            <a:srgbClr val="A09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F5A60B38-7D58-381B-4152-A63116E6CCD1}"/>
              </a:ext>
            </a:extLst>
          </p:cNvPr>
          <p:cNvSpPr/>
          <p:nvPr/>
        </p:nvSpPr>
        <p:spPr>
          <a:xfrm rot="5400000">
            <a:off x="2436171" y="3305174"/>
            <a:ext cx="310132" cy="247650"/>
          </a:xfrm>
          <a:prstGeom prst="mathMinus">
            <a:avLst/>
          </a:prstGeom>
          <a:solidFill>
            <a:srgbClr val="A09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4133391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Long-Term Effects of Exercise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728163"/>
          <a:ext cx="9353025" cy="342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15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3844255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</a:tblGrid>
              <a:tr h="35331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WHY?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IMPACT ON PERFORMANCE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674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Lower blood pressure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the heart gets stronger, blood is pumped more easily.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Wall of arteries become more elastic.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risk of heart disease and stroke making exercise safer.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Increase volume of red blood cells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Greater amount of oxygen carried to working muscles.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keep working for longer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resistance to fatigue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body uses its oxygen more efficiently.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keep working for longer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3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Improved efficiency to use oxygen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Stronger respiratory muscles and increased lung capacity can take in more oxygen.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athlete can keep working for longer aerobically without fatiguing.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2989637" y="2204937"/>
            <a:ext cx="3601489" cy="292388"/>
          </a:xfrm>
          <a:custGeom>
            <a:avLst/>
            <a:gdLst>
              <a:gd name="connsiteX0" fmla="*/ 0 w 3601489"/>
              <a:gd name="connsiteY0" fmla="*/ 0 h 292388"/>
              <a:gd name="connsiteX1" fmla="*/ 442469 w 3601489"/>
              <a:gd name="connsiteY1" fmla="*/ 0 h 292388"/>
              <a:gd name="connsiteX2" fmla="*/ 1028997 w 3601489"/>
              <a:gd name="connsiteY2" fmla="*/ 0 h 292388"/>
              <a:gd name="connsiteX3" fmla="*/ 1507480 w 3601489"/>
              <a:gd name="connsiteY3" fmla="*/ 0 h 292388"/>
              <a:gd name="connsiteX4" fmla="*/ 1949949 w 3601489"/>
              <a:gd name="connsiteY4" fmla="*/ 0 h 292388"/>
              <a:gd name="connsiteX5" fmla="*/ 2392418 w 3601489"/>
              <a:gd name="connsiteY5" fmla="*/ 0 h 292388"/>
              <a:gd name="connsiteX6" fmla="*/ 2798871 w 3601489"/>
              <a:gd name="connsiteY6" fmla="*/ 0 h 292388"/>
              <a:gd name="connsiteX7" fmla="*/ 3601489 w 3601489"/>
              <a:gd name="connsiteY7" fmla="*/ 0 h 292388"/>
              <a:gd name="connsiteX8" fmla="*/ 3601489 w 3601489"/>
              <a:gd name="connsiteY8" fmla="*/ 292388 h 292388"/>
              <a:gd name="connsiteX9" fmla="*/ 3050976 w 3601489"/>
              <a:gd name="connsiteY9" fmla="*/ 292388 h 292388"/>
              <a:gd name="connsiteX10" fmla="*/ 2608507 w 3601489"/>
              <a:gd name="connsiteY10" fmla="*/ 292388 h 292388"/>
              <a:gd name="connsiteX11" fmla="*/ 2021979 w 3601489"/>
              <a:gd name="connsiteY11" fmla="*/ 292388 h 292388"/>
              <a:gd name="connsiteX12" fmla="*/ 1579510 w 3601489"/>
              <a:gd name="connsiteY12" fmla="*/ 292388 h 292388"/>
              <a:gd name="connsiteX13" fmla="*/ 1101027 w 3601489"/>
              <a:gd name="connsiteY13" fmla="*/ 292388 h 292388"/>
              <a:gd name="connsiteX14" fmla="*/ 514498 w 3601489"/>
              <a:gd name="connsiteY14" fmla="*/ 292388 h 292388"/>
              <a:gd name="connsiteX15" fmla="*/ 0 w 3601489"/>
              <a:gd name="connsiteY15" fmla="*/ 292388 h 292388"/>
              <a:gd name="connsiteX16" fmla="*/ 0 w 3601489"/>
              <a:gd name="connsiteY16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1489" h="292388" extrusionOk="0">
                <a:moveTo>
                  <a:pt x="0" y="0"/>
                </a:moveTo>
                <a:cubicBezTo>
                  <a:pt x="209854" y="-16384"/>
                  <a:pt x="250734" y="22467"/>
                  <a:pt x="442469" y="0"/>
                </a:cubicBezTo>
                <a:cubicBezTo>
                  <a:pt x="634204" y="-22467"/>
                  <a:pt x="819637" y="47608"/>
                  <a:pt x="1028997" y="0"/>
                </a:cubicBezTo>
                <a:cubicBezTo>
                  <a:pt x="1238357" y="-47608"/>
                  <a:pt x="1324971" y="52439"/>
                  <a:pt x="1507480" y="0"/>
                </a:cubicBezTo>
                <a:cubicBezTo>
                  <a:pt x="1689989" y="-52439"/>
                  <a:pt x="1818412" y="10266"/>
                  <a:pt x="1949949" y="0"/>
                </a:cubicBezTo>
                <a:cubicBezTo>
                  <a:pt x="2081486" y="-10266"/>
                  <a:pt x="2218159" y="7923"/>
                  <a:pt x="2392418" y="0"/>
                </a:cubicBezTo>
                <a:cubicBezTo>
                  <a:pt x="2566677" y="-7923"/>
                  <a:pt x="2624508" y="9290"/>
                  <a:pt x="2798871" y="0"/>
                </a:cubicBezTo>
                <a:cubicBezTo>
                  <a:pt x="2973234" y="-9290"/>
                  <a:pt x="3343073" y="51877"/>
                  <a:pt x="3601489" y="0"/>
                </a:cubicBezTo>
                <a:cubicBezTo>
                  <a:pt x="3612024" y="134551"/>
                  <a:pt x="3593829" y="195855"/>
                  <a:pt x="3601489" y="292388"/>
                </a:cubicBezTo>
                <a:cubicBezTo>
                  <a:pt x="3421939" y="339855"/>
                  <a:pt x="3169598" y="250831"/>
                  <a:pt x="3050976" y="292388"/>
                </a:cubicBezTo>
                <a:cubicBezTo>
                  <a:pt x="2932354" y="333945"/>
                  <a:pt x="2738376" y="261609"/>
                  <a:pt x="2608507" y="292388"/>
                </a:cubicBezTo>
                <a:cubicBezTo>
                  <a:pt x="2478638" y="323167"/>
                  <a:pt x="2248983" y="287082"/>
                  <a:pt x="2021979" y="292388"/>
                </a:cubicBezTo>
                <a:cubicBezTo>
                  <a:pt x="1794975" y="297694"/>
                  <a:pt x="1759611" y="264798"/>
                  <a:pt x="1579510" y="292388"/>
                </a:cubicBezTo>
                <a:cubicBezTo>
                  <a:pt x="1399409" y="319978"/>
                  <a:pt x="1337312" y="273361"/>
                  <a:pt x="1101027" y="292388"/>
                </a:cubicBezTo>
                <a:cubicBezTo>
                  <a:pt x="864742" y="311415"/>
                  <a:pt x="795630" y="270067"/>
                  <a:pt x="514498" y="292388"/>
                </a:cubicBezTo>
                <a:cubicBezTo>
                  <a:pt x="233366" y="314709"/>
                  <a:pt x="186008" y="292046"/>
                  <a:pt x="0" y="292388"/>
                </a:cubicBezTo>
                <a:cubicBezTo>
                  <a:pt x="-1346" y="230048"/>
                  <a:pt x="6963" y="1073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Effects over 36 hours after exercise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2989636" y="2180250"/>
            <a:ext cx="3601490" cy="337582"/>
          </a:xfrm>
          <a:custGeom>
            <a:avLst/>
            <a:gdLst>
              <a:gd name="connsiteX0" fmla="*/ 0 w 3601490"/>
              <a:gd name="connsiteY0" fmla="*/ 56265 h 337582"/>
              <a:gd name="connsiteX1" fmla="*/ 56265 w 3601490"/>
              <a:gd name="connsiteY1" fmla="*/ 0 h 337582"/>
              <a:gd name="connsiteX2" fmla="*/ 602869 w 3601490"/>
              <a:gd name="connsiteY2" fmla="*/ 0 h 337582"/>
              <a:gd name="connsiteX3" fmla="*/ 1254141 w 3601490"/>
              <a:gd name="connsiteY3" fmla="*/ 0 h 337582"/>
              <a:gd name="connsiteX4" fmla="*/ 1800745 w 3601490"/>
              <a:gd name="connsiteY4" fmla="*/ 0 h 337582"/>
              <a:gd name="connsiteX5" fmla="*/ 2452018 w 3601490"/>
              <a:gd name="connsiteY5" fmla="*/ 0 h 337582"/>
              <a:gd name="connsiteX6" fmla="*/ 3033511 w 3601490"/>
              <a:gd name="connsiteY6" fmla="*/ 0 h 337582"/>
              <a:gd name="connsiteX7" fmla="*/ 3545225 w 3601490"/>
              <a:gd name="connsiteY7" fmla="*/ 0 h 337582"/>
              <a:gd name="connsiteX8" fmla="*/ 3601490 w 3601490"/>
              <a:gd name="connsiteY8" fmla="*/ 56265 h 337582"/>
              <a:gd name="connsiteX9" fmla="*/ 3601490 w 3601490"/>
              <a:gd name="connsiteY9" fmla="*/ 281317 h 337582"/>
              <a:gd name="connsiteX10" fmla="*/ 3545225 w 3601490"/>
              <a:gd name="connsiteY10" fmla="*/ 337582 h 337582"/>
              <a:gd name="connsiteX11" fmla="*/ 2928842 w 3601490"/>
              <a:gd name="connsiteY11" fmla="*/ 337582 h 337582"/>
              <a:gd name="connsiteX12" fmla="*/ 2347349 w 3601490"/>
              <a:gd name="connsiteY12" fmla="*/ 337582 h 337582"/>
              <a:gd name="connsiteX13" fmla="*/ 1870524 w 3601490"/>
              <a:gd name="connsiteY13" fmla="*/ 337582 h 337582"/>
              <a:gd name="connsiteX14" fmla="*/ 1254141 w 3601490"/>
              <a:gd name="connsiteY14" fmla="*/ 337582 h 337582"/>
              <a:gd name="connsiteX15" fmla="*/ 602869 w 3601490"/>
              <a:gd name="connsiteY15" fmla="*/ 337582 h 337582"/>
              <a:gd name="connsiteX16" fmla="*/ 56265 w 3601490"/>
              <a:gd name="connsiteY16" fmla="*/ 337582 h 337582"/>
              <a:gd name="connsiteX17" fmla="*/ 0 w 3601490"/>
              <a:gd name="connsiteY17" fmla="*/ 281317 h 337582"/>
              <a:gd name="connsiteX18" fmla="*/ 0 w 3601490"/>
              <a:gd name="connsiteY18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01490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67777" y="-23270"/>
                  <a:pt x="392768" y="13176"/>
                  <a:pt x="602869" y="0"/>
                </a:cubicBezTo>
                <a:cubicBezTo>
                  <a:pt x="812970" y="-13176"/>
                  <a:pt x="988198" y="76111"/>
                  <a:pt x="1254141" y="0"/>
                </a:cubicBezTo>
                <a:cubicBezTo>
                  <a:pt x="1520084" y="-76111"/>
                  <a:pt x="1569739" y="12017"/>
                  <a:pt x="1800745" y="0"/>
                </a:cubicBezTo>
                <a:cubicBezTo>
                  <a:pt x="2031751" y="-12017"/>
                  <a:pt x="2226156" y="48610"/>
                  <a:pt x="2452018" y="0"/>
                </a:cubicBezTo>
                <a:cubicBezTo>
                  <a:pt x="2677880" y="-48610"/>
                  <a:pt x="2763004" y="21963"/>
                  <a:pt x="3033511" y="0"/>
                </a:cubicBezTo>
                <a:cubicBezTo>
                  <a:pt x="3304018" y="-21963"/>
                  <a:pt x="3437605" y="9785"/>
                  <a:pt x="3545225" y="0"/>
                </a:cubicBezTo>
                <a:cubicBezTo>
                  <a:pt x="3581087" y="6042"/>
                  <a:pt x="3600757" y="19790"/>
                  <a:pt x="3601490" y="56265"/>
                </a:cubicBezTo>
                <a:cubicBezTo>
                  <a:pt x="3618229" y="133490"/>
                  <a:pt x="3596573" y="216821"/>
                  <a:pt x="3601490" y="281317"/>
                </a:cubicBezTo>
                <a:cubicBezTo>
                  <a:pt x="3608543" y="308783"/>
                  <a:pt x="3579244" y="334598"/>
                  <a:pt x="3545225" y="337582"/>
                </a:cubicBezTo>
                <a:cubicBezTo>
                  <a:pt x="3270350" y="353804"/>
                  <a:pt x="3139997" y="325962"/>
                  <a:pt x="2928842" y="337582"/>
                </a:cubicBezTo>
                <a:cubicBezTo>
                  <a:pt x="2717687" y="349202"/>
                  <a:pt x="2464275" y="302370"/>
                  <a:pt x="2347349" y="337582"/>
                </a:cubicBezTo>
                <a:cubicBezTo>
                  <a:pt x="2230423" y="372794"/>
                  <a:pt x="2073078" y="322549"/>
                  <a:pt x="1870524" y="337582"/>
                </a:cubicBezTo>
                <a:cubicBezTo>
                  <a:pt x="1667971" y="352615"/>
                  <a:pt x="1526365" y="279809"/>
                  <a:pt x="1254141" y="337582"/>
                </a:cubicBezTo>
                <a:cubicBezTo>
                  <a:pt x="981917" y="395355"/>
                  <a:pt x="867870" y="308261"/>
                  <a:pt x="602869" y="337582"/>
                </a:cubicBezTo>
                <a:cubicBezTo>
                  <a:pt x="337868" y="366903"/>
                  <a:pt x="295379" y="274183"/>
                  <a:pt x="56265" y="337582"/>
                </a:cubicBezTo>
                <a:cubicBezTo>
                  <a:pt x="27202" y="336417"/>
                  <a:pt x="-6092" y="314772"/>
                  <a:pt x="0" y="281317"/>
                </a:cubicBezTo>
                <a:cubicBezTo>
                  <a:pt x="-24671" y="185544"/>
                  <a:pt x="26772" y="105620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76610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Health and Fitness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9F56D-CAAD-7E23-A9D3-68D34FE3C30D}"/>
              </a:ext>
            </a:extLst>
          </p:cNvPr>
          <p:cNvSpPr txBox="1"/>
          <p:nvPr/>
        </p:nvSpPr>
        <p:spPr>
          <a:xfrm>
            <a:off x="428277" y="2257632"/>
            <a:ext cx="5991312" cy="542584"/>
          </a:xfrm>
          <a:custGeom>
            <a:avLst/>
            <a:gdLst>
              <a:gd name="connsiteX0" fmla="*/ 0 w 5991312"/>
              <a:gd name="connsiteY0" fmla="*/ 0 h 542584"/>
              <a:gd name="connsiteX1" fmla="*/ 479305 w 5991312"/>
              <a:gd name="connsiteY1" fmla="*/ 0 h 542584"/>
              <a:gd name="connsiteX2" fmla="*/ 1198262 w 5991312"/>
              <a:gd name="connsiteY2" fmla="*/ 0 h 542584"/>
              <a:gd name="connsiteX3" fmla="*/ 1737480 w 5991312"/>
              <a:gd name="connsiteY3" fmla="*/ 0 h 542584"/>
              <a:gd name="connsiteX4" fmla="*/ 2216785 w 5991312"/>
              <a:gd name="connsiteY4" fmla="*/ 0 h 542584"/>
              <a:gd name="connsiteX5" fmla="*/ 2696090 w 5991312"/>
              <a:gd name="connsiteY5" fmla="*/ 0 h 542584"/>
              <a:gd name="connsiteX6" fmla="*/ 3115482 w 5991312"/>
              <a:gd name="connsiteY6" fmla="*/ 0 h 542584"/>
              <a:gd name="connsiteX7" fmla="*/ 3594787 w 5991312"/>
              <a:gd name="connsiteY7" fmla="*/ 0 h 542584"/>
              <a:gd name="connsiteX8" fmla="*/ 4313745 w 5991312"/>
              <a:gd name="connsiteY8" fmla="*/ 0 h 542584"/>
              <a:gd name="connsiteX9" fmla="*/ 5032702 w 5991312"/>
              <a:gd name="connsiteY9" fmla="*/ 0 h 542584"/>
              <a:gd name="connsiteX10" fmla="*/ 5991312 w 5991312"/>
              <a:gd name="connsiteY10" fmla="*/ 0 h 542584"/>
              <a:gd name="connsiteX11" fmla="*/ 5991312 w 5991312"/>
              <a:gd name="connsiteY11" fmla="*/ 542584 h 542584"/>
              <a:gd name="connsiteX12" fmla="*/ 5392181 w 5991312"/>
              <a:gd name="connsiteY12" fmla="*/ 542584 h 542584"/>
              <a:gd name="connsiteX13" fmla="*/ 4852963 w 5991312"/>
              <a:gd name="connsiteY13" fmla="*/ 542584 h 542584"/>
              <a:gd name="connsiteX14" fmla="*/ 4134005 w 5991312"/>
              <a:gd name="connsiteY14" fmla="*/ 542584 h 542584"/>
              <a:gd name="connsiteX15" fmla="*/ 3474961 w 5991312"/>
              <a:gd name="connsiteY15" fmla="*/ 542584 h 542584"/>
              <a:gd name="connsiteX16" fmla="*/ 2815917 w 5991312"/>
              <a:gd name="connsiteY16" fmla="*/ 542584 h 542584"/>
              <a:gd name="connsiteX17" fmla="*/ 2096959 w 5991312"/>
              <a:gd name="connsiteY17" fmla="*/ 542584 h 542584"/>
              <a:gd name="connsiteX18" fmla="*/ 1437915 w 5991312"/>
              <a:gd name="connsiteY18" fmla="*/ 542584 h 542584"/>
              <a:gd name="connsiteX19" fmla="*/ 1018523 w 5991312"/>
              <a:gd name="connsiteY19" fmla="*/ 542584 h 542584"/>
              <a:gd name="connsiteX20" fmla="*/ 0 w 5991312"/>
              <a:gd name="connsiteY20" fmla="*/ 542584 h 542584"/>
              <a:gd name="connsiteX21" fmla="*/ 0 w 5991312"/>
              <a:gd name="connsiteY21" fmla="*/ 0 h 54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91312" h="542584" extrusionOk="0">
                <a:moveTo>
                  <a:pt x="0" y="0"/>
                </a:moveTo>
                <a:cubicBezTo>
                  <a:pt x="235429" y="-27747"/>
                  <a:pt x="357373" y="12494"/>
                  <a:pt x="479305" y="0"/>
                </a:cubicBezTo>
                <a:cubicBezTo>
                  <a:pt x="601238" y="-12494"/>
                  <a:pt x="892823" y="18870"/>
                  <a:pt x="1198262" y="0"/>
                </a:cubicBezTo>
                <a:cubicBezTo>
                  <a:pt x="1503701" y="-18870"/>
                  <a:pt x="1617724" y="23870"/>
                  <a:pt x="1737480" y="0"/>
                </a:cubicBezTo>
                <a:cubicBezTo>
                  <a:pt x="1857236" y="-23870"/>
                  <a:pt x="2016451" y="19344"/>
                  <a:pt x="2216785" y="0"/>
                </a:cubicBezTo>
                <a:cubicBezTo>
                  <a:pt x="2417119" y="-19344"/>
                  <a:pt x="2573185" y="11010"/>
                  <a:pt x="2696090" y="0"/>
                </a:cubicBezTo>
                <a:cubicBezTo>
                  <a:pt x="2818995" y="-11010"/>
                  <a:pt x="2975895" y="48901"/>
                  <a:pt x="3115482" y="0"/>
                </a:cubicBezTo>
                <a:cubicBezTo>
                  <a:pt x="3255069" y="-48901"/>
                  <a:pt x="3456584" y="11599"/>
                  <a:pt x="3594787" y="0"/>
                </a:cubicBezTo>
                <a:cubicBezTo>
                  <a:pt x="3732991" y="-11599"/>
                  <a:pt x="4026075" y="27346"/>
                  <a:pt x="4313745" y="0"/>
                </a:cubicBezTo>
                <a:cubicBezTo>
                  <a:pt x="4601415" y="-27346"/>
                  <a:pt x="4884151" y="36115"/>
                  <a:pt x="5032702" y="0"/>
                </a:cubicBezTo>
                <a:cubicBezTo>
                  <a:pt x="5181253" y="-36115"/>
                  <a:pt x="5629061" y="56931"/>
                  <a:pt x="5991312" y="0"/>
                </a:cubicBezTo>
                <a:cubicBezTo>
                  <a:pt x="5996728" y="116439"/>
                  <a:pt x="5963863" y="421472"/>
                  <a:pt x="5991312" y="542584"/>
                </a:cubicBezTo>
                <a:cubicBezTo>
                  <a:pt x="5712239" y="593415"/>
                  <a:pt x="5679713" y="537164"/>
                  <a:pt x="5392181" y="542584"/>
                </a:cubicBezTo>
                <a:cubicBezTo>
                  <a:pt x="5104649" y="548004"/>
                  <a:pt x="5078020" y="522996"/>
                  <a:pt x="4852963" y="542584"/>
                </a:cubicBezTo>
                <a:cubicBezTo>
                  <a:pt x="4627906" y="562172"/>
                  <a:pt x="4493115" y="524896"/>
                  <a:pt x="4134005" y="542584"/>
                </a:cubicBezTo>
                <a:cubicBezTo>
                  <a:pt x="3774895" y="560272"/>
                  <a:pt x="3641649" y="479188"/>
                  <a:pt x="3474961" y="542584"/>
                </a:cubicBezTo>
                <a:cubicBezTo>
                  <a:pt x="3308273" y="605980"/>
                  <a:pt x="2969015" y="484423"/>
                  <a:pt x="2815917" y="542584"/>
                </a:cubicBezTo>
                <a:cubicBezTo>
                  <a:pt x="2662819" y="600745"/>
                  <a:pt x="2314859" y="541457"/>
                  <a:pt x="2096959" y="542584"/>
                </a:cubicBezTo>
                <a:cubicBezTo>
                  <a:pt x="1879059" y="543711"/>
                  <a:pt x="1755660" y="467994"/>
                  <a:pt x="1437915" y="542584"/>
                </a:cubicBezTo>
                <a:cubicBezTo>
                  <a:pt x="1120170" y="617174"/>
                  <a:pt x="1192796" y="520584"/>
                  <a:pt x="1018523" y="542584"/>
                </a:cubicBezTo>
                <a:cubicBezTo>
                  <a:pt x="844250" y="564584"/>
                  <a:pt x="478230" y="494991"/>
                  <a:pt x="0" y="542584"/>
                </a:cubicBezTo>
                <a:cubicBezTo>
                  <a:pt x="-28692" y="300220"/>
                  <a:pt x="17045" y="19383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Health: </a:t>
            </a:r>
            <a:r>
              <a:rPr lang="en-GB" sz="1463" dirty="0"/>
              <a:t>A state of complete physical, mental and social well-being and not merely the absence of disease or infirmity.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B3DCD-AB86-CC19-9827-2AC6CC42E93C}"/>
              </a:ext>
            </a:extLst>
          </p:cNvPr>
          <p:cNvSpPr txBox="1"/>
          <p:nvPr/>
        </p:nvSpPr>
        <p:spPr>
          <a:xfrm>
            <a:off x="401769" y="3667965"/>
            <a:ext cx="7327638" cy="317459"/>
          </a:xfrm>
          <a:custGeom>
            <a:avLst/>
            <a:gdLst>
              <a:gd name="connsiteX0" fmla="*/ 0 w 7327638"/>
              <a:gd name="connsiteY0" fmla="*/ 0 h 317459"/>
              <a:gd name="connsiteX1" fmla="*/ 417112 w 7327638"/>
              <a:gd name="connsiteY1" fmla="*/ 0 h 317459"/>
              <a:gd name="connsiteX2" fmla="*/ 1127329 w 7327638"/>
              <a:gd name="connsiteY2" fmla="*/ 0 h 317459"/>
              <a:gd name="connsiteX3" fmla="*/ 1617717 w 7327638"/>
              <a:gd name="connsiteY3" fmla="*/ 0 h 317459"/>
              <a:gd name="connsiteX4" fmla="*/ 2034829 w 7327638"/>
              <a:gd name="connsiteY4" fmla="*/ 0 h 317459"/>
              <a:gd name="connsiteX5" fmla="*/ 2451940 w 7327638"/>
              <a:gd name="connsiteY5" fmla="*/ 0 h 317459"/>
              <a:gd name="connsiteX6" fmla="*/ 2795776 w 7327638"/>
              <a:gd name="connsiteY6" fmla="*/ 0 h 317459"/>
              <a:gd name="connsiteX7" fmla="*/ 3212887 w 7327638"/>
              <a:gd name="connsiteY7" fmla="*/ 0 h 317459"/>
              <a:gd name="connsiteX8" fmla="*/ 3923105 w 7327638"/>
              <a:gd name="connsiteY8" fmla="*/ 0 h 317459"/>
              <a:gd name="connsiteX9" fmla="*/ 4633322 w 7327638"/>
              <a:gd name="connsiteY9" fmla="*/ 0 h 317459"/>
              <a:gd name="connsiteX10" fmla="*/ 5050434 w 7327638"/>
              <a:gd name="connsiteY10" fmla="*/ 0 h 317459"/>
              <a:gd name="connsiteX11" fmla="*/ 5540822 w 7327638"/>
              <a:gd name="connsiteY11" fmla="*/ 0 h 317459"/>
              <a:gd name="connsiteX12" fmla="*/ 5957933 w 7327638"/>
              <a:gd name="connsiteY12" fmla="*/ 0 h 317459"/>
              <a:gd name="connsiteX13" fmla="*/ 6448321 w 7327638"/>
              <a:gd name="connsiteY13" fmla="*/ 0 h 317459"/>
              <a:gd name="connsiteX14" fmla="*/ 7327638 w 7327638"/>
              <a:gd name="connsiteY14" fmla="*/ 0 h 317459"/>
              <a:gd name="connsiteX15" fmla="*/ 7327638 w 7327638"/>
              <a:gd name="connsiteY15" fmla="*/ 317459 h 317459"/>
              <a:gd name="connsiteX16" fmla="*/ 6910526 w 7327638"/>
              <a:gd name="connsiteY16" fmla="*/ 317459 h 317459"/>
              <a:gd name="connsiteX17" fmla="*/ 6200309 w 7327638"/>
              <a:gd name="connsiteY17" fmla="*/ 317459 h 317459"/>
              <a:gd name="connsiteX18" fmla="*/ 5563368 w 7327638"/>
              <a:gd name="connsiteY18" fmla="*/ 317459 h 317459"/>
              <a:gd name="connsiteX19" fmla="*/ 5219533 w 7327638"/>
              <a:gd name="connsiteY19" fmla="*/ 317459 h 317459"/>
              <a:gd name="connsiteX20" fmla="*/ 4655868 w 7327638"/>
              <a:gd name="connsiteY20" fmla="*/ 317459 h 317459"/>
              <a:gd name="connsiteX21" fmla="*/ 4092204 w 7327638"/>
              <a:gd name="connsiteY21" fmla="*/ 317459 h 317459"/>
              <a:gd name="connsiteX22" fmla="*/ 3381987 w 7327638"/>
              <a:gd name="connsiteY22" fmla="*/ 317459 h 317459"/>
              <a:gd name="connsiteX23" fmla="*/ 2745046 w 7327638"/>
              <a:gd name="connsiteY23" fmla="*/ 317459 h 317459"/>
              <a:gd name="connsiteX24" fmla="*/ 2034829 w 7327638"/>
              <a:gd name="connsiteY24" fmla="*/ 317459 h 317459"/>
              <a:gd name="connsiteX25" fmla="*/ 1471164 w 7327638"/>
              <a:gd name="connsiteY25" fmla="*/ 317459 h 317459"/>
              <a:gd name="connsiteX26" fmla="*/ 980776 w 7327638"/>
              <a:gd name="connsiteY26" fmla="*/ 317459 h 317459"/>
              <a:gd name="connsiteX27" fmla="*/ 0 w 7327638"/>
              <a:gd name="connsiteY27" fmla="*/ 317459 h 317459"/>
              <a:gd name="connsiteX28" fmla="*/ 0 w 7327638"/>
              <a:gd name="connsiteY28" fmla="*/ 0 h 31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27638" h="317459" extrusionOk="0">
                <a:moveTo>
                  <a:pt x="0" y="0"/>
                </a:moveTo>
                <a:cubicBezTo>
                  <a:pt x="121857" y="-37147"/>
                  <a:pt x="261786" y="43306"/>
                  <a:pt x="417112" y="0"/>
                </a:cubicBezTo>
                <a:cubicBezTo>
                  <a:pt x="572438" y="-43306"/>
                  <a:pt x="874579" y="51946"/>
                  <a:pt x="1127329" y="0"/>
                </a:cubicBezTo>
                <a:cubicBezTo>
                  <a:pt x="1380079" y="-51946"/>
                  <a:pt x="1387145" y="35297"/>
                  <a:pt x="1617717" y="0"/>
                </a:cubicBezTo>
                <a:cubicBezTo>
                  <a:pt x="1848289" y="-35297"/>
                  <a:pt x="1904867" y="2633"/>
                  <a:pt x="2034829" y="0"/>
                </a:cubicBezTo>
                <a:cubicBezTo>
                  <a:pt x="2164791" y="-2633"/>
                  <a:pt x="2297032" y="25751"/>
                  <a:pt x="2451940" y="0"/>
                </a:cubicBezTo>
                <a:cubicBezTo>
                  <a:pt x="2606848" y="-25751"/>
                  <a:pt x="2647097" y="16668"/>
                  <a:pt x="2795776" y="0"/>
                </a:cubicBezTo>
                <a:cubicBezTo>
                  <a:pt x="2944455" y="-16668"/>
                  <a:pt x="3109816" y="18414"/>
                  <a:pt x="3212887" y="0"/>
                </a:cubicBezTo>
                <a:cubicBezTo>
                  <a:pt x="3315958" y="-18414"/>
                  <a:pt x="3709841" y="32756"/>
                  <a:pt x="3923105" y="0"/>
                </a:cubicBezTo>
                <a:cubicBezTo>
                  <a:pt x="4136369" y="-32756"/>
                  <a:pt x="4438401" y="47677"/>
                  <a:pt x="4633322" y="0"/>
                </a:cubicBezTo>
                <a:cubicBezTo>
                  <a:pt x="4828243" y="-47677"/>
                  <a:pt x="4872962" y="34863"/>
                  <a:pt x="5050434" y="0"/>
                </a:cubicBezTo>
                <a:cubicBezTo>
                  <a:pt x="5227906" y="-34863"/>
                  <a:pt x="5438685" y="21044"/>
                  <a:pt x="5540822" y="0"/>
                </a:cubicBezTo>
                <a:cubicBezTo>
                  <a:pt x="5642959" y="-21044"/>
                  <a:pt x="5792201" y="28737"/>
                  <a:pt x="5957933" y="0"/>
                </a:cubicBezTo>
                <a:cubicBezTo>
                  <a:pt x="6123665" y="-28737"/>
                  <a:pt x="6260350" y="743"/>
                  <a:pt x="6448321" y="0"/>
                </a:cubicBezTo>
                <a:cubicBezTo>
                  <a:pt x="6636292" y="-743"/>
                  <a:pt x="6956206" y="104943"/>
                  <a:pt x="7327638" y="0"/>
                </a:cubicBezTo>
                <a:cubicBezTo>
                  <a:pt x="7334514" y="89692"/>
                  <a:pt x="7298110" y="247113"/>
                  <a:pt x="7327638" y="317459"/>
                </a:cubicBezTo>
                <a:cubicBezTo>
                  <a:pt x="7128331" y="356216"/>
                  <a:pt x="7103334" y="301467"/>
                  <a:pt x="6910526" y="317459"/>
                </a:cubicBezTo>
                <a:cubicBezTo>
                  <a:pt x="6717718" y="333451"/>
                  <a:pt x="6501812" y="250782"/>
                  <a:pt x="6200309" y="317459"/>
                </a:cubicBezTo>
                <a:cubicBezTo>
                  <a:pt x="5898806" y="384136"/>
                  <a:pt x="5813394" y="300164"/>
                  <a:pt x="5563368" y="317459"/>
                </a:cubicBezTo>
                <a:cubicBezTo>
                  <a:pt x="5313342" y="334754"/>
                  <a:pt x="5308289" y="287398"/>
                  <a:pt x="5219533" y="317459"/>
                </a:cubicBezTo>
                <a:cubicBezTo>
                  <a:pt x="5130777" y="347520"/>
                  <a:pt x="4916791" y="269272"/>
                  <a:pt x="4655868" y="317459"/>
                </a:cubicBezTo>
                <a:cubicBezTo>
                  <a:pt x="4394945" y="365646"/>
                  <a:pt x="4230924" y="302550"/>
                  <a:pt x="4092204" y="317459"/>
                </a:cubicBezTo>
                <a:cubicBezTo>
                  <a:pt x="3953484" y="332368"/>
                  <a:pt x="3697014" y="269533"/>
                  <a:pt x="3381987" y="317459"/>
                </a:cubicBezTo>
                <a:cubicBezTo>
                  <a:pt x="3066960" y="365385"/>
                  <a:pt x="2942547" y="249325"/>
                  <a:pt x="2745046" y="317459"/>
                </a:cubicBezTo>
                <a:cubicBezTo>
                  <a:pt x="2547545" y="385593"/>
                  <a:pt x="2326632" y="271986"/>
                  <a:pt x="2034829" y="317459"/>
                </a:cubicBezTo>
                <a:cubicBezTo>
                  <a:pt x="1743026" y="362932"/>
                  <a:pt x="1734148" y="306233"/>
                  <a:pt x="1471164" y="317459"/>
                </a:cubicBezTo>
                <a:cubicBezTo>
                  <a:pt x="1208180" y="328685"/>
                  <a:pt x="1136344" y="261137"/>
                  <a:pt x="980776" y="317459"/>
                </a:cubicBezTo>
                <a:cubicBezTo>
                  <a:pt x="825208" y="373781"/>
                  <a:pt x="454524" y="241699"/>
                  <a:pt x="0" y="317459"/>
                </a:cubicBezTo>
                <a:cubicBezTo>
                  <a:pt x="-12882" y="251964"/>
                  <a:pt x="14347" y="10113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Fitness: </a:t>
            </a:r>
            <a:r>
              <a:rPr lang="en-GB" sz="1463" dirty="0"/>
              <a:t>Being physically fit and able to meet the demands of the individual’s environment.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5F1D1B-5908-37EB-0A78-2802761014B2}"/>
              </a:ext>
            </a:extLst>
          </p:cNvPr>
          <p:cNvSpPr/>
          <p:nvPr/>
        </p:nvSpPr>
        <p:spPr>
          <a:xfrm>
            <a:off x="1819666" y="2890130"/>
            <a:ext cx="920168" cy="299907"/>
          </a:xfrm>
          <a:prstGeom prst="roundRect">
            <a:avLst/>
          </a:prstGeom>
          <a:solidFill>
            <a:srgbClr val="78F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BA758E-7C1F-9D2E-2E9A-56C3EC13842D}"/>
              </a:ext>
            </a:extLst>
          </p:cNvPr>
          <p:cNvSpPr/>
          <p:nvPr/>
        </p:nvSpPr>
        <p:spPr>
          <a:xfrm>
            <a:off x="3156291" y="2890130"/>
            <a:ext cx="920168" cy="299907"/>
          </a:xfrm>
          <a:prstGeom prst="roundRect">
            <a:avLst/>
          </a:prstGeom>
          <a:solidFill>
            <a:srgbClr val="78F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E2C23C-DB02-E529-4E63-7BECBE83AC1D}"/>
              </a:ext>
            </a:extLst>
          </p:cNvPr>
          <p:cNvSpPr/>
          <p:nvPr/>
        </p:nvSpPr>
        <p:spPr>
          <a:xfrm>
            <a:off x="4492916" y="2890130"/>
            <a:ext cx="920168" cy="299907"/>
          </a:xfrm>
          <a:prstGeom prst="roundRect">
            <a:avLst/>
          </a:prstGeom>
          <a:solidFill>
            <a:srgbClr val="78F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45B9C2-C634-6EF7-0D36-8D5D9720A69C}"/>
              </a:ext>
            </a:extLst>
          </p:cNvPr>
          <p:cNvSpPr/>
          <p:nvPr/>
        </p:nvSpPr>
        <p:spPr>
          <a:xfrm>
            <a:off x="7876898" y="3149346"/>
            <a:ext cx="920168" cy="610516"/>
          </a:xfrm>
          <a:prstGeom prst="roundRect">
            <a:avLst/>
          </a:prstGeom>
          <a:solidFill>
            <a:srgbClr val="78F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Health-related fitness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9E8A5A-02CC-E467-3D31-70A7E7C4618E}"/>
              </a:ext>
            </a:extLst>
          </p:cNvPr>
          <p:cNvSpPr/>
          <p:nvPr/>
        </p:nvSpPr>
        <p:spPr>
          <a:xfrm>
            <a:off x="7876898" y="3887364"/>
            <a:ext cx="920168" cy="610516"/>
          </a:xfrm>
          <a:prstGeom prst="roundRect">
            <a:avLst/>
          </a:prstGeom>
          <a:solidFill>
            <a:srgbClr val="78F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Skill-related fitness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07404-B423-9356-4B47-DEF8F7B43076}"/>
              </a:ext>
            </a:extLst>
          </p:cNvPr>
          <p:cNvSpPr/>
          <p:nvPr/>
        </p:nvSpPr>
        <p:spPr>
          <a:xfrm>
            <a:off x="401770" y="2257633"/>
            <a:ext cx="6017819" cy="525144"/>
          </a:xfrm>
          <a:custGeom>
            <a:avLst/>
            <a:gdLst>
              <a:gd name="connsiteX0" fmla="*/ 0 w 6017819"/>
              <a:gd name="connsiteY0" fmla="*/ 87526 h 525144"/>
              <a:gd name="connsiteX1" fmla="*/ 87526 w 6017819"/>
              <a:gd name="connsiteY1" fmla="*/ 0 h 525144"/>
              <a:gd name="connsiteX2" fmla="*/ 613375 w 6017819"/>
              <a:gd name="connsiteY2" fmla="*/ 0 h 525144"/>
              <a:gd name="connsiteX3" fmla="*/ 1314507 w 6017819"/>
              <a:gd name="connsiteY3" fmla="*/ 0 h 525144"/>
              <a:gd name="connsiteX4" fmla="*/ 1840356 w 6017819"/>
              <a:gd name="connsiteY4" fmla="*/ 0 h 525144"/>
              <a:gd name="connsiteX5" fmla="*/ 2541488 w 6017819"/>
              <a:gd name="connsiteY5" fmla="*/ 0 h 525144"/>
              <a:gd name="connsiteX6" fmla="*/ 3125765 w 6017819"/>
              <a:gd name="connsiteY6" fmla="*/ 0 h 525144"/>
              <a:gd name="connsiteX7" fmla="*/ 3768469 w 6017819"/>
              <a:gd name="connsiteY7" fmla="*/ 0 h 525144"/>
              <a:gd name="connsiteX8" fmla="*/ 4411174 w 6017819"/>
              <a:gd name="connsiteY8" fmla="*/ 0 h 525144"/>
              <a:gd name="connsiteX9" fmla="*/ 5112306 w 6017819"/>
              <a:gd name="connsiteY9" fmla="*/ 0 h 525144"/>
              <a:gd name="connsiteX10" fmla="*/ 5930293 w 6017819"/>
              <a:gd name="connsiteY10" fmla="*/ 0 h 525144"/>
              <a:gd name="connsiteX11" fmla="*/ 6017819 w 6017819"/>
              <a:gd name="connsiteY11" fmla="*/ 87526 h 525144"/>
              <a:gd name="connsiteX12" fmla="*/ 6017819 w 6017819"/>
              <a:gd name="connsiteY12" fmla="*/ 437618 h 525144"/>
              <a:gd name="connsiteX13" fmla="*/ 5930293 w 6017819"/>
              <a:gd name="connsiteY13" fmla="*/ 525144 h 525144"/>
              <a:gd name="connsiteX14" fmla="*/ 5346016 w 6017819"/>
              <a:gd name="connsiteY14" fmla="*/ 525144 h 525144"/>
              <a:gd name="connsiteX15" fmla="*/ 4644884 w 6017819"/>
              <a:gd name="connsiteY15" fmla="*/ 525144 h 525144"/>
              <a:gd name="connsiteX16" fmla="*/ 4060608 w 6017819"/>
              <a:gd name="connsiteY16" fmla="*/ 525144 h 525144"/>
              <a:gd name="connsiteX17" fmla="*/ 3593186 w 6017819"/>
              <a:gd name="connsiteY17" fmla="*/ 525144 h 525144"/>
              <a:gd name="connsiteX18" fmla="*/ 3184193 w 6017819"/>
              <a:gd name="connsiteY18" fmla="*/ 525144 h 525144"/>
              <a:gd name="connsiteX19" fmla="*/ 2658343 w 6017819"/>
              <a:gd name="connsiteY19" fmla="*/ 525144 h 525144"/>
              <a:gd name="connsiteX20" fmla="*/ 2015639 w 6017819"/>
              <a:gd name="connsiteY20" fmla="*/ 525144 h 525144"/>
              <a:gd name="connsiteX21" fmla="*/ 1431362 w 6017819"/>
              <a:gd name="connsiteY21" fmla="*/ 525144 h 525144"/>
              <a:gd name="connsiteX22" fmla="*/ 1022369 w 6017819"/>
              <a:gd name="connsiteY22" fmla="*/ 525144 h 525144"/>
              <a:gd name="connsiteX23" fmla="*/ 87526 w 6017819"/>
              <a:gd name="connsiteY23" fmla="*/ 525144 h 525144"/>
              <a:gd name="connsiteX24" fmla="*/ 0 w 6017819"/>
              <a:gd name="connsiteY24" fmla="*/ 437618 h 525144"/>
              <a:gd name="connsiteX25" fmla="*/ 0 w 6017819"/>
              <a:gd name="connsiteY25" fmla="*/ 87526 h 5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17819" h="525144" extrusionOk="0">
                <a:moveTo>
                  <a:pt x="0" y="87526"/>
                </a:moveTo>
                <a:cubicBezTo>
                  <a:pt x="-4278" y="41087"/>
                  <a:pt x="34964" y="4790"/>
                  <a:pt x="87526" y="0"/>
                </a:cubicBezTo>
                <a:cubicBezTo>
                  <a:pt x="342603" y="-9637"/>
                  <a:pt x="424548" y="20534"/>
                  <a:pt x="613375" y="0"/>
                </a:cubicBezTo>
                <a:cubicBezTo>
                  <a:pt x="802202" y="-20534"/>
                  <a:pt x="1019568" y="18384"/>
                  <a:pt x="1314507" y="0"/>
                </a:cubicBezTo>
                <a:cubicBezTo>
                  <a:pt x="1609446" y="-18384"/>
                  <a:pt x="1727539" y="30064"/>
                  <a:pt x="1840356" y="0"/>
                </a:cubicBezTo>
                <a:cubicBezTo>
                  <a:pt x="1953173" y="-30064"/>
                  <a:pt x="2241709" y="75968"/>
                  <a:pt x="2541488" y="0"/>
                </a:cubicBezTo>
                <a:cubicBezTo>
                  <a:pt x="2841267" y="-75968"/>
                  <a:pt x="2953482" y="22559"/>
                  <a:pt x="3125765" y="0"/>
                </a:cubicBezTo>
                <a:cubicBezTo>
                  <a:pt x="3298048" y="-22559"/>
                  <a:pt x="3635900" y="41295"/>
                  <a:pt x="3768469" y="0"/>
                </a:cubicBezTo>
                <a:cubicBezTo>
                  <a:pt x="3901038" y="-41295"/>
                  <a:pt x="4235687" y="60507"/>
                  <a:pt x="4411174" y="0"/>
                </a:cubicBezTo>
                <a:cubicBezTo>
                  <a:pt x="4586662" y="-60507"/>
                  <a:pt x="4874552" y="13134"/>
                  <a:pt x="5112306" y="0"/>
                </a:cubicBezTo>
                <a:cubicBezTo>
                  <a:pt x="5350060" y="-13134"/>
                  <a:pt x="5679080" y="62750"/>
                  <a:pt x="5930293" y="0"/>
                </a:cubicBezTo>
                <a:cubicBezTo>
                  <a:pt x="5982171" y="-1810"/>
                  <a:pt x="6025061" y="31849"/>
                  <a:pt x="6017819" y="87526"/>
                </a:cubicBezTo>
                <a:cubicBezTo>
                  <a:pt x="6039051" y="259111"/>
                  <a:pt x="5979943" y="304811"/>
                  <a:pt x="6017819" y="437618"/>
                </a:cubicBezTo>
                <a:cubicBezTo>
                  <a:pt x="6022188" y="474299"/>
                  <a:pt x="5986350" y="513651"/>
                  <a:pt x="5930293" y="525144"/>
                </a:cubicBezTo>
                <a:cubicBezTo>
                  <a:pt x="5760884" y="587594"/>
                  <a:pt x="5531251" y="465925"/>
                  <a:pt x="5346016" y="525144"/>
                </a:cubicBezTo>
                <a:cubicBezTo>
                  <a:pt x="5160781" y="584363"/>
                  <a:pt x="4819394" y="523647"/>
                  <a:pt x="4644884" y="525144"/>
                </a:cubicBezTo>
                <a:cubicBezTo>
                  <a:pt x="4470374" y="526641"/>
                  <a:pt x="4272434" y="466774"/>
                  <a:pt x="4060608" y="525144"/>
                </a:cubicBezTo>
                <a:cubicBezTo>
                  <a:pt x="3848782" y="583514"/>
                  <a:pt x="3757042" y="521216"/>
                  <a:pt x="3593186" y="525144"/>
                </a:cubicBezTo>
                <a:cubicBezTo>
                  <a:pt x="3429330" y="529072"/>
                  <a:pt x="3266986" y="511649"/>
                  <a:pt x="3184193" y="525144"/>
                </a:cubicBezTo>
                <a:cubicBezTo>
                  <a:pt x="3101400" y="538639"/>
                  <a:pt x="2824551" y="465807"/>
                  <a:pt x="2658343" y="525144"/>
                </a:cubicBezTo>
                <a:cubicBezTo>
                  <a:pt x="2492135" y="584481"/>
                  <a:pt x="2201504" y="524258"/>
                  <a:pt x="2015639" y="525144"/>
                </a:cubicBezTo>
                <a:cubicBezTo>
                  <a:pt x="1829774" y="526030"/>
                  <a:pt x="1619671" y="521196"/>
                  <a:pt x="1431362" y="525144"/>
                </a:cubicBezTo>
                <a:cubicBezTo>
                  <a:pt x="1243053" y="529092"/>
                  <a:pt x="1208490" y="504061"/>
                  <a:pt x="1022369" y="525144"/>
                </a:cubicBezTo>
                <a:cubicBezTo>
                  <a:pt x="836248" y="546227"/>
                  <a:pt x="329948" y="490443"/>
                  <a:pt x="87526" y="525144"/>
                </a:cubicBezTo>
                <a:cubicBezTo>
                  <a:pt x="33835" y="520370"/>
                  <a:pt x="12956" y="484417"/>
                  <a:pt x="0" y="437618"/>
                </a:cubicBezTo>
                <a:cubicBezTo>
                  <a:pt x="-30147" y="364484"/>
                  <a:pt x="17694" y="175319"/>
                  <a:pt x="0" y="8752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C68DC1-3460-F8C8-C2C4-84A0EAD642D6}"/>
              </a:ext>
            </a:extLst>
          </p:cNvPr>
          <p:cNvSpPr/>
          <p:nvPr/>
        </p:nvSpPr>
        <p:spPr>
          <a:xfrm>
            <a:off x="401770" y="3614738"/>
            <a:ext cx="7239029" cy="402148"/>
          </a:xfrm>
          <a:custGeom>
            <a:avLst/>
            <a:gdLst>
              <a:gd name="connsiteX0" fmla="*/ 0 w 7239029"/>
              <a:gd name="connsiteY0" fmla="*/ 67026 h 402148"/>
              <a:gd name="connsiteX1" fmla="*/ 67026 w 7239029"/>
              <a:gd name="connsiteY1" fmla="*/ 0 h 402148"/>
              <a:gd name="connsiteX2" fmla="*/ 588058 w 7239029"/>
              <a:gd name="connsiteY2" fmla="*/ 0 h 402148"/>
              <a:gd name="connsiteX3" fmla="*/ 1322239 w 7239029"/>
              <a:gd name="connsiteY3" fmla="*/ 0 h 402148"/>
              <a:gd name="connsiteX4" fmla="*/ 1843270 w 7239029"/>
              <a:gd name="connsiteY4" fmla="*/ 0 h 402148"/>
              <a:gd name="connsiteX5" fmla="*/ 2577451 w 7239029"/>
              <a:gd name="connsiteY5" fmla="*/ 0 h 402148"/>
              <a:gd name="connsiteX6" fmla="*/ 3169533 w 7239029"/>
              <a:gd name="connsiteY6" fmla="*/ 0 h 402148"/>
              <a:gd name="connsiteX7" fmla="*/ 3832664 w 7239029"/>
              <a:gd name="connsiteY7" fmla="*/ 0 h 402148"/>
              <a:gd name="connsiteX8" fmla="*/ 4495795 w 7239029"/>
              <a:gd name="connsiteY8" fmla="*/ 0 h 402148"/>
              <a:gd name="connsiteX9" fmla="*/ 5229976 w 7239029"/>
              <a:gd name="connsiteY9" fmla="*/ 0 h 402148"/>
              <a:gd name="connsiteX10" fmla="*/ 5893107 w 7239029"/>
              <a:gd name="connsiteY10" fmla="*/ 0 h 402148"/>
              <a:gd name="connsiteX11" fmla="*/ 6627288 w 7239029"/>
              <a:gd name="connsiteY11" fmla="*/ 0 h 402148"/>
              <a:gd name="connsiteX12" fmla="*/ 7172003 w 7239029"/>
              <a:gd name="connsiteY12" fmla="*/ 0 h 402148"/>
              <a:gd name="connsiteX13" fmla="*/ 7239029 w 7239029"/>
              <a:gd name="connsiteY13" fmla="*/ 67026 h 402148"/>
              <a:gd name="connsiteX14" fmla="*/ 7239029 w 7239029"/>
              <a:gd name="connsiteY14" fmla="*/ 335122 h 402148"/>
              <a:gd name="connsiteX15" fmla="*/ 7172003 w 7239029"/>
              <a:gd name="connsiteY15" fmla="*/ 402148 h 402148"/>
              <a:gd name="connsiteX16" fmla="*/ 6437822 w 7239029"/>
              <a:gd name="connsiteY16" fmla="*/ 402148 h 402148"/>
              <a:gd name="connsiteX17" fmla="*/ 5987840 w 7239029"/>
              <a:gd name="connsiteY17" fmla="*/ 402148 h 402148"/>
              <a:gd name="connsiteX18" fmla="*/ 5608908 w 7239029"/>
              <a:gd name="connsiteY18" fmla="*/ 402148 h 402148"/>
              <a:gd name="connsiteX19" fmla="*/ 5087876 w 7239029"/>
              <a:gd name="connsiteY19" fmla="*/ 402148 h 402148"/>
              <a:gd name="connsiteX20" fmla="*/ 4424745 w 7239029"/>
              <a:gd name="connsiteY20" fmla="*/ 402148 h 402148"/>
              <a:gd name="connsiteX21" fmla="*/ 3832664 w 7239029"/>
              <a:gd name="connsiteY21" fmla="*/ 402148 h 402148"/>
              <a:gd name="connsiteX22" fmla="*/ 3453732 w 7239029"/>
              <a:gd name="connsiteY22" fmla="*/ 402148 h 402148"/>
              <a:gd name="connsiteX23" fmla="*/ 3003750 w 7239029"/>
              <a:gd name="connsiteY23" fmla="*/ 402148 h 402148"/>
              <a:gd name="connsiteX24" fmla="*/ 2411668 w 7239029"/>
              <a:gd name="connsiteY24" fmla="*/ 402148 h 402148"/>
              <a:gd name="connsiteX25" fmla="*/ 1748537 w 7239029"/>
              <a:gd name="connsiteY25" fmla="*/ 402148 h 402148"/>
              <a:gd name="connsiteX26" fmla="*/ 1227506 w 7239029"/>
              <a:gd name="connsiteY26" fmla="*/ 402148 h 402148"/>
              <a:gd name="connsiteX27" fmla="*/ 777524 w 7239029"/>
              <a:gd name="connsiteY27" fmla="*/ 402148 h 402148"/>
              <a:gd name="connsiteX28" fmla="*/ 67026 w 7239029"/>
              <a:gd name="connsiteY28" fmla="*/ 402148 h 402148"/>
              <a:gd name="connsiteX29" fmla="*/ 0 w 7239029"/>
              <a:gd name="connsiteY29" fmla="*/ 335122 h 402148"/>
              <a:gd name="connsiteX30" fmla="*/ 0 w 7239029"/>
              <a:gd name="connsiteY30" fmla="*/ 67026 h 40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29" h="402148" extrusionOk="0">
                <a:moveTo>
                  <a:pt x="0" y="67026"/>
                </a:moveTo>
                <a:cubicBezTo>
                  <a:pt x="-4443" y="31982"/>
                  <a:pt x="23558" y="7317"/>
                  <a:pt x="67026" y="0"/>
                </a:cubicBezTo>
                <a:cubicBezTo>
                  <a:pt x="197794" y="-46054"/>
                  <a:pt x="344460" y="20133"/>
                  <a:pt x="588058" y="0"/>
                </a:cubicBezTo>
                <a:cubicBezTo>
                  <a:pt x="831656" y="-20133"/>
                  <a:pt x="1053359" y="24919"/>
                  <a:pt x="1322239" y="0"/>
                </a:cubicBezTo>
                <a:cubicBezTo>
                  <a:pt x="1591119" y="-24919"/>
                  <a:pt x="1586977" y="53234"/>
                  <a:pt x="1843270" y="0"/>
                </a:cubicBezTo>
                <a:cubicBezTo>
                  <a:pt x="2099563" y="-53234"/>
                  <a:pt x="2326922" y="23957"/>
                  <a:pt x="2577451" y="0"/>
                </a:cubicBezTo>
                <a:cubicBezTo>
                  <a:pt x="2827980" y="-23957"/>
                  <a:pt x="2937717" y="62385"/>
                  <a:pt x="3169533" y="0"/>
                </a:cubicBezTo>
                <a:cubicBezTo>
                  <a:pt x="3401349" y="-62385"/>
                  <a:pt x="3663905" y="1049"/>
                  <a:pt x="3832664" y="0"/>
                </a:cubicBezTo>
                <a:cubicBezTo>
                  <a:pt x="4001423" y="-1049"/>
                  <a:pt x="4210805" y="62463"/>
                  <a:pt x="4495795" y="0"/>
                </a:cubicBezTo>
                <a:cubicBezTo>
                  <a:pt x="4780785" y="-62463"/>
                  <a:pt x="4894966" y="6279"/>
                  <a:pt x="5229976" y="0"/>
                </a:cubicBezTo>
                <a:cubicBezTo>
                  <a:pt x="5564986" y="-6279"/>
                  <a:pt x="5561783" y="15592"/>
                  <a:pt x="5893107" y="0"/>
                </a:cubicBezTo>
                <a:cubicBezTo>
                  <a:pt x="6224431" y="-15592"/>
                  <a:pt x="6434867" y="34923"/>
                  <a:pt x="6627288" y="0"/>
                </a:cubicBezTo>
                <a:cubicBezTo>
                  <a:pt x="6819709" y="-34923"/>
                  <a:pt x="6908140" y="32951"/>
                  <a:pt x="7172003" y="0"/>
                </a:cubicBezTo>
                <a:cubicBezTo>
                  <a:pt x="7213187" y="-7169"/>
                  <a:pt x="7241155" y="23194"/>
                  <a:pt x="7239029" y="67026"/>
                </a:cubicBezTo>
                <a:cubicBezTo>
                  <a:pt x="7257254" y="140710"/>
                  <a:pt x="7227100" y="257348"/>
                  <a:pt x="7239029" y="335122"/>
                </a:cubicBezTo>
                <a:cubicBezTo>
                  <a:pt x="7241799" y="369807"/>
                  <a:pt x="7207716" y="401321"/>
                  <a:pt x="7172003" y="402148"/>
                </a:cubicBezTo>
                <a:cubicBezTo>
                  <a:pt x="6927985" y="416198"/>
                  <a:pt x="6616798" y="390427"/>
                  <a:pt x="6437822" y="402148"/>
                </a:cubicBezTo>
                <a:cubicBezTo>
                  <a:pt x="6258846" y="413869"/>
                  <a:pt x="6092146" y="355025"/>
                  <a:pt x="5987840" y="402148"/>
                </a:cubicBezTo>
                <a:cubicBezTo>
                  <a:pt x="5883534" y="449271"/>
                  <a:pt x="5725116" y="374909"/>
                  <a:pt x="5608908" y="402148"/>
                </a:cubicBezTo>
                <a:cubicBezTo>
                  <a:pt x="5492700" y="429387"/>
                  <a:pt x="5338629" y="394668"/>
                  <a:pt x="5087876" y="402148"/>
                </a:cubicBezTo>
                <a:cubicBezTo>
                  <a:pt x="4837123" y="409628"/>
                  <a:pt x="4677504" y="391266"/>
                  <a:pt x="4424745" y="402148"/>
                </a:cubicBezTo>
                <a:cubicBezTo>
                  <a:pt x="4171986" y="413030"/>
                  <a:pt x="4032053" y="337378"/>
                  <a:pt x="3832664" y="402148"/>
                </a:cubicBezTo>
                <a:cubicBezTo>
                  <a:pt x="3633275" y="466918"/>
                  <a:pt x="3533736" y="371166"/>
                  <a:pt x="3453732" y="402148"/>
                </a:cubicBezTo>
                <a:cubicBezTo>
                  <a:pt x="3373728" y="433130"/>
                  <a:pt x="3106108" y="355747"/>
                  <a:pt x="3003750" y="402148"/>
                </a:cubicBezTo>
                <a:cubicBezTo>
                  <a:pt x="2901392" y="448549"/>
                  <a:pt x="2575388" y="339264"/>
                  <a:pt x="2411668" y="402148"/>
                </a:cubicBezTo>
                <a:cubicBezTo>
                  <a:pt x="2247948" y="465032"/>
                  <a:pt x="2063168" y="389358"/>
                  <a:pt x="1748537" y="402148"/>
                </a:cubicBezTo>
                <a:cubicBezTo>
                  <a:pt x="1433906" y="414938"/>
                  <a:pt x="1386980" y="379142"/>
                  <a:pt x="1227506" y="402148"/>
                </a:cubicBezTo>
                <a:cubicBezTo>
                  <a:pt x="1068032" y="425154"/>
                  <a:pt x="906711" y="348887"/>
                  <a:pt x="777524" y="402148"/>
                </a:cubicBezTo>
                <a:cubicBezTo>
                  <a:pt x="648337" y="455409"/>
                  <a:pt x="344579" y="321451"/>
                  <a:pt x="67026" y="402148"/>
                </a:cubicBezTo>
                <a:cubicBezTo>
                  <a:pt x="27051" y="403639"/>
                  <a:pt x="-5960" y="363617"/>
                  <a:pt x="0" y="335122"/>
                </a:cubicBezTo>
                <a:cubicBezTo>
                  <a:pt x="-12386" y="267606"/>
                  <a:pt x="5293" y="132927"/>
                  <a:pt x="0" y="67026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D0E6-600D-A3B0-FFCB-E06A9D6586D9}"/>
              </a:ext>
            </a:extLst>
          </p:cNvPr>
          <p:cNvSpPr txBox="1"/>
          <p:nvPr/>
        </p:nvSpPr>
        <p:spPr>
          <a:xfrm>
            <a:off x="312142" y="5011107"/>
            <a:ext cx="2008558" cy="767711"/>
          </a:xfrm>
          <a:custGeom>
            <a:avLst/>
            <a:gdLst>
              <a:gd name="connsiteX0" fmla="*/ 0 w 2008558"/>
              <a:gd name="connsiteY0" fmla="*/ 0 h 767711"/>
              <a:gd name="connsiteX1" fmla="*/ 461968 w 2008558"/>
              <a:gd name="connsiteY1" fmla="*/ 0 h 767711"/>
              <a:gd name="connsiteX2" fmla="*/ 1004279 w 2008558"/>
              <a:gd name="connsiteY2" fmla="*/ 0 h 767711"/>
              <a:gd name="connsiteX3" fmla="*/ 1486333 w 2008558"/>
              <a:gd name="connsiteY3" fmla="*/ 0 h 767711"/>
              <a:gd name="connsiteX4" fmla="*/ 2008558 w 2008558"/>
              <a:gd name="connsiteY4" fmla="*/ 0 h 767711"/>
              <a:gd name="connsiteX5" fmla="*/ 2008558 w 2008558"/>
              <a:gd name="connsiteY5" fmla="*/ 368501 h 767711"/>
              <a:gd name="connsiteX6" fmla="*/ 2008558 w 2008558"/>
              <a:gd name="connsiteY6" fmla="*/ 767711 h 767711"/>
              <a:gd name="connsiteX7" fmla="*/ 1506419 w 2008558"/>
              <a:gd name="connsiteY7" fmla="*/ 767711 h 767711"/>
              <a:gd name="connsiteX8" fmla="*/ 1064536 w 2008558"/>
              <a:gd name="connsiteY8" fmla="*/ 767711 h 767711"/>
              <a:gd name="connsiteX9" fmla="*/ 582482 w 2008558"/>
              <a:gd name="connsiteY9" fmla="*/ 767711 h 767711"/>
              <a:gd name="connsiteX10" fmla="*/ 0 w 2008558"/>
              <a:gd name="connsiteY10" fmla="*/ 767711 h 767711"/>
              <a:gd name="connsiteX11" fmla="*/ 0 w 2008558"/>
              <a:gd name="connsiteY11" fmla="*/ 368501 h 767711"/>
              <a:gd name="connsiteX12" fmla="*/ 0 w 2008558"/>
              <a:gd name="connsiteY12" fmla="*/ 0 h 7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558" h="767711" extrusionOk="0">
                <a:moveTo>
                  <a:pt x="0" y="0"/>
                </a:moveTo>
                <a:cubicBezTo>
                  <a:pt x="96138" y="-6205"/>
                  <a:pt x="307124" y="31926"/>
                  <a:pt x="461968" y="0"/>
                </a:cubicBezTo>
                <a:cubicBezTo>
                  <a:pt x="616812" y="-31926"/>
                  <a:pt x="834939" y="23009"/>
                  <a:pt x="1004279" y="0"/>
                </a:cubicBezTo>
                <a:cubicBezTo>
                  <a:pt x="1173619" y="-23009"/>
                  <a:pt x="1316771" y="51736"/>
                  <a:pt x="1486333" y="0"/>
                </a:cubicBezTo>
                <a:cubicBezTo>
                  <a:pt x="1655895" y="-51736"/>
                  <a:pt x="1862441" y="57855"/>
                  <a:pt x="2008558" y="0"/>
                </a:cubicBezTo>
                <a:cubicBezTo>
                  <a:pt x="2016323" y="77960"/>
                  <a:pt x="1979226" y="206155"/>
                  <a:pt x="2008558" y="368501"/>
                </a:cubicBezTo>
                <a:cubicBezTo>
                  <a:pt x="2037890" y="530847"/>
                  <a:pt x="1988773" y="570917"/>
                  <a:pt x="2008558" y="767711"/>
                </a:cubicBezTo>
                <a:cubicBezTo>
                  <a:pt x="1823558" y="805960"/>
                  <a:pt x="1651010" y="727661"/>
                  <a:pt x="1506419" y="767711"/>
                </a:cubicBezTo>
                <a:cubicBezTo>
                  <a:pt x="1361828" y="807761"/>
                  <a:pt x="1218242" y="766520"/>
                  <a:pt x="1064536" y="767711"/>
                </a:cubicBezTo>
                <a:cubicBezTo>
                  <a:pt x="910830" y="768902"/>
                  <a:pt x="705674" y="710327"/>
                  <a:pt x="582482" y="767711"/>
                </a:cubicBezTo>
                <a:cubicBezTo>
                  <a:pt x="459290" y="825095"/>
                  <a:pt x="257744" y="741774"/>
                  <a:pt x="0" y="767711"/>
                </a:cubicBezTo>
                <a:cubicBezTo>
                  <a:pt x="-47428" y="618464"/>
                  <a:pt x="12407" y="520697"/>
                  <a:pt x="0" y="368501"/>
                </a:cubicBezTo>
                <a:cubicBezTo>
                  <a:pt x="-12407" y="216305"/>
                  <a:pt x="12196" y="1460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63" b="1" dirty="0">
                <a:latin typeface="Verdana Pro" panose="020F0502020204030204" pitchFamily="34" charset="0"/>
              </a:rPr>
              <a:t>The relationship between Health and Fitness:</a:t>
            </a:r>
            <a:endParaRPr lang="en-GB" sz="146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41532-A7D3-4BD7-15EB-7BA73FACAEE0}"/>
              </a:ext>
            </a:extLst>
          </p:cNvPr>
          <p:cNvSpPr txBox="1"/>
          <p:nvPr/>
        </p:nvSpPr>
        <p:spPr>
          <a:xfrm>
            <a:off x="2069928" y="4902132"/>
            <a:ext cx="3219331" cy="992836"/>
          </a:xfrm>
          <a:custGeom>
            <a:avLst/>
            <a:gdLst>
              <a:gd name="connsiteX0" fmla="*/ 0 w 3219331"/>
              <a:gd name="connsiteY0" fmla="*/ 0 h 992836"/>
              <a:gd name="connsiteX1" fmla="*/ 472169 w 3219331"/>
              <a:gd name="connsiteY1" fmla="*/ 0 h 992836"/>
              <a:gd name="connsiteX2" fmla="*/ 1073110 w 3219331"/>
              <a:gd name="connsiteY2" fmla="*/ 0 h 992836"/>
              <a:gd name="connsiteX3" fmla="*/ 1577472 w 3219331"/>
              <a:gd name="connsiteY3" fmla="*/ 0 h 992836"/>
              <a:gd name="connsiteX4" fmla="*/ 2049641 w 3219331"/>
              <a:gd name="connsiteY4" fmla="*/ 0 h 992836"/>
              <a:gd name="connsiteX5" fmla="*/ 2521809 w 3219331"/>
              <a:gd name="connsiteY5" fmla="*/ 0 h 992836"/>
              <a:gd name="connsiteX6" fmla="*/ 3219331 w 3219331"/>
              <a:gd name="connsiteY6" fmla="*/ 0 h 992836"/>
              <a:gd name="connsiteX7" fmla="*/ 3219331 w 3219331"/>
              <a:gd name="connsiteY7" fmla="*/ 476561 h 992836"/>
              <a:gd name="connsiteX8" fmla="*/ 3219331 w 3219331"/>
              <a:gd name="connsiteY8" fmla="*/ 992836 h 992836"/>
              <a:gd name="connsiteX9" fmla="*/ 2650583 w 3219331"/>
              <a:gd name="connsiteY9" fmla="*/ 992836 h 992836"/>
              <a:gd name="connsiteX10" fmla="*/ 2178414 w 3219331"/>
              <a:gd name="connsiteY10" fmla="*/ 992836 h 992836"/>
              <a:gd name="connsiteX11" fmla="*/ 1577472 w 3219331"/>
              <a:gd name="connsiteY11" fmla="*/ 992836 h 992836"/>
              <a:gd name="connsiteX12" fmla="*/ 1105304 w 3219331"/>
              <a:gd name="connsiteY12" fmla="*/ 992836 h 992836"/>
              <a:gd name="connsiteX13" fmla="*/ 600942 w 3219331"/>
              <a:gd name="connsiteY13" fmla="*/ 992836 h 992836"/>
              <a:gd name="connsiteX14" fmla="*/ 0 w 3219331"/>
              <a:gd name="connsiteY14" fmla="*/ 992836 h 992836"/>
              <a:gd name="connsiteX15" fmla="*/ 0 w 3219331"/>
              <a:gd name="connsiteY15" fmla="*/ 486490 h 992836"/>
              <a:gd name="connsiteX16" fmla="*/ 0 w 3219331"/>
              <a:gd name="connsiteY16" fmla="*/ 0 h 9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9331" h="992836" extrusionOk="0">
                <a:moveTo>
                  <a:pt x="0" y="0"/>
                </a:moveTo>
                <a:cubicBezTo>
                  <a:pt x="178555" y="-53813"/>
                  <a:pt x="315282" y="53301"/>
                  <a:pt x="472169" y="0"/>
                </a:cubicBezTo>
                <a:cubicBezTo>
                  <a:pt x="629056" y="-53301"/>
                  <a:pt x="946661" y="58149"/>
                  <a:pt x="1073110" y="0"/>
                </a:cubicBezTo>
                <a:cubicBezTo>
                  <a:pt x="1199559" y="-58149"/>
                  <a:pt x="1464663" y="8486"/>
                  <a:pt x="1577472" y="0"/>
                </a:cubicBezTo>
                <a:cubicBezTo>
                  <a:pt x="1690281" y="-8486"/>
                  <a:pt x="1923584" y="36579"/>
                  <a:pt x="2049641" y="0"/>
                </a:cubicBezTo>
                <a:cubicBezTo>
                  <a:pt x="2175698" y="-36579"/>
                  <a:pt x="2350511" y="25227"/>
                  <a:pt x="2521809" y="0"/>
                </a:cubicBezTo>
                <a:cubicBezTo>
                  <a:pt x="2693107" y="-25227"/>
                  <a:pt x="3062431" y="40087"/>
                  <a:pt x="3219331" y="0"/>
                </a:cubicBezTo>
                <a:cubicBezTo>
                  <a:pt x="3220477" y="108696"/>
                  <a:pt x="3177181" y="303948"/>
                  <a:pt x="3219331" y="476561"/>
                </a:cubicBezTo>
                <a:cubicBezTo>
                  <a:pt x="3261481" y="649174"/>
                  <a:pt x="3172318" y="803134"/>
                  <a:pt x="3219331" y="992836"/>
                </a:cubicBezTo>
                <a:cubicBezTo>
                  <a:pt x="2964060" y="1038252"/>
                  <a:pt x="2863549" y="933519"/>
                  <a:pt x="2650583" y="992836"/>
                </a:cubicBezTo>
                <a:cubicBezTo>
                  <a:pt x="2437617" y="1052153"/>
                  <a:pt x="2374169" y="952078"/>
                  <a:pt x="2178414" y="992836"/>
                </a:cubicBezTo>
                <a:cubicBezTo>
                  <a:pt x="1982659" y="1033594"/>
                  <a:pt x="1824477" y="962549"/>
                  <a:pt x="1577472" y="992836"/>
                </a:cubicBezTo>
                <a:cubicBezTo>
                  <a:pt x="1330467" y="1023123"/>
                  <a:pt x="1278942" y="954448"/>
                  <a:pt x="1105304" y="992836"/>
                </a:cubicBezTo>
                <a:cubicBezTo>
                  <a:pt x="931666" y="1031224"/>
                  <a:pt x="715011" y="969519"/>
                  <a:pt x="600942" y="992836"/>
                </a:cubicBezTo>
                <a:cubicBezTo>
                  <a:pt x="486873" y="1016153"/>
                  <a:pt x="286580" y="967828"/>
                  <a:pt x="0" y="992836"/>
                </a:cubicBezTo>
                <a:cubicBezTo>
                  <a:pt x="-54969" y="743187"/>
                  <a:pt x="31663" y="626298"/>
                  <a:pt x="0" y="486490"/>
                </a:cubicBezTo>
                <a:cubicBezTo>
                  <a:pt x="-31663" y="346682"/>
                  <a:pt x="19234" y="16323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63" b="1" dirty="0"/>
              <a:t>It’s possible to be fit but not healthy.</a:t>
            </a:r>
          </a:p>
          <a:p>
            <a:pPr algn="ctr"/>
            <a:r>
              <a:rPr lang="en-GB" sz="1463" dirty="0"/>
              <a:t>Poor physical = Sumo wrestling</a:t>
            </a:r>
          </a:p>
          <a:p>
            <a:pPr algn="ctr"/>
            <a:r>
              <a:rPr lang="en-GB" sz="1463" dirty="0"/>
              <a:t>Poor social = Lack of team/friends</a:t>
            </a:r>
          </a:p>
          <a:p>
            <a:pPr algn="ctr"/>
            <a:r>
              <a:rPr lang="en-GB" sz="1463" dirty="0"/>
              <a:t>Poor mental = Depression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E3DDA-6E8E-9705-59AB-7097875DC8ED}"/>
              </a:ext>
            </a:extLst>
          </p:cNvPr>
          <p:cNvSpPr txBox="1"/>
          <p:nvPr/>
        </p:nvSpPr>
        <p:spPr>
          <a:xfrm>
            <a:off x="5289259" y="5029634"/>
            <a:ext cx="3595185" cy="767711"/>
          </a:xfrm>
          <a:custGeom>
            <a:avLst/>
            <a:gdLst>
              <a:gd name="connsiteX0" fmla="*/ 0 w 3595185"/>
              <a:gd name="connsiteY0" fmla="*/ 0 h 767711"/>
              <a:gd name="connsiteX1" fmla="*/ 527294 w 3595185"/>
              <a:gd name="connsiteY1" fmla="*/ 0 h 767711"/>
              <a:gd name="connsiteX2" fmla="*/ 1198395 w 3595185"/>
              <a:gd name="connsiteY2" fmla="*/ 0 h 767711"/>
              <a:gd name="connsiteX3" fmla="*/ 1761641 w 3595185"/>
              <a:gd name="connsiteY3" fmla="*/ 0 h 767711"/>
              <a:gd name="connsiteX4" fmla="*/ 2288934 w 3595185"/>
              <a:gd name="connsiteY4" fmla="*/ 0 h 767711"/>
              <a:gd name="connsiteX5" fmla="*/ 2816228 w 3595185"/>
              <a:gd name="connsiteY5" fmla="*/ 0 h 767711"/>
              <a:gd name="connsiteX6" fmla="*/ 3595185 w 3595185"/>
              <a:gd name="connsiteY6" fmla="*/ 0 h 767711"/>
              <a:gd name="connsiteX7" fmla="*/ 3595185 w 3595185"/>
              <a:gd name="connsiteY7" fmla="*/ 368501 h 767711"/>
              <a:gd name="connsiteX8" fmla="*/ 3595185 w 3595185"/>
              <a:gd name="connsiteY8" fmla="*/ 767711 h 767711"/>
              <a:gd name="connsiteX9" fmla="*/ 2960036 w 3595185"/>
              <a:gd name="connsiteY9" fmla="*/ 767711 h 767711"/>
              <a:gd name="connsiteX10" fmla="*/ 2432742 w 3595185"/>
              <a:gd name="connsiteY10" fmla="*/ 767711 h 767711"/>
              <a:gd name="connsiteX11" fmla="*/ 1761641 w 3595185"/>
              <a:gd name="connsiteY11" fmla="*/ 767711 h 767711"/>
              <a:gd name="connsiteX12" fmla="*/ 1234347 w 3595185"/>
              <a:gd name="connsiteY12" fmla="*/ 767711 h 767711"/>
              <a:gd name="connsiteX13" fmla="*/ 671101 w 3595185"/>
              <a:gd name="connsiteY13" fmla="*/ 767711 h 767711"/>
              <a:gd name="connsiteX14" fmla="*/ 0 w 3595185"/>
              <a:gd name="connsiteY14" fmla="*/ 767711 h 767711"/>
              <a:gd name="connsiteX15" fmla="*/ 0 w 3595185"/>
              <a:gd name="connsiteY15" fmla="*/ 376178 h 767711"/>
              <a:gd name="connsiteX16" fmla="*/ 0 w 3595185"/>
              <a:gd name="connsiteY16" fmla="*/ 0 h 7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185" h="767711" extrusionOk="0">
                <a:moveTo>
                  <a:pt x="0" y="0"/>
                </a:moveTo>
                <a:cubicBezTo>
                  <a:pt x="110665" y="-10998"/>
                  <a:pt x="275540" y="18468"/>
                  <a:pt x="527294" y="0"/>
                </a:cubicBezTo>
                <a:cubicBezTo>
                  <a:pt x="779048" y="-18468"/>
                  <a:pt x="921409" y="33829"/>
                  <a:pt x="1198395" y="0"/>
                </a:cubicBezTo>
                <a:cubicBezTo>
                  <a:pt x="1475381" y="-33829"/>
                  <a:pt x="1599663" y="54663"/>
                  <a:pt x="1761641" y="0"/>
                </a:cubicBezTo>
                <a:cubicBezTo>
                  <a:pt x="1923619" y="-54663"/>
                  <a:pt x="2103811" y="50534"/>
                  <a:pt x="2288934" y="0"/>
                </a:cubicBezTo>
                <a:cubicBezTo>
                  <a:pt x="2474057" y="-50534"/>
                  <a:pt x="2574146" y="14059"/>
                  <a:pt x="2816228" y="0"/>
                </a:cubicBezTo>
                <a:cubicBezTo>
                  <a:pt x="3058310" y="-14059"/>
                  <a:pt x="3227893" y="21699"/>
                  <a:pt x="3595185" y="0"/>
                </a:cubicBezTo>
                <a:cubicBezTo>
                  <a:pt x="3605221" y="163773"/>
                  <a:pt x="3577647" y="264441"/>
                  <a:pt x="3595185" y="368501"/>
                </a:cubicBezTo>
                <a:cubicBezTo>
                  <a:pt x="3612723" y="472561"/>
                  <a:pt x="3594819" y="670521"/>
                  <a:pt x="3595185" y="767711"/>
                </a:cubicBezTo>
                <a:cubicBezTo>
                  <a:pt x="3371494" y="782096"/>
                  <a:pt x="3225845" y="747019"/>
                  <a:pt x="2960036" y="767711"/>
                </a:cubicBezTo>
                <a:cubicBezTo>
                  <a:pt x="2694227" y="788403"/>
                  <a:pt x="2675183" y="728707"/>
                  <a:pt x="2432742" y="767711"/>
                </a:cubicBezTo>
                <a:cubicBezTo>
                  <a:pt x="2190301" y="806715"/>
                  <a:pt x="2012722" y="700388"/>
                  <a:pt x="1761641" y="767711"/>
                </a:cubicBezTo>
                <a:cubicBezTo>
                  <a:pt x="1510560" y="835034"/>
                  <a:pt x="1367059" y="757701"/>
                  <a:pt x="1234347" y="767711"/>
                </a:cubicBezTo>
                <a:cubicBezTo>
                  <a:pt x="1101635" y="777721"/>
                  <a:pt x="814039" y="752362"/>
                  <a:pt x="671101" y="767711"/>
                </a:cubicBezTo>
                <a:cubicBezTo>
                  <a:pt x="528163" y="783060"/>
                  <a:pt x="299420" y="748786"/>
                  <a:pt x="0" y="767711"/>
                </a:cubicBezTo>
                <a:cubicBezTo>
                  <a:pt x="-32310" y="584040"/>
                  <a:pt x="10214" y="461304"/>
                  <a:pt x="0" y="376178"/>
                </a:cubicBezTo>
                <a:cubicBezTo>
                  <a:pt x="-10214" y="291052"/>
                  <a:pt x="27408" y="15583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63" b="1" dirty="0"/>
              <a:t>It’s also possible to be healthy but not fit.</a:t>
            </a:r>
          </a:p>
          <a:p>
            <a:pPr algn="ctr"/>
            <a:r>
              <a:rPr lang="en-GB" sz="1463" dirty="0"/>
              <a:t>A healthy person may fatigue quickly if asked to play a tennis match.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E57384-B058-24E8-27B7-EE249BF8F913}"/>
              </a:ext>
            </a:extLst>
          </p:cNvPr>
          <p:cNvSpPr/>
          <p:nvPr/>
        </p:nvSpPr>
        <p:spPr>
          <a:xfrm>
            <a:off x="312142" y="4848847"/>
            <a:ext cx="8765779" cy="1111782"/>
          </a:xfrm>
          <a:custGeom>
            <a:avLst/>
            <a:gdLst>
              <a:gd name="connsiteX0" fmla="*/ 0 w 8765779"/>
              <a:gd name="connsiteY0" fmla="*/ 185301 h 1111782"/>
              <a:gd name="connsiteX1" fmla="*/ 185301 w 8765779"/>
              <a:gd name="connsiteY1" fmla="*/ 0 h 1111782"/>
              <a:gd name="connsiteX2" fmla="*/ 701005 w 8765779"/>
              <a:gd name="connsiteY2" fmla="*/ 0 h 1111782"/>
              <a:gd name="connsiteX3" fmla="*/ 1468564 w 8765779"/>
              <a:gd name="connsiteY3" fmla="*/ 0 h 1111782"/>
              <a:gd name="connsiteX4" fmla="*/ 1984268 w 8765779"/>
              <a:gd name="connsiteY4" fmla="*/ 0 h 1111782"/>
              <a:gd name="connsiteX5" fmla="*/ 2751827 w 8765779"/>
              <a:gd name="connsiteY5" fmla="*/ 0 h 1111782"/>
              <a:gd name="connsiteX6" fmla="*/ 3351482 w 8765779"/>
              <a:gd name="connsiteY6" fmla="*/ 0 h 1111782"/>
              <a:gd name="connsiteX7" fmla="*/ 4035089 w 8765779"/>
              <a:gd name="connsiteY7" fmla="*/ 0 h 1111782"/>
              <a:gd name="connsiteX8" fmla="*/ 4718697 w 8765779"/>
              <a:gd name="connsiteY8" fmla="*/ 0 h 1111782"/>
              <a:gd name="connsiteX9" fmla="*/ 5486256 w 8765779"/>
              <a:gd name="connsiteY9" fmla="*/ 0 h 1111782"/>
              <a:gd name="connsiteX10" fmla="*/ 6169863 w 8765779"/>
              <a:gd name="connsiteY10" fmla="*/ 0 h 1111782"/>
              <a:gd name="connsiteX11" fmla="*/ 6937422 w 8765779"/>
              <a:gd name="connsiteY11" fmla="*/ 0 h 1111782"/>
              <a:gd name="connsiteX12" fmla="*/ 7369174 w 8765779"/>
              <a:gd name="connsiteY12" fmla="*/ 0 h 1111782"/>
              <a:gd name="connsiteX13" fmla="*/ 7884878 w 8765779"/>
              <a:gd name="connsiteY13" fmla="*/ 0 h 1111782"/>
              <a:gd name="connsiteX14" fmla="*/ 8580478 w 8765779"/>
              <a:gd name="connsiteY14" fmla="*/ 0 h 1111782"/>
              <a:gd name="connsiteX15" fmla="*/ 8765779 w 8765779"/>
              <a:gd name="connsiteY15" fmla="*/ 185301 h 1111782"/>
              <a:gd name="connsiteX16" fmla="*/ 8765779 w 8765779"/>
              <a:gd name="connsiteY16" fmla="*/ 533656 h 1111782"/>
              <a:gd name="connsiteX17" fmla="*/ 8765779 w 8765779"/>
              <a:gd name="connsiteY17" fmla="*/ 926481 h 1111782"/>
              <a:gd name="connsiteX18" fmla="*/ 8580478 w 8765779"/>
              <a:gd name="connsiteY18" fmla="*/ 1111782 h 1111782"/>
              <a:gd name="connsiteX19" fmla="*/ 8064774 w 8765779"/>
              <a:gd name="connsiteY19" fmla="*/ 1111782 h 1111782"/>
              <a:gd name="connsiteX20" fmla="*/ 7381167 w 8765779"/>
              <a:gd name="connsiteY20" fmla="*/ 1111782 h 1111782"/>
              <a:gd name="connsiteX21" fmla="*/ 6781512 w 8765779"/>
              <a:gd name="connsiteY21" fmla="*/ 1111782 h 1111782"/>
              <a:gd name="connsiteX22" fmla="*/ 6433711 w 8765779"/>
              <a:gd name="connsiteY22" fmla="*/ 1111782 h 1111782"/>
              <a:gd name="connsiteX23" fmla="*/ 6001959 w 8765779"/>
              <a:gd name="connsiteY23" fmla="*/ 1111782 h 1111782"/>
              <a:gd name="connsiteX24" fmla="*/ 5402304 w 8765779"/>
              <a:gd name="connsiteY24" fmla="*/ 1111782 h 1111782"/>
              <a:gd name="connsiteX25" fmla="*/ 4718697 w 8765779"/>
              <a:gd name="connsiteY25" fmla="*/ 1111782 h 1111782"/>
              <a:gd name="connsiteX26" fmla="*/ 4202993 w 8765779"/>
              <a:gd name="connsiteY26" fmla="*/ 1111782 h 1111782"/>
              <a:gd name="connsiteX27" fmla="*/ 3771241 w 8765779"/>
              <a:gd name="connsiteY27" fmla="*/ 1111782 h 1111782"/>
              <a:gd name="connsiteX28" fmla="*/ 3087634 w 8765779"/>
              <a:gd name="connsiteY28" fmla="*/ 1111782 h 1111782"/>
              <a:gd name="connsiteX29" fmla="*/ 2739833 w 8765779"/>
              <a:gd name="connsiteY29" fmla="*/ 1111782 h 1111782"/>
              <a:gd name="connsiteX30" fmla="*/ 2392033 w 8765779"/>
              <a:gd name="connsiteY30" fmla="*/ 1111782 h 1111782"/>
              <a:gd name="connsiteX31" fmla="*/ 1624474 w 8765779"/>
              <a:gd name="connsiteY31" fmla="*/ 1111782 h 1111782"/>
              <a:gd name="connsiteX32" fmla="*/ 1024819 w 8765779"/>
              <a:gd name="connsiteY32" fmla="*/ 1111782 h 1111782"/>
              <a:gd name="connsiteX33" fmla="*/ 185301 w 8765779"/>
              <a:gd name="connsiteY33" fmla="*/ 1111782 h 1111782"/>
              <a:gd name="connsiteX34" fmla="*/ 0 w 8765779"/>
              <a:gd name="connsiteY34" fmla="*/ 926481 h 1111782"/>
              <a:gd name="connsiteX35" fmla="*/ 0 w 8765779"/>
              <a:gd name="connsiteY35" fmla="*/ 548479 h 1111782"/>
              <a:gd name="connsiteX36" fmla="*/ 0 w 8765779"/>
              <a:gd name="connsiteY36" fmla="*/ 185301 h 11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765779" h="1111782" extrusionOk="0">
                <a:moveTo>
                  <a:pt x="0" y="185301"/>
                </a:moveTo>
                <a:cubicBezTo>
                  <a:pt x="-8408" y="86696"/>
                  <a:pt x="72937" y="11371"/>
                  <a:pt x="185301" y="0"/>
                </a:cubicBezTo>
                <a:cubicBezTo>
                  <a:pt x="440987" y="-32347"/>
                  <a:pt x="456613" y="57673"/>
                  <a:pt x="701005" y="0"/>
                </a:cubicBezTo>
                <a:cubicBezTo>
                  <a:pt x="945397" y="-57673"/>
                  <a:pt x="1215543" y="67119"/>
                  <a:pt x="1468564" y="0"/>
                </a:cubicBezTo>
                <a:cubicBezTo>
                  <a:pt x="1721585" y="-67119"/>
                  <a:pt x="1749868" y="58482"/>
                  <a:pt x="1984268" y="0"/>
                </a:cubicBezTo>
                <a:cubicBezTo>
                  <a:pt x="2218668" y="-58482"/>
                  <a:pt x="2561062" y="58899"/>
                  <a:pt x="2751827" y="0"/>
                </a:cubicBezTo>
                <a:cubicBezTo>
                  <a:pt x="2942592" y="-58899"/>
                  <a:pt x="3068620" y="65165"/>
                  <a:pt x="3351482" y="0"/>
                </a:cubicBezTo>
                <a:cubicBezTo>
                  <a:pt x="3634344" y="-65165"/>
                  <a:pt x="3889796" y="44358"/>
                  <a:pt x="4035089" y="0"/>
                </a:cubicBezTo>
                <a:cubicBezTo>
                  <a:pt x="4180382" y="-44358"/>
                  <a:pt x="4428643" y="30093"/>
                  <a:pt x="4718697" y="0"/>
                </a:cubicBezTo>
                <a:cubicBezTo>
                  <a:pt x="5008751" y="-30093"/>
                  <a:pt x="5171055" y="67274"/>
                  <a:pt x="5486256" y="0"/>
                </a:cubicBezTo>
                <a:cubicBezTo>
                  <a:pt x="5801457" y="-67274"/>
                  <a:pt x="5850373" y="3962"/>
                  <a:pt x="6169863" y="0"/>
                </a:cubicBezTo>
                <a:cubicBezTo>
                  <a:pt x="6489353" y="-3962"/>
                  <a:pt x="6668153" y="6910"/>
                  <a:pt x="6937422" y="0"/>
                </a:cubicBezTo>
                <a:cubicBezTo>
                  <a:pt x="7206691" y="-6910"/>
                  <a:pt x="7183293" y="7412"/>
                  <a:pt x="7369174" y="0"/>
                </a:cubicBezTo>
                <a:cubicBezTo>
                  <a:pt x="7555055" y="-7412"/>
                  <a:pt x="7745073" y="13428"/>
                  <a:pt x="7884878" y="0"/>
                </a:cubicBezTo>
                <a:cubicBezTo>
                  <a:pt x="8024683" y="-13428"/>
                  <a:pt x="8372483" y="47906"/>
                  <a:pt x="8580478" y="0"/>
                </a:cubicBezTo>
                <a:cubicBezTo>
                  <a:pt x="8654623" y="11946"/>
                  <a:pt x="8760912" y="78263"/>
                  <a:pt x="8765779" y="185301"/>
                </a:cubicBezTo>
                <a:cubicBezTo>
                  <a:pt x="8781048" y="258890"/>
                  <a:pt x="8737136" y="427254"/>
                  <a:pt x="8765779" y="533656"/>
                </a:cubicBezTo>
                <a:cubicBezTo>
                  <a:pt x="8794422" y="640058"/>
                  <a:pt x="8741246" y="739969"/>
                  <a:pt x="8765779" y="926481"/>
                </a:cubicBezTo>
                <a:cubicBezTo>
                  <a:pt x="8781911" y="1019478"/>
                  <a:pt x="8668668" y="1117313"/>
                  <a:pt x="8580478" y="1111782"/>
                </a:cubicBezTo>
                <a:cubicBezTo>
                  <a:pt x="8325580" y="1157905"/>
                  <a:pt x="8229926" y="1087714"/>
                  <a:pt x="8064774" y="1111782"/>
                </a:cubicBezTo>
                <a:cubicBezTo>
                  <a:pt x="7899622" y="1135850"/>
                  <a:pt x="7646792" y="1039240"/>
                  <a:pt x="7381167" y="1111782"/>
                </a:cubicBezTo>
                <a:cubicBezTo>
                  <a:pt x="7115542" y="1184324"/>
                  <a:pt x="6913204" y="1086332"/>
                  <a:pt x="6781512" y="1111782"/>
                </a:cubicBezTo>
                <a:cubicBezTo>
                  <a:pt x="6649820" y="1137232"/>
                  <a:pt x="6516478" y="1073696"/>
                  <a:pt x="6433711" y="1111782"/>
                </a:cubicBezTo>
                <a:cubicBezTo>
                  <a:pt x="6350944" y="1149868"/>
                  <a:pt x="6169846" y="1084835"/>
                  <a:pt x="6001959" y="1111782"/>
                </a:cubicBezTo>
                <a:cubicBezTo>
                  <a:pt x="5834072" y="1138729"/>
                  <a:pt x="5604327" y="1056819"/>
                  <a:pt x="5402304" y="1111782"/>
                </a:cubicBezTo>
                <a:cubicBezTo>
                  <a:pt x="5200282" y="1166745"/>
                  <a:pt x="4907105" y="1062648"/>
                  <a:pt x="4718697" y="1111782"/>
                </a:cubicBezTo>
                <a:cubicBezTo>
                  <a:pt x="4530289" y="1160916"/>
                  <a:pt x="4447092" y="1051523"/>
                  <a:pt x="4202993" y="1111782"/>
                </a:cubicBezTo>
                <a:cubicBezTo>
                  <a:pt x="3958894" y="1172041"/>
                  <a:pt x="3872413" y="1072879"/>
                  <a:pt x="3771241" y="1111782"/>
                </a:cubicBezTo>
                <a:cubicBezTo>
                  <a:pt x="3670069" y="1150685"/>
                  <a:pt x="3398895" y="1064984"/>
                  <a:pt x="3087634" y="1111782"/>
                </a:cubicBezTo>
                <a:cubicBezTo>
                  <a:pt x="2776373" y="1158580"/>
                  <a:pt x="2858151" y="1087534"/>
                  <a:pt x="2739833" y="1111782"/>
                </a:cubicBezTo>
                <a:cubicBezTo>
                  <a:pt x="2621515" y="1136030"/>
                  <a:pt x="2508022" y="1108043"/>
                  <a:pt x="2392033" y="1111782"/>
                </a:cubicBezTo>
                <a:cubicBezTo>
                  <a:pt x="2276044" y="1115521"/>
                  <a:pt x="1921165" y="1095186"/>
                  <a:pt x="1624474" y="1111782"/>
                </a:cubicBezTo>
                <a:cubicBezTo>
                  <a:pt x="1327783" y="1128378"/>
                  <a:pt x="1300114" y="1046370"/>
                  <a:pt x="1024819" y="1111782"/>
                </a:cubicBezTo>
                <a:cubicBezTo>
                  <a:pt x="749524" y="1177194"/>
                  <a:pt x="537580" y="1018868"/>
                  <a:pt x="185301" y="1111782"/>
                </a:cubicBezTo>
                <a:cubicBezTo>
                  <a:pt x="89735" y="1133733"/>
                  <a:pt x="-11007" y="1049738"/>
                  <a:pt x="0" y="926481"/>
                </a:cubicBezTo>
                <a:cubicBezTo>
                  <a:pt x="-10552" y="846522"/>
                  <a:pt x="27532" y="688635"/>
                  <a:pt x="0" y="548479"/>
                </a:cubicBezTo>
                <a:cubicBezTo>
                  <a:pt x="-27532" y="408323"/>
                  <a:pt x="22899" y="344156"/>
                  <a:pt x="0" y="185301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86768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Health-Related Fitness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749222"/>
          <a:ext cx="4640859" cy="3075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640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Body Composition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Measurement of fat mass compared to muscle mass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Cardiovascular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periods of work at high intensity without fatigue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ability for muscle performance without fatiguing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range of motion at a joint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CCAA25-2759-85BF-F125-F0848EEA765C}"/>
              </a:ext>
            </a:extLst>
          </p:cNvPr>
          <p:cNvGraphicFramePr>
            <a:graphicFrameLocks noGrp="1"/>
          </p:cNvGraphicFramePr>
          <p:nvPr/>
        </p:nvGraphicFramePr>
        <p:xfrm>
          <a:off x="5063926" y="2749222"/>
          <a:ext cx="4640858" cy="3075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449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894409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Muscular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create great force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[ 3 different types below ]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Static         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Muscles contract to maintain a position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Dynamic    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Muscles contract and extend repeatedly creating movement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Explosive  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Muscles contract at high speed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C74151-119A-16B3-0F49-9788A732A5E1}"/>
              </a:ext>
            </a:extLst>
          </p:cNvPr>
          <p:cNvSpPr txBox="1"/>
          <p:nvPr/>
        </p:nvSpPr>
        <p:spPr>
          <a:xfrm>
            <a:off x="1536468" y="2240154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There are 5 components of health-related fitness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75CB9F-0309-DE05-B787-C3507F5226C3}"/>
              </a:ext>
            </a:extLst>
          </p:cNvPr>
          <p:cNvSpPr/>
          <p:nvPr/>
        </p:nvSpPr>
        <p:spPr>
          <a:xfrm>
            <a:off x="1536468" y="2215467"/>
            <a:ext cx="5307816" cy="337582"/>
          </a:xfrm>
          <a:custGeom>
            <a:avLst/>
            <a:gdLst>
              <a:gd name="connsiteX0" fmla="*/ 0 w 5307816"/>
              <a:gd name="connsiteY0" fmla="*/ 56265 h 337582"/>
              <a:gd name="connsiteX1" fmla="*/ 56265 w 5307816"/>
              <a:gd name="connsiteY1" fmla="*/ 0 h 337582"/>
              <a:gd name="connsiteX2" fmla="*/ 581566 w 5307816"/>
              <a:gd name="connsiteY2" fmla="*/ 0 h 337582"/>
              <a:gd name="connsiteX3" fmla="*/ 1262726 w 5307816"/>
              <a:gd name="connsiteY3" fmla="*/ 0 h 337582"/>
              <a:gd name="connsiteX4" fmla="*/ 1788027 w 5307816"/>
              <a:gd name="connsiteY4" fmla="*/ 0 h 337582"/>
              <a:gd name="connsiteX5" fmla="*/ 2469187 w 5307816"/>
              <a:gd name="connsiteY5" fmla="*/ 0 h 337582"/>
              <a:gd name="connsiteX6" fmla="*/ 3046441 w 5307816"/>
              <a:gd name="connsiteY6" fmla="*/ 0 h 337582"/>
              <a:gd name="connsiteX7" fmla="*/ 3675648 w 5307816"/>
              <a:gd name="connsiteY7" fmla="*/ 0 h 337582"/>
              <a:gd name="connsiteX8" fmla="*/ 4304854 w 5307816"/>
              <a:gd name="connsiteY8" fmla="*/ 0 h 337582"/>
              <a:gd name="connsiteX9" fmla="*/ 5251551 w 5307816"/>
              <a:gd name="connsiteY9" fmla="*/ 0 h 337582"/>
              <a:gd name="connsiteX10" fmla="*/ 5307816 w 5307816"/>
              <a:gd name="connsiteY10" fmla="*/ 56265 h 337582"/>
              <a:gd name="connsiteX11" fmla="*/ 5307816 w 5307816"/>
              <a:gd name="connsiteY11" fmla="*/ 281317 h 337582"/>
              <a:gd name="connsiteX12" fmla="*/ 5251551 w 5307816"/>
              <a:gd name="connsiteY12" fmla="*/ 337582 h 337582"/>
              <a:gd name="connsiteX13" fmla="*/ 4570391 w 5307816"/>
              <a:gd name="connsiteY13" fmla="*/ 337582 h 337582"/>
              <a:gd name="connsiteX14" fmla="*/ 3941184 w 5307816"/>
              <a:gd name="connsiteY14" fmla="*/ 337582 h 337582"/>
              <a:gd name="connsiteX15" fmla="*/ 3260025 w 5307816"/>
              <a:gd name="connsiteY15" fmla="*/ 337582 h 337582"/>
              <a:gd name="connsiteX16" fmla="*/ 2682771 w 5307816"/>
              <a:gd name="connsiteY16" fmla="*/ 337582 h 337582"/>
              <a:gd name="connsiteX17" fmla="*/ 2209422 w 5307816"/>
              <a:gd name="connsiteY17" fmla="*/ 337582 h 337582"/>
              <a:gd name="connsiteX18" fmla="*/ 1788027 w 5307816"/>
              <a:gd name="connsiteY18" fmla="*/ 337582 h 337582"/>
              <a:gd name="connsiteX19" fmla="*/ 1262726 w 5307816"/>
              <a:gd name="connsiteY19" fmla="*/ 337582 h 337582"/>
              <a:gd name="connsiteX20" fmla="*/ 633519 w 5307816"/>
              <a:gd name="connsiteY20" fmla="*/ 337582 h 337582"/>
              <a:gd name="connsiteX21" fmla="*/ 56265 w 5307816"/>
              <a:gd name="connsiteY21" fmla="*/ 337582 h 337582"/>
              <a:gd name="connsiteX22" fmla="*/ 0 w 5307816"/>
              <a:gd name="connsiteY22" fmla="*/ 281317 h 337582"/>
              <a:gd name="connsiteX23" fmla="*/ 0 w 5307816"/>
              <a:gd name="connsiteY23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7816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46879" y="-38580"/>
                  <a:pt x="441056" y="44018"/>
                  <a:pt x="581566" y="0"/>
                </a:cubicBezTo>
                <a:cubicBezTo>
                  <a:pt x="722076" y="-44018"/>
                  <a:pt x="988602" y="62056"/>
                  <a:pt x="1262726" y="0"/>
                </a:cubicBezTo>
                <a:cubicBezTo>
                  <a:pt x="1536850" y="-62056"/>
                  <a:pt x="1600569" y="6752"/>
                  <a:pt x="1788027" y="0"/>
                </a:cubicBezTo>
                <a:cubicBezTo>
                  <a:pt x="1975485" y="-6752"/>
                  <a:pt x="2192316" y="65662"/>
                  <a:pt x="2469187" y="0"/>
                </a:cubicBezTo>
                <a:cubicBezTo>
                  <a:pt x="2746058" y="-65662"/>
                  <a:pt x="2919311" y="27476"/>
                  <a:pt x="3046441" y="0"/>
                </a:cubicBezTo>
                <a:cubicBezTo>
                  <a:pt x="3173571" y="-27476"/>
                  <a:pt x="3430494" y="65560"/>
                  <a:pt x="3675648" y="0"/>
                </a:cubicBezTo>
                <a:cubicBezTo>
                  <a:pt x="3920802" y="-65560"/>
                  <a:pt x="4064845" y="54037"/>
                  <a:pt x="4304854" y="0"/>
                </a:cubicBezTo>
                <a:cubicBezTo>
                  <a:pt x="4544863" y="-54037"/>
                  <a:pt x="4873552" y="6904"/>
                  <a:pt x="5251551" y="0"/>
                </a:cubicBezTo>
                <a:cubicBezTo>
                  <a:pt x="5288220" y="2781"/>
                  <a:pt x="5307304" y="24498"/>
                  <a:pt x="5307816" y="56265"/>
                </a:cubicBezTo>
                <a:cubicBezTo>
                  <a:pt x="5319209" y="113881"/>
                  <a:pt x="5307588" y="223297"/>
                  <a:pt x="5307816" y="281317"/>
                </a:cubicBezTo>
                <a:cubicBezTo>
                  <a:pt x="5308804" y="310690"/>
                  <a:pt x="5283145" y="335914"/>
                  <a:pt x="5251551" y="337582"/>
                </a:cubicBezTo>
                <a:cubicBezTo>
                  <a:pt x="5041556" y="372803"/>
                  <a:pt x="4873994" y="257021"/>
                  <a:pt x="4570391" y="337582"/>
                </a:cubicBezTo>
                <a:cubicBezTo>
                  <a:pt x="4266788" y="418143"/>
                  <a:pt x="4173737" y="290553"/>
                  <a:pt x="3941184" y="337582"/>
                </a:cubicBezTo>
                <a:cubicBezTo>
                  <a:pt x="3708631" y="384611"/>
                  <a:pt x="3447243" y="294080"/>
                  <a:pt x="3260025" y="337582"/>
                </a:cubicBezTo>
                <a:cubicBezTo>
                  <a:pt x="3072807" y="381084"/>
                  <a:pt x="2953016" y="288183"/>
                  <a:pt x="2682771" y="337582"/>
                </a:cubicBezTo>
                <a:cubicBezTo>
                  <a:pt x="2412526" y="386981"/>
                  <a:pt x="2334350" y="336902"/>
                  <a:pt x="2209422" y="337582"/>
                </a:cubicBezTo>
                <a:cubicBezTo>
                  <a:pt x="2084494" y="338262"/>
                  <a:pt x="1951688" y="321115"/>
                  <a:pt x="1788027" y="337582"/>
                </a:cubicBezTo>
                <a:cubicBezTo>
                  <a:pt x="1624367" y="354049"/>
                  <a:pt x="1520285" y="289585"/>
                  <a:pt x="1262726" y="337582"/>
                </a:cubicBezTo>
                <a:cubicBezTo>
                  <a:pt x="1005167" y="385579"/>
                  <a:pt x="902369" y="307539"/>
                  <a:pt x="633519" y="337582"/>
                </a:cubicBezTo>
                <a:cubicBezTo>
                  <a:pt x="364669" y="367625"/>
                  <a:pt x="181994" y="282376"/>
                  <a:pt x="56265" y="337582"/>
                </a:cubicBezTo>
                <a:cubicBezTo>
                  <a:pt x="25977" y="337159"/>
                  <a:pt x="2303" y="314582"/>
                  <a:pt x="0" y="281317"/>
                </a:cubicBezTo>
                <a:cubicBezTo>
                  <a:pt x="-19381" y="176466"/>
                  <a:pt x="6773" y="136194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1BE6C261-C8CD-B326-DF37-99F4D1976A4A}"/>
              </a:ext>
            </a:extLst>
          </p:cNvPr>
          <p:cNvSpPr/>
          <p:nvPr/>
        </p:nvSpPr>
        <p:spPr>
          <a:xfrm rot="5400000">
            <a:off x="4990886" y="3935046"/>
            <a:ext cx="1310388" cy="298296"/>
          </a:xfrm>
          <a:prstGeom prst="bentUp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41CAB52B-7BFB-B887-4604-7B4086703706}"/>
              </a:ext>
            </a:extLst>
          </p:cNvPr>
          <p:cNvSpPr/>
          <p:nvPr/>
        </p:nvSpPr>
        <p:spPr>
          <a:xfrm rot="5400000">
            <a:off x="5486094" y="3582315"/>
            <a:ext cx="604924" cy="298296"/>
          </a:xfrm>
          <a:prstGeom prst="bentUp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E85E50DC-AE6A-6C8F-5960-7531A9ACB53A}"/>
              </a:ext>
            </a:extLst>
          </p:cNvPr>
          <p:cNvSpPr/>
          <p:nvPr/>
        </p:nvSpPr>
        <p:spPr>
          <a:xfrm rot="5400000">
            <a:off x="4453222" y="4323562"/>
            <a:ext cx="2087418" cy="298296"/>
          </a:xfrm>
          <a:prstGeom prst="bentUp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2B39E157-C348-295B-CB32-84CCB990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6905" y="3804739"/>
            <a:ext cx="342788" cy="342788"/>
          </a:xfrm>
          <a:prstGeom prst="rect">
            <a:avLst/>
          </a:prstGeom>
        </p:spPr>
      </p:pic>
      <p:pic>
        <p:nvPicPr>
          <p:cNvPr id="16" name="Graphic 15" descr="Body builder with solid fill">
            <a:extLst>
              <a:ext uri="{FF2B5EF4-FFF2-40B4-BE49-F238E27FC236}">
                <a16:creationId xmlns:a16="http://schemas.microsoft.com/office/drawing/2014/main" id="{F6F66880-742E-90BE-457D-7EE4D335C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6272" y="5234272"/>
            <a:ext cx="489728" cy="489728"/>
          </a:xfrm>
          <a:prstGeom prst="rect">
            <a:avLst/>
          </a:prstGeom>
        </p:spPr>
      </p:pic>
      <p:pic>
        <p:nvPicPr>
          <p:cNvPr id="18" name="Graphic 17" descr="Run with solid fill">
            <a:extLst>
              <a:ext uri="{FF2B5EF4-FFF2-40B4-BE49-F238E27FC236}">
                <a16:creationId xmlns:a16="http://schemas.microsoft.com/office/drawing/2014/main" id="{722FF20C-6C22-EB84-D20D-440402097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8624" y="4530647"/>
            <a:ext cx="417482" cy="4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00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Skill-Related Fitness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3189403"/>
          <a:ext cx="4640859" cy="2306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640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Agility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ability to change the direction of the body at speed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Reaction Time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React quickly to a stimulus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Co-ordination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move one or more body parts efficiently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C74151-119A-16B3-0F49-9788A732A5E1}"/>
              </a:ext>
            </a:extLst>
          </p:cNvPr>
          <p:cNvSpPr txBox="1"/>
          <p:nvPr/>
        </p:nvSpPr>
        <p:spPr>
          <a:xfrm>
            <a:off x="1536468" y="2240154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There are 6 components of skill-related fitness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75CB9F-0309-DE05-B787-C3507F5226C3}"/>
              </a:ext>
            </a:extLst>
          </p:cNvPr>
          <p:cNvSpPr/>
          <p:nvPr/>
        </p:nvSpPr>
        <p:spPr>
          <a:xfrm>
            <a:off x="1536468" y="2215467"/>
            <a:ext cx="5307816" cy="337582"/>
          </a:xfrm>
          <a:custGeom>
            <a:avLst/>
            <a:gdLst>
              <a:gd name="connsiteX0" fmla="*/ 0 w 5307816"/>
              <a:gd name="connsiteY0" fmla="*/ 56265 h 337582"/>
              <a:gd name="connsiteX1" fmla="*/ 56265 w 5307816"/>
              <a:gd name="connsiteY1" fmla="*/ 0 h 337582"/>
              <a:gd name="connsiteX2" fmla="*/ 581566 w 5307816"/>
              <a:gd name="connsiteY2" fmla="*/ 0 h 337582"/>
              <a:gd name="connsiteX3" fmla="*/ 1262726 w 5307816"/>
              <a:gd name="connsiteY3" fmla="*/ 0 h 337582"/>
              <a:gd name="connsiteX4" fmla="*/ 1788027 w 5307816"/>
              <a:gd name="connsiteY4" fmla="*/ 0 h 337582"/>
              <a:gd name="connsiteX5" fmla="*/ 2469187 w 5307816"/>
              <a:gd name="connsiteY5" fmla="*/ 0 h 337582"/>
              <a:gd name="connsiteX6" fmla="*/ 3046441 w 5307816"/>
              <a:gd name="connsiteY6" fmla="*/ 0 h 337582"/>
              <a:gd name="connsiteX7" fmla="*/ 3675648 w 5307816"/>
              <a:gd name="connsiteY7" fmla="*/ 0 h 337582"/>
              <a:gd name="connsiteX8" fmla="*/ 4304854 w 5307816"/>
              <a:gd name="connsiteY8" fmla="*/ 0 h 337582"/>
              <a:gd name="connsiteX9" fmla="*/ 5251551 w 5307816"/>
              <a:gd name="connsiteY9" fmla="*/ 0 h 337582"/>
              <a:gd name="connsiteX10" fmla="*/ 5307816 w 5307816"/>
              <a:gd name="connsiteY10" fmla="*/ 56265 h 337582"/>
              <a:gd name="connsiteX11" fmla="*/ 5307816 w 5307816"/>
              <a:gd name="connsiteY11" fmla="*/ 281317 h 337582"/>
              <a:gd name="connsiteX12" fmla="*/ 5251551 w 5307816"/>
              <a:gd name="connsiteY12" fmla="*/ 337582 h 337582"/>
              <a:gd name="connsiteX13" fmla="*/ 4570391 w 5307816"/>
              <a:gd name="connsiteY13" fmla="*/ 337582 h 337582"/>
              <a:gd name="connsiteX14" fmla="*/ 3941184 w 5307816"/>
              <a:gd name="connsiteY14" fmla="*/ 337582 h 337582"/>
              <a:gd name="connsiteX15" fmla="*/ 3260025 w 5307816"/>
              <a:gd name="connsiteY15" fmla="*/ 337582 h 337582"/>
              <a:gd name="connsiteX16" fmla="*/ 2682771 w 5307816"/>
              <a:gd name="connsiteY16" fmla="*/ 337582 h 337582"/>
              <a:gd name="connsiteX17" fmla="*/ 2209422 w 5307816"/>
              <a:gd name="connsiteY17" fmla="*/ 337582 h 337582"/>
              <a:gd name="connsiteX18" fmla="*/ 1788027 w 5307816"/>
              <a:gd name="connsiteY18" fmla="*/ 337582 h 337582"/>
              <a:gd name="connsiteX19" fmla="*/ 1262726 w 5307816"/>
              <a:gd name="connsiteY19" fmla="*/ 337582 h 337582"/>
              <a:gd name="connsiteX20" fmla="*/ 633519 w 5307816"/>
              <a:gd name="connsiteY20" fmla="*/ 337582 h 337582"/>
              <a:gd name="connsiteX21" fmla="*/ 56265 w 5307816"/>
              <a:gd name="connsiteY21" fmla="*/ 337582 h 337582"/>
              <a:gd name="connsiteX22" fmla="*/ 0 w 5307816"/>
              <a:gd name="connsiteY22" fmla="*/ 281317 h 337582"/>
              <a:gd name="connsiteX23" fmla="*/ 0 w 5307816"/>
              <a:gd name="connsiteY23" fmla="*/ 56265 h 3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7816" h="337582" extrusionOk="0">
                <a:moveTo>
                  <a:pt x="0" y="56265"/>
                </a:moveTo>
                <a:cubicBezTo>
                  <a:pt x="-6740" y="28185"/>
                  <a:pt x="23153" y="2312"/>
                  <a:pt x="56265" y="0"/>
                </a:cubicBezTo>
                <a:cubicBezTo>
                  <a:pt x="246879" y="-38580"/>
                  <a:pt x="441056" y="44018"/>
                  <a:pt x="581566" y="0"/>
                </a:cubicBezTo>
                <a:cubicBezTo>
                  <a:pt x="722076" y="-44018"/>
                  <a:pt x="988602" y="62056"/>
                  <a:pt x="1262726" y="0"/>
                </a:cubicBezTo>
                <a:cubicBezTo>
                  <a:pt x="1536850" y="-62056"/>
                  <a:pt x="1600569" y="6752"/>
                  <a:pt x="1788027" y="0"/>
                </a:cubicBezTo>
                <a:cubicBezTo>
                  <a:pt x="1975485" y="-6752"/>
                  <a:pt x="2192316" y="65662"/>
                  <a:pt x="2469187" y="0"/>
                </a:cubicBezTo>
                <a:cubicBezTo>
                  <a:pt x="2746058" y="-65662"/>
                  <a:pt x="2919311" y="27476"/>
                  <a:pt x="3046441" y="0"/>
                </a:cubicBezTo>
                <a:cubicBezTo>
                  <a:pt x="3173571" y="-27476"/>
                  <a:pt x="3430494" y="65560"/>
                  <a:pt x="3675648" y="0"/>
                </a:cubicBezTo>
                <a:cubicBezTo>
                  <a:pt x="3920802" y="-65560"/>
                  <a:pt x="4064845" y="54037"/>
                  <a:pt x="4304854" y="0"/>
                </a:cubicBezTo>
                <a:cubicBezTo>
                  <a:pt x="4544863" y="-54037"/>
                  <a:pt x="4873552" y="6904"/>
                  <a:pt x="5251551" y="0"/>
                </a:cubicBezTo>
                <a:cubicBezTo>
                  <a:pt x="5288220" y="2781"/>
                  <a:pt x="5307304" y="24498"/>
                  <a:pt x="5307816" y="56265"/>
                </a:cubicBezTo>
                <a:cubicBezTo>
                  <a:pt x="5319209" y="113881"/>
                  <a:pt x="5307588" y="223297"/>
                  <a:pt x="5307816" y="281317"/>
                </a:cubicBezTo>
                <a:cubicBezTo>
                  <a:pt x="5308804" y="310690"/>
                  <a:pt x="5283145" y="335914"/>
                  <a:pt x="5251551" y="337582"/>
                </a:cubicBezTo>
                <a:cubicBezTo>
                  <a:pt x="5041556" y="372803"/>
                  <a:pt x="4873994" y="257021"/>
                  <a:pt x="4570391" y="337582"/>
                </a:cubicBezTo>
                <a:cubicBezTo>
                  <a:pt x="4266788" y="418143"/>
                  <a:pt x="4173737" y="290553"/>
                  <a:pt x="3941184" y="337582"/>
                </a:cubicBezTo>
                <a:cubicBezTo>
                  <a:pt x="3708631" y="384611"/>
                  <a:pt x="3447243" y="294080"/>
                  <a:pt x="3260025" y="337582"/>
                </a:cubicBezTo>
                <a:cubicBezTo>
                  <a:pt x="3072807" y="381084"/>
                  <a:pt x="2953016" y="288183"/>
                  <a:pt x="2682771" y="337582"/>
                </a:cubicBezTo>
                <a:cubicBezTo>
                  <a:pt x="2412526" y="386981"/>
                  <a:pt x="2334350" y="336902"/>
                  <a:pt x="2209422" y="337582"/>
                </a:cubicBezTo>
                <a:cubicBezTo>
                  <a:pt x="2084494" y="338262"/>
                  <a:pt x="1951688" y="321115"/>
                  <a:pt x="1788027" y="337582"/>
                </a:cubicBezTo>
                <a:cubicBezTo>
                  <a:pt x="1624367" y="354049"/>
                  <a:pt x="1520285" y="289585"/>
                  <a:pt x="1262726" y="337582"/>
                </a:cubicBezTo>
                <a:cubicBezTo>
                  <a:pt x="1005167" y="385579"/>
                  <a:pt x="902369" y="307539"/>
                  <a:pt x="633519" y="337582"/>
                </a:cubicBezTo>
                <a:cubicBezTo>
                  <a:pt x="364669" y="367625"/>
                  <a:pt x="181994" y="282376"/>
                  <a:pt x="56265" y="337582"/>
                </a:cubicBezTo>
                <a:cubicBezTo>
                  <a:pt x="25977" y="337159"/>
                  <a:pt x="2303" y="314582"/>
                  <a:pt x="0" y="281317"/>
                </a:cubicBezTo>
                <a:cubicBezTo>
                  <a:pt x="-19381" y="176466"/>
                  <a:pt x="6773" y="136194"/>
                  <a:pt x="0" y="5626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F1DE80-0FFD-E7A7-3819-72519B4E73B9}"/>
              </a:ext>
            </a:extLst>
          </p:cNvPr>
          <p:cNvGraphicFramePr>
            <a:graphicFrameLocks noGrp="1"/>
          </p:cNvGraphicFramePr>
          <p:nvPr/>
        </p:nvGraphicFramePr>
        <p:xfrm>
          <a:off x="5040708" y="3189403"/>
          <a:ext cx="4640859" cy="2306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640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ability to move from A to B quickly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ability to exert rapid force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68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ability to maintain a centre of mass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4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Fitness Tests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886" y="36522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834722"/>
          <a:ext cx="4640859" cy="328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1482031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1482031">
                  <a:extLst>
                    <a:ext uri="{9D8B030D-6E8A-4147-A177-3AD203B41FA5}">
                      <a16:colId xmlns:a16="http://schemas.microsoft.com/office/drawing/2014/main" val="3086910411"/>
                    </a:ext>
                  </a:extLst>
                </a:gridCol>
              </a:tblGrid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Body Composition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Body Mass Index (BMI)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Skinfold Callipers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Cardiovascular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Multi-stage Fitness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12-min Cooper Run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Muscular Endurance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Sit-up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Press-up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 and Reach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Muscular Strength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 Grip Dynamometer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C74151-119A-16B3-0F49-9788A732A5E1}"/>
              </a:ext>
            </a:extLst>
          </p:cNvPr>
          <p:cNvSpPr txBox="1"/>
          <p:nvPr/>
        </p:nvSpPr>
        <p:spPr>
          <a:xfrm>
            <a:off x="3549826" y="2058453"/>
            <a:ext cx="3287202" cy="292388"/>
          </a:xfrm>
          <a:custGeom>
            <a:avLst/>
            <a:gdLst>
              <a:gd name="connsiteX0" fmla="*/ 0 w 3287202"/>
              <a:gd name="connsiteY0" fmla="*/ 0 h 292388"/>
              <a:gd name="connsiteX1" fmla="*/ 482123 w 3287202"/>
              <a:gd name="connsiteY1" fmla="*/ 0 h 292388"/>
              <a:gd name="connsiteX2" fmla="*/ 1095734 w 3287202"/>
              <a:gd name="connsiteY2" fmla="*/ 0 h 292388"/>
              <a:gd name="connsiteX3" fmla="*/ 1610729 w 3287202"/>
              <a:gd name="connsiteY3" fmla="*/ 0 h 292388"/>
              <a:gd name="connsiteX4" fmla="*/ 2092852 w 3287202"/>
              <a:gd name="connsiteY4" fmla="*/ 0 h 292388"/>
              <a:gd name="connsiteX5" fmla="*/ 2574975 w 3287202"/>
              <a:gd name="connsiteY5" fmla="*/ 0 h 292388"/>
              <a:gd name="connsiteX6" fmla="*/ 3287202 w 3287202"/>
              <a:gd name="connsiteY6" fmla="*/ 0 h 292388"/>
              <a:gd name="connsiteX7" fmla="*/ 3287202 w 3287202"/>
              <a:gd name="connsiteY7" fmla="*/ 292388 h 292388"/>
              <a:gd name="connsiteX8" fmla="*/ 2772207 w 3287202"/>
              <a:gd name="connsiteY8" fmla="*/ 292388 h 292388"/>
              <a:gd name="connsiteX9" fmla="*/ 2257212 w 3287202"/>
              <a:gd name="connsiteY9" fmla="*/ 292388 h 292388"/>
              <a:gd name="connsiteX10" fmla="*/ 1775089 w 3287202"/>
              <a:gd name="connsiteY10" fmla="*/ 292388 h 292388"/>
              <a:gd name="connsiteX11" fmla="*/ 1161478 w 3287202"/>
              <a:gd name="connsiteY11" fmla="*/ 292388 h 292388"/>
              <a:gd name="connsiteX12" fmla="*/ 679355 w 3287202"/>
              <a:gd name="connsiteY12" fmla="*/ 292388 h 292388"/>
              <a:gd name="connsiteX13" fmla="*/ 0 w 3287202"/>
              <a:gd name="connsiteY13" fmla="*/ 292388 h 292388"/>
              <a:gd name="connsiteX14" fmla="*/ 0 w 3287202"/>
              <a:gd name="connsiteY1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7202" h="292388" extrusionOk="0">
                <a:moveTo>
                  <a:pt x="0" y="0"/>
                </a:moveTo>
                <a:cubicBezTo>
                  <a:pt x="106663" y="-56197"/>
                  <a:pt x="348948" y="51030"/>
                  <a:pt x="482123" y="0"/>
                </a:cubicBezTo>
                <a:cubicBezTo>
                  <a:pt x="615298" y="-51030"/>
                  <a:pt x="838334" y="65074"/>
                  <a:pt x="1095734" y="0"/>
                </a:cubicBezTo>
                <a:cubicBezTo>
                  <a:pt x="1353134" y="-65074"/>
                  <a:pt x="1427002" y="16977"/>
                  <a:pt x="1610729" y="0"/>
                </a:cubicBezTo>
                <a:cubicBezTo>
                  <a:pt x="1794457" y="-16977"/>
                  <a:pt x="1878914" y="25298"/>
                  <a:pt x="2092852" y="0"/>
                </a:cubicBezTo>
                <a:cubicBezTo>
                  <a:pt x="2306790" y="-25298"/>
                  <a:pt x="2429539" y="9965"/>
                  <a:pt x="2574975" y="0"/>
                </a:cubicBezTo>
                <a:cubicBezTo>
                  <a:pt x="2720411" y="-9965"/>
                  <a:pt x="3144648" y="52867"/>
                  <a:pt x="3287202" y="0"/>
                </a:cubicBezTo>
                <a:cubicBezTo>
                  <a:pt x="3311130" y="120934"/>
                  <a:pt x="3261814" y="150403"/>
                  <a:pt x="3287202" y="292388"/>
                </a:cubicBezTo>
                <a:cubicBezTo>
                  <a:pt x="3061524" y="315949"/>
                  <a:pt x="2966470" y="237460"/>
                  <a:pt x="2772207" y="292388"/>
                </a:cubicBezTo>
                <a:cubicBezTo>
                  <a:pt x="2577944" y="347316"/>
                  <a:pt x="2410421" y="231955"/>
                  <a:pt x="2257212" y="292388"/>
                </a:cubicBezTo>
                <a:cubicBezTo>
                  <a:pt x="2104003" y="352821"/>
                  <a:pt x="1877544" y="284278"/>
                  <a:pt x="1775089" y="292388"/>
                </a:cubicBezTo>
                <a:cubicBezTo>
                  <a:pt x="1672634" y="300498"/>
                  <a:pt x="1446805" y="288075"/>
                  <a:pt x="1161478" y="292388"/>
                </a:cubicBezTo>
                <a:cubicBezTo>
                  <a:pt x="876151" y="296701"/>
                  <a:pt x="861246" y="236577"/>
                  <a:pt x="679355" y="292388"/>
                </a:cubicBezTo>
                <a:cubicBezTo>
                  <a:pt x="497464" y="348199"/>
                  <a:pt x="139200" y="271726"/>
                  <a:pt x="0" y="292388"/>
                </a:cubicBezTo>
                <a:cubicBezTo>
                  <a:pt x="-13874" y="202757"/>
                  <a:pt x="28283" y="10303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What are the test procedures?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75CB9F-0309-DE05-B787-C3507F5226C3}"/>
              </a:ext>
            </a:extLst>
          </p:cNvPr>
          <p:cNvSpPr/>
          <p:nvPr/>
        </p:nvSpPr>
        <p:spPr>
          <a:xfrm>
            <a:off x="3549826" y="1943221"/>
            <a:ext cx="3211701" cy="492443"/>
          </a:xfrm>
          <a:custGeom>
            <a:avLst/>
            <a:gdLst>
              <a:gd name="connsiteX0" fmla="*/ 0 w 3211701"/>
              <a:gd name="connsiteY0" fmla="*/ 82075 h 492443"/>
              <a:gd name="connsiteX1" fmla="*/ 82075 w 3211701"/>
              <a:gd name="connsiteY1" fmla="*/ 0 h 492443"/>
              <a:gd name="connsiteX2" fmla="*/ 559525 w 3211701"/>
              <a:gd name="connsiteY2" fmla="*/ 0 h 492443"/>
              <a:gd name="connsiteX3" fmla="*/ 1128401 w 3211701"/>
              <a:gd name="connsiteY3" fmla="*/ 0 h 492443"/>
              <a:gd name="connsiteX4" fmla="*/ 1605850 w 3211701"/>
              <a:gd name="connsiteY4" fmla="*/ 0 h 492443"/>
              <a:gd name="connsiteX5" fmla="*/ 2174727 w 3211701"/>
              <a:gd name="connsiteY5" fmla="*/ 0 h 492443"/>
              <a:gd name="connsiteX6" fmla="*/ 2682652 w 3211701"/>
              <a:gd name="connsiteY6" fmla="*/ 0 h 492443"/>
              <a:gd name="connsiteX7" fmla="*/ 3129626 w 3211701"/>
              <a:gd name="connsiteY7" fmla="*/ 0 h 492443"/>
              <a:gd name="connsiteX8" fmla="*/ 3211701 w 3211701"/>
              <a:gd name="connsiteY8" fmla="*/ 82075 h 492443"/>
              <a:gd name="connsiteX9" fmla="*/ 3211701 w 3211701"/>
              <a:gd name="connsiteY9" fmla="*/ 410368 h 492443"/>
              <a:gd name="connsiteX10" fmla="*/ 3129626 w 3211701"/>
              <a:gd name="connsiteY10" fmla="*/ 492443 h 492443"/>
              <a:gd name="connsiteX11" fmla="*/ 2591225 w 3211701"/>
              <a:gd name="connsiteY11" fmla="*/ 492443 h 492443"/>
              <a:gd name="connsiteX12" fmla="*/ 2083300 w 3211701"/>
              <a:gd name="connsiteY12" fmla="*/ 492443 h 492443"/>
              <a:gd name="connsiteX13" fmla="*/ 1666802 w 3211701"/>
              <a:gd name="connsiteY13" fmla="*/ 492443 h 492443"/>
              <a:gd name="connsiteX14" fmla="*/ 1128401 w 3211701"/>
              <a:gd name="connsiteY14" fmla="*/ 492443 h 492443"/>
              <a:gd name="connsiteX15" fmla="*/ 559525 w 3211701"/>
              <a:gd name="connsiteY15" fmla="*/ 492443 h 492443"/>
              <a:gd name="connsiteX16" fmla="*/ 82075 w 3211701"/>
              <a:gd name="connsiteY16" fmla="*/ 492443 h 492443"/>
              <a:gd name="connsiteX17" fmla="*/ 0 w 3211701"/>
              <a:gd name="connsiteY17" fmla="*/ 410368 h 492443"/>
              <a:gd name="connsiteX18" fmla="*/ 0 w 3211701"/>
              <a:gd name="connsiteY18" fmla="*/ 82075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1701" h="492443" extrusionOk="0">
                <a:moveTo>
                  <a:pt x="0" y="82075"/>
                </a:moveTo>
                <a:cubicBezTo>
                  <a:pt x="-1927" y="37602"/>
                  <a:pt x="35886" y="975"/>
                  <a:pt x="82075" y="0"/>
                </a:cubicBezTo>
                <a:cubicBezTo>
                  <a:pt x="219839" y="-54403"/>
                  <a:pt x="421484" y="37842"/>
                  <a:pt x="559525" y="0"/>
                </a:cubicBezTo>
                <a:cubicBezTo>
                  <a:pt x="697566" y="-37842"/>
                  <a:pt x="886300" y="65762"/>
                  <a:pt x="1128401" y="0"/>
                </a:cubicBezTo>
                <a:cubicBezTo>
                  <a:pt x="1370502" y="-65762"/>
                  <a:pt x="1412195" y="7237"/>
                  <a:pt x="1605850" y="0"/>
                </a:cubicBezTo>
                <a:cubicBezTo>
                  <a:pt x="1799505" y="-7237"/>
                  <a:pt x="1973228" y="687"/>
                  <a:pt x="2174727" y="0"/>
                </a:cubicBezTo>
                <a:cubicBezTo>
                  <a:pt x="2376226" y="-687"/>
                  <a:pt x="2455804" y="9073"/>
                  <a:pt x="2682652" y="0"/>
                </a:cubicBezTo>
                <a:cubicBezTo>
                  <a:pt x="2909501" y="-9073"/>
                  <a:pt x="2950063" y="37504"/>
                  <a:pt x="3129626" y="0"/>
                </a:cubicBezTo>
                <a:cubicBezTo>
                  <a:pt x="3178439" y="4396"/>
                  <a:pt x="3210482" y="27766"/>
                  <a:pt x="3211701" y="82075"/>
                </a:cubicBezTo>
                <a:cubicBezTo>
                  <a:pt x="3219971" y="226103"/>
                  <a:pt x="3208755" y="291133"/>
                  <a:pt x="3211701" y="410368"/>
                </a:cubicBezTo>
                <a:cubicBezTo>
                  <a:pt x="3215608" y="453698"/>
                  <a:pt x="3184493" y="482779"/>
                  <a:pt x="3129626" y="492443"/>
                </a:cubicBezTo>
                <a:cubicBezTo>
                  <a:pt x="2898777" y="528310"/>
                  <a:pt x="2848370" y="471371"/>
                  <a:pt x="2591225" y="492443"/>
                </a:cubicBezTo>
                <a:cubicBezTo>
                  <a:pt x="2334080" y="513515"/>
                  <a:pt x="2185002" y="461475"/>
                  <a:pt x="2083300" y="492443"/>
                </a:cubicBezTo>
                <a:cubicBezTo>
                  <a:pt x="1981598" y="523411"/>
                  <a:pt x="1783168" y="460714"/>
                  <a:pt x="1666802" y="492443"/>
                </a:cubicBezTo>
                <a:cubicBezTo>
                  <a:pt x="1550436" y="524172"/>
                  <a:pt x="1366885" y="469911"/>
                  <a:pt x="1128401" y="492443"/>
                </a:cubicBezTo>
                <a:cubicBezTo>
                  <a:pt x="889917" y="514975"/>
                  <a:pt x="759236" y="427500"/>
                  <a:pt x="559525" y="492443"/>
                </a:cubicBezTo>
                <a:cubicBezTo>
                  <a:pt x="359814" y="557386"/>
                  <a:pt x="263488" y="485913"/>
                  <a:pt x="82075" y="492443"/>
                </a:cubicBezTo>
                <a:cubicBezTo>
                  <a:pt x="40076" y="490515"/>
                  <a:pt x="-5322" y="457777"/>
                  <a:pt x="0" y="410368"/>
                </a:cubicBezTo>
                <a:cubicBezTo>
                  <a:pt x="-31830" y="313430"/>
                  <a:pt x="17858" y="230881"/>
                  <a:pt x="0" y="8207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778246-CDF6-69DF-088A-A3DCAF6AA31E}"/>
              </a:ext>
            </a:extLst>
          </p:cNvPr>
          <p:cNvGraphicFramePr>
            <a:graphicFrameLocks noGrp="1"/>
          </p:cNvGraphicFramePr>
          <p:nvPr/>
        </p:nvGraphicFramePr>
        <p:xfrm>
          <a:off x="5070883" y="2834723"/>
          <a:ext cx="4640859" cy="328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9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1482031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1482031">
                  <a:extLst>
                    <a:ext uri="{9D8B030D-6E8A-4147-A177-3AD203B41FA5}">
                      <a16:colId xmlns:a16="http://schemas.microsoft.com/office/drawing/2014/main" val="621757366"/>
                    </a:ext>
                  </a:extLst>
                </a:gridCol>
              </a:tblGrid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Agility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Illinois Agility Run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Reaction Time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Ruler Drop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Co-ordination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Alternate Hand Wall Toss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Speed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Meter Sprint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Standing Long Jump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Standing Vertical Jump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  <a:tr h="546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Standing-Stork Test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16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02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Functions of the Skeletal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F4B78-F9D2-51FF-D27F-5B8265C9BC6A}"/>
              </a:ext>
            </a:extLst>
          </p:cNvPr>
          <p:cNvSpPr txBox="1"/>
          <p:nvPr/>
        </p:nvSpPr>
        <p:spPr>
          <a:xfrm>
            <a:off x="633893" y="2225151"/>
            <a:ext cx="6666102" cy="2525692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Blood cell production</a:t>
            </a:r>
          </a:p>
          <a:p>
            <a:endParaRPr lang="en-GB" sz="22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Shape / Structure</a:t>
            </a: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GB" sz="2275" dirty="0">
                <a:latin typeface="Arial" panose="020B0604020202020204" pitchFamily="34" charset="0"/>
                <a:cs typeface="Arial" panose="020B0604020202020204" pitchFamily="34" charset="0"/>
              </a:rPr>
              <a:t>Storage of minerals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DB4022-B7AD-DE5D-7755-8F58E89C0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1"/>
          <a:stretch/>
        </p:blipFill>
        <p:spPr bwMode="auto">
          <a:xfrm rot="20984277">
            <a:off x="4400038" y="3837104"/>
            <a:ext cx="890089" cy="6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CDCB8-9B7F-9AA4-877C-1B1D9E5483D0}"/>
              </a:ext>
            </a:extLst>
          </p:cNvPr>
          <p:cNvSpPr/>
          <p:nvPr/>
        </p:nvSpPr>
        <p:spPr>
          <a:xfrm>
            <a:off x="4142926" y="2345054"/>
            <a:ext cx="1257717" cy="75027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GB" sz="4388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BPM</a:t>
            </a:r>
          </a:p>
        </p:txBody>
      </p:sp>
    </p:spTree>
    <p:extLst>
      <p:ext uri="{BB962C8B-B14F-4D97-AF65-F5344CB8AC3E}">
        <p14:creationId xmlns:p14="http://schemas.microsoft.com/office/powerpoint/2010/main" val="3572882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A2682-C3CE-1780-5962-F6A1481A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7F8777-D5F6-CA0E-957D-9022CB46700D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Training Zones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4392B-F76B-8F15-4F45-F4CE7384807F}"/>
              </a:ext>
            </a:extLst>
          </p:cNvPr>
          <p:cNvSpPr txBox="1"/>
          <p:nvPr/>
        </p:nvSpPr>
        <p:spPr>
          <a:xfrm>
            <a:off x="2652204" y="1984665"/>
            <a:ext cx="5307816" cy="292388"/>
          </a:xfrm>
          <a:custGeom>
            <a:avLst/>
            <a:gdLst>
              <a:gd name="connsiteX0" fmla="*/ 0 w 5307816"/>
              <a:gd name="connsiteY0" fmla="*/ 0 h 292388"/>
              <a:gd name="connsiteX1" fmla="*/ 483601 w 5307816"/>
              <a:gd name="connsiteY1" fmla="*/ 0 h 292388"/>
              <a:gd name="connsiteX2" fmla="*/ 1179515 w 5307816"/>
              <a:gd name="connsiteY2" fmla="*/ 0 h 292388"/>
              <a:gd name="connsiteX3" fmla="*/ 1716194 w 5307816"/>
              <a:gd name="connsiteY3" fmla="*/ 0 h 292388"/>
              <a:gd name="connsiteX4" fmla="*/ 2199795 w 5307816"/>
              <a:gd name="connsiteY4" fmla="*/ 0 h 292388"/>
              <a:gd name="connsiteX5" fmla="*/ 2683396 w 5307816"/>
              <a:gd name="connsiteY5" fmla="*/ 0 h 292388"/>
              <a:gd name="connsiteX6" fmla="*/ 3113919 w 5307816"/>
              <a:gd name="connsiteY6" fmla="*/ 0 h 292388"/>
              <a:gd name="connsiteX7" fmla="*/ 3597520 w 5307816"/>
              <a:gd name="connsiteY7" fmla="*/ 0 h 292388"/>
              <a:gd name="connsiteX8" fmla="*/ 4293433 w 5307816"/>
              <a:gd name="connsiteY8" fmla="*/ 0 h 292388"/>
              <a:gd name="connsiteX9" fmla="*/ 5307816 w 5307816"/>
              <a:gd name="connsiteY9" fmla="*/ 0 h 292388"/>
              <a:gd name="connsiteX10" fmla="*/ 5307816 w 5307816"/>
              <a:gd name="connsiteY10" fmla="*/ 292388 h 292388"/>
              <a:gd name="connsiteX11" fmla="*/ 4611902 w 5307816"/>
              <a:gd name="connsiteY11" fmla="*/ 292388 h 292388"/>
              <a:gd name="connsiteX12" fmla="*/ 4128301 w 5307816"/>
              <a:gd name="connsiteY12" fmla="*/ 292388 h 292388"/>
              <a:gd name="connsiteX13" fmla="*/ 3591622 w 5307816"/>
              <a:gd name="connsiteY13" fmla="*/ 292388 h 292388"/>
              <a:gd name="connsiteX14" fmla="*/ 2895709 w 5307816"/>
              <a:gd name="connsiteY14" fmla="*/ 292388 h 292388"/>
              <a:gd name="connsiteX15" fmla="*/ 2252873 w 5307816"/>
              <a:gd name="connsiteY15" fmla="*/ 292388 h 292388"/>
              <a:gd name="connsiteX16" fmla="*/ 1610038 w 5307816"/>
              <a:gd name="connsiteY16" fmla="*/ 292388 h 292388"/>
              <a:gd name="connsiteX17" fmla="*/ 914124 w 5307816"/>
              <a:gd name="connsiteY17" fmla="*/ 292388 h 292388"/>
              <a:gd name="connsiteX18" fmla="*/ 0 w 5307816"/>
              <a:gd name="connsiteY18" fmla="*/ 292388 h 292388"/>
              <a:gd name="connsiteX19" fmla="*/ 0 w 5307816"/>
              <a:gd name="connsiteY19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07816" h="292388" extrusionOk="0">
                <a:moveTo>
                  <a:pt x="0" y="0"/>
                </a:moveTo>
                <a:cubicBezTo>
                  <a:pt x="140075" y="-16932"/>
                  <a:pt x="336174" y="29569"/>
                  <a:pt x="483601" y="0"/>
                </a:cubicBezTo>
                <a:cubicBezTo>
                  <a:pt x="631028" y="-29569"/>
                  <a:pt x="876155" y="10123"/>
                  <a:pt x="1179515" y="0"/>
                </a:cubicBezTo>
                <a:cubicBezTo>
                  <a:pt x="1482875" y="-10123"/>
                  <a:pt x="1465519" y="42347"/>
                  <a:pt x="1716194" y="0"/>
                </a:cubicBezTo>
                <a:cubicBezTo>
                  <a:pt x="1966869" y="-42347"/>
                  <a:pt x="2068795" y="51937"/>
                  <a:pt x="2199795" y="0"/>
                </a:cubicBezTo>
                <a:cubicBezTo>
                  <a:pt x="2330795" y="-51937"/>
                  <a:pt x="2529293" y="7083"/>
                  <a:pt x="2683396" y="0"/>
                </a:cubicBezTo>
                <a:cubicBezTo>
                  <a:pt x="2837499" y="-7083"/>
                  <a:pt x="2910510" y="31011"/>
                  <a:pt x="3113919" y="0"/>
                </a:cubicBezTo>
                <a:cubicBezTo>
                  <a:pt x="3317328" y="-31011"/>
                  <a:pt x="3479541" y="48559"/>
                  <a:pt x="3597520" y="0"/>
                </a:cubicBezTo>
                <a:cubicBezTo>
                  <a:pt x="3715499" y="-48559"/>
                  <a:pt x="3955920" y="28720"/>
                  <a:pt x="4293433" y="0"/>
                </a:cubicBezTo>
                <a:cubicBezTo>
                  <a:pt x="4630946" y="-28720"/>
                  <a:pt x="4816231" y="15393"/>
                  <a:pt x="5307816" y="0"/>
                </a:cubicBezTo>
                <a:cubicBezTo>
                  <a:pt x="5326354" y="103097"/>
                  <a:pt x="5306992" y="202873"/>
                  <a:pt x="5307816" y="292388"/>
                </a:cubicBezTo>
                <a:cubicBezTo>
                  <a:pt x="5073015" y="358447"/>
                  <a:pt x="4766824" y="242503"/>
                  <a:pt x="4611902" y="292388"/>
                </a:cubicBezTo>
                <a:cubicBezTo>
                  <a:pt x="4456980" y="342273"/>
                  <a:pt x="4359880" y="288129"/>
                  <a:pt x="4128301" y="292388"/>
                </a:cubicBezTo>
                <a:cubicBezTo>
                  <a:pt x="3896722" y="296647"/>
                  <a:pt x="3809911" y="279617"/>
                  <a:pt x="3591622" y="292388"/>
                </a:cubicBezTo>
                <a:cubicBezTo>
                  <a:pt x="3373333" y="305159"/>
                  <a:pt x="3239343" y="290176"/>
                  <a:pt x="2895709" y="292388"/>
                </a:cubicBezTo>
                <a:cubicBezTo>
                  <a:pt x="2552075" y="294600"/>
                  <a:pt x="2398762" y="233262"/>
                  <a:pt x="2252873" y="292388"/>
                </a:cubicBezTo>
                <a:cubicBezTo>
                  <a:pt x="2106984" y="351514"/>
                  <a:pt x="1820923" y="291412"/>
                  <a:pt x="1610038" y="292388"/>
                </a:cubicBezTo>
                <a:cubicBezTo>
                  <a:pt x="1399153" y="293364"/>
                  <a:pt x="1203185" y="259288"/>
                  <a:pt x="914124" y="292388"/>
                </a:cubicBezTo>
                <a:cubicBezTo>
                  <a:pt x="625063" y="325488"/>
                  <a:pt x="335732" y="207853"/>
                  <a:pt x="0" y="292388"/>
                </a:cubicBezTo>
                <a:cubicBezTo>
                  <a:pt x="-35002" y="197024"/>
                  <a:pt x="33066" y="12475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What is the equation for MHR?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E7DF95-EFD5-75C3-0C42-3D2281F1A147}"/>
              </a:ext>
            </a:extLst>
          </p:cNvPr>
          <p:cNvSpPr/>
          <p:nvPr/>
        </p:nvSpPr>
        <p:spPr>
          <a:xfrm>
            <a:off x="3624045" y="1897407"/>
            <a:ext cx="3367131" cy="475130"/>
          </a:xfrm>
          <a:custGeom>
            <a:avLst/>
            <a:gdLst>
              <a:gd name="connsiteX0" fmla="*/ 0 w 3367131"/>
              <a:gd name="connsiteY0" fmla="*/ 79190 h 475130"/>
              <a:gd name="connsiteX1" fmla="*/ 79190 w 3367131"/>
              <a:gd name="connsiteY1" fmla="*/ 0 h 475130"/>
              <a:gd name="connsiteX2" fmla="*/ 581894 w 3367131"/>
              <a:gd name="connsiteY2" fmla="*/ 0 h 475130"/>
              <a:gd name="connsiteX3" fmla="*/ 1180861 w 3367131"/>
              <a:gd name="connsiteY3" fmla="*/ 0 h 475130"/>
              <a:gd name="connsiteX4" fmla="*/ 1683565 w 3367131"/>
              <a:gd name="connsiteY4" fmla="*/ 0 h 475130"/>
              <a:gd name="connsiteX5" fmla="*/ 2282532 w 3367131"/>
              <a:gd name="connsiteY5" fmla="*/ 0 h 475130"/>
              <a:gd name="connsiteX6" fmla="*/ 2817324 w 3367131"/>
              <a:gd name="connsiteY6" fmla="*/ 0 h 475130"/>
              <a:gd name="connsiteX7" fmla="*/ 3287941 w 3367131"/>
              <a:gd name="connsiteY7" fmla="*/ 0 h 475130"/>
              <a:gd name="connsiteX8" fmla="*/ 3367131 w 3367131"/>
              <a:gd name="connsiteY8" fmla="*/ 79190 h 475130"/>
              <a:gd name="connsiteX9" fmla="*/ 3367131 w 3367131"/>
              <a:gd name="connsiteY9" fmla="*/ 395940 h 475130"/>
              <a:gd name="connsiteX10" fmla="*/ 3287941 w 3367131"/>
              <a:gd name="connsiteY10" fmla="*/ 475130 h 475130"/>
              <a:gd name="connsiteX11" fmla="*/ 2721062 w 3367131"/>
              <a:gd name="connsiteY11" fmla="*/ 475130 h 475130"/>
              <a:gd name="connsiteX12" fmla="*/ 2186270 w 3367131"/>
              <a:gd name="connsiteY12" fmla="*/ 475130 h 475130"/>
              <a:gd name="connsiteX13" fmla="*/ 1747741 w 3367131"/>
              <a:gd name="connsiteY13" fmla="*/ 475130 h 475130"/>
              <a:gd name="connsiteX14" fmla="*/ 1180861 w 3367131"/>
              <a:gd name="connsiteY14" fmla="*/ 475130 h 475130"/>
              <a:gd name="connsiteX15" fmla="*/ 581894 w 3367131"/>
              <a:gd name="connsiteY15" fmla="*/ 475130 h 475130"/>
              <a:gd name="connsiteX16" fmla="*/ 79190 w 3367131"/>
              <a:gd name="connsiteY16" fmla="*/ 475130 h 475130"/>
              <a:gd name="connsiteX17" fmla="*/ 0 w 3367131"/>
              <a:gd name="connsiteY17" fmla="*/ 395940 h 475130"/>
              <a:gd name="connsiteX18" fmla="*/ 0 w 3367131"/>
              <a:gd name="connsiteY18" fmla="*/ 79190 h 4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7131" h="475130" extrusionOk="0">
                <a:moveTo>
                  <a:pt x="0" y="79190"/>
                </a:moveTo>
                <a:cubicBezTo>
                  <a:pt x="-1289" y="36028"/>
                  <a:pt x="28383" y="8022"/>
                  <a:pt x="79190" y="0"/>
                </a:cubicBezTo>
                <a:cubicBezTo>
                  <a:pt x="187498" y="-4062"/>
                  <a:pt x="474493" y="60114"/>
                  <a:pt x="581894" y="0"/>
                </a:cubicBezTo>
                <a:cubicBezTo>
                  <a:pt x="689295" y="-60114"/>
                  <a:pt x="907460" y="22946"/>
                  <a:pt x="1180861" y="0"/>
                </a:cubicBezTo>
                <a:cubicBezTo>
                  <a:pt x="1454262" y="-22946"/>
                  <a:pt x="1536750" y="27858"/>
                  <a:pt x="1683565" y="0"/>
                </a:cubicBezTo>
                <a:cubicBezTo>
                  <a:pt x="1830380" y="-27858"/>
                  <a:pt x="1998911" y="27722"/>
                  <a:pt x="2282532" y="0"/>
                </a:cubicBezTo>
                <a:cubicBezTo>
                  <a:pt x="2566153" y="-27722"/>
                  <a:pt x="2707959" y="50433"/>
                  <a:pt x="2817324" y="0"/>
                </a:cubicBezTo>
                <a:cubicBezTo>
                  <a:pt x="2926689" y="-50433"/>
                  <a:pt x="3089334" y="31175"/>
                  <a:pt x="3287941" y="0"/>
                </a:cubicBezTo>
                <a:cubicBezTo>
                  <a:pt x="3333301" y="2051"/>
                  <a:pt x="3365590" y="24101"/>
                  <a:pt x="3367131" y="79190"/>
                </a:cubicBezTo>
                <a:cubicBezTo>
                  <a:pt x="3373835" y="144575"/>
                  <a:pt x="3336617" y="327201"/>
                  <a:pt x="3367131" y="395940"/>
                </a:cubicBezTo>
                <a:cubicBezTo>
                  <a:pt x="3373038" y="436653"/>
                  <a:pt x="3340145" y="466549"/>
                  <a:pt x="3287941" y="475130"/>
                </a:cubicBezTo>
                <a:cubicBezTo>
                  <a:pt x="3092200" y="512117"/>
                  <a:pt x="2848148" y="439890"/>
                  <a:pt x="2721062" y="475130"/>
                </a:cubicBezTo>
                <a:cubicBezTo>
                  <a:pt x="2593976" y="510370"/>
                  <a:pt x="2328124" y="465371"/>
                  <a:pt x="2186270" y="475130"/>
                </a:cubicBezTo>
                <a:cubicBezTo>
                  <a:pt x="2044416" y="484889"/>
                  <a:pt x="1957463" y="454174"/>
                  <a:pt x="1747741" y="475130"/>
                </a:cubicBezTo>
                <a:cubicBezTo>
                  <a:pt x="1538019" y="496086"/>
                  <a:pt x="1389450" y="433527"/>
                  <a:pt x="1180861" y="475130"/>
                </a:cubicBezTo>
                <a:cubicBezTo>
                  <a:pt x="972272" y="516733"/>
                  <a:pt x="760443" y="452603"/>
                  <a:pt x="581894" y="475130"/>
                </a:cubicBezTo>
                <a:cubicBezTo>
                  <a:pt x="403345" y="497657"/>
                  <a:pt x="283273" y="451210"/>
                  <a:pt x="79190" y="475130"/>
                </a:cubicBezTo>
                <a:cubicBezTo>
                  <a:pt x="38925" y="473121"/>
                  <a:pt x="-11483" y="444163"/>
                  <a:pt x="0" y="395940"/>
                </a:cubicBezTo>
                <a:cubicBezTo>
                  <a:pt x="-26002" y="270743"/>
                  <a:pt x="14823" y="198414"/>
                  <a:pt x="0" y="79190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57A323-EA57-084A-DC42-4F36E3F638C1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715284"/>
          <a:ext cx="8432858" cy="336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805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5884808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283240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KEY TERM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540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Anaerobic training zone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80% of MHR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74830"/>
                  </a:ext>
                </a:extLst>
              </a:tr>
              <a:tr h="540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Aerobic training zone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 60% - 80% of MHR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666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Repetitions (Reps)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full completion of an exercise movement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666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Repetitions of an exercise followed by a rest period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63213"/>
                  </a:ext>
                </a:extLst>
              </a:tr>
              <a:tr h="666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1 Rep Max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amount of weight lifted in one repetition of an exercise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2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71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D8B14B-F4CA-B654-4175-DD697BE1DE1D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173565"/>
          <a:ext cx="7369555" cy="3969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902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6059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2138691">
                  <a:extLst>
                    <a:ext uri="{9D8B030D-6E8A-4147-A177-3AD203B41FA5}">
                      <a16:colId xmlns:a16="http://schemas.microsoft.com/office/drawing/2014/main" val="241323190"/>
                    </a:ext>
                  </a:extLst>
                </a:gridCol>
              </a:tblGrid>
              <a:tr h="304782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METHOD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PURPOSE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Interval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Alternating periods of high-intensity exercise with periods of rest.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aerobic and/or anaerobic fitness.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Circuit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Rotating around a series of exercise stations for a set time with periods of rest in between.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Adapted to improve any type of fitness.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Fartlek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 of continuous training involving changes in speed incline, direction and terrain.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aerobic and/or anaerobic fitness.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Continuous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Steady rate of submaximal exercise over a prolonged period. 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aerobic fitness.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 of interval training using weight to resist contraction of muscles.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muscular strength and muscular endurance.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Plyometric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Quick, powerful movements. The combination of eccentric and concentric contractions.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speed, power and muscular endurance.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88602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 that improve the range of motion around a joint.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flexibility, posture and coordination.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552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FF352A-AF4A-7E2F-CFAC-105DF9614319}"/>
              </a:ext>
            </a:extLst>
          </p:cNvPr>
          <p:cNvSpPr txBox="1"/>
          <p:nvPr/>
        </p:nvSpPr>
        <p:spPr>
          <a:xfrm>
            <a:off x="312140" y="1269949"/>
            <a:ext cx="6608468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Training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62871-0D6B-842F-1D26-EE8BD7A332BD}"/>
              </a:ext>
            </a:extLst>
          </p:cNvPr>
          <p:cNvSpPr txBox="1"/>
          <p:nvPr/>
        </p:nvSpPr>
        <p:spPr>
          <a:xfrm>
            <a:off x="8208823" y="5818408"/>
            <a:ext cx="1337310" cy="325090"/>
          </a:xfrm>
          <a:prstGeom prst="rect">
            <a:avLst/>
          </a:prstGeom>
          <a:noFill/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2950"/>
            <a:r>
              <a:rPr lang="en-GB" sz="1625" b="1" dirty="0">
                <a:solidFill>
                  <a:srgbClr val="333333"/>
                </a:solidFill>
                <a:latin typeface="Arial"/>
                <a:ea typeface="+mn-lt"/>
                <a:cs typeface="Calibri" panose="020F0502020204030204"/>
              </a:rPr>
              <a:t>15 minutes</a:t>
            </a:r>
            <a:endParaRPr lang="en-US" sz="1463" dirty="0">
              <a:solidFill>
                <a:srgbClr val="333333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9A6CC-BA4E-7E91-3FB1-8457AC60DD76}"/>
              </a:ext>
            </a:extLst>
          </p:cNvPr>
          <p:cNvSpPr txBox="1"/>
          <p:nvPr/>
        </p:nvSpPr>
        <p:spPr>
          <a:xfrm>
            <a:off x="7924659" y="3720911"/>
            <a:ext cx="1905640" cy="892552"/>
          </a:xfrm>
          <a:custGeom>
            <a:avLst/>
            <a:gdLst>
              <a:gd name="connsiteX0" fmla="*/ 0 w 1905640"/>
              <a:gd name="connsiteY0" fmla="*/ 0 h 892552"/>
              <a:gd name="connsiteX1" fmla="*/ 438297 w 1905640"/>
              <a:gd name="connsiteY1" fmla="*/ 0 h 892552"/>
              <a:gd name="connsiteX2" fmla="*/ 952820 w 1905640"/>
              <a:gd name="connsiteY2" fmla="*/ 0 h 892552"/>
              <a:gd name="connsiteX3" fmla="*/ 1410174 w 1905640"/>
              <a:gd name="connsiteY3" fmla="*/ 0 h 892552"/>
              <a:gd name="connsiteX4" fmla="*/ 1905640 w 1905640"/>
              <a:gd name="connsiteY4" fmla="*/ 0 h 892552"/>
              <a:gd name="connsiteX5" fmla="*/ 1905640 w 1905640"/>
              <a:gd name="connsiteY5" fmla="*/ 428425 h 892552"/>
              <a:gd name="connsiteX6" fmla="*/ 1905640 w 1905640"/>
              <a:gd name="connsiteY6" fmla="*/ 892552 h 892552"/>
              <a:gd name="connsiteX7" fmla="*/ 1429230 w 1905640"/>
              <a:gd name="connsiteY7" fmla="*/ 892552 h 892552"/>
              <a:gd name="connsiteX8" fmla="*/ 1009989 w 1905640"/>
              <a:gd name="connsiteY8" fmla="*/ 892552 h 892552"/>
              <a:gd name="connsiteX9" fmla="*/ 552636 w 1905640"/>
              <a:gd name="connsiteY9" fmla="*/ 892552 h 892552"/>
              <a:gd name="connsiteX10" fmla="*/ 0 w 1905640"/>
              <a:gd name="connsiteY10" fmla="*/ 892552 h 892552"/>
              <a:gd name="connsiteX11" fmla="*/ 0 w 1905640"/>
              <a:gd name="connsiteY11" fmla="*/ 428425 h 892552"/>
              <a:gd name="connsiteX12" fmla="*/ 0 w 1905640"/>
              <a:gd name="connsiteY12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5640" h="892552" extrusionOk="0">
                <a:moveTo>
                  <a:pt x="0" y="0"/>
                </a:moveTo>
                <a:cubicBezTo>
                  <a:pt x="92133" y="-4345"/>
                  <a:pt x="339919" y="34471"/>
                  <a:pt x="438297" y="0"/>
                </a:cubicBezTo>
                <a:cubicBezTo>
                  <a:pt x="536675" y="-34471"/>
                  <a:pt x="787383" y="32883"/>
                  <a:pt x="952820" y="0"/>
                </a:cubicBezTo>
                <a:cubicBezTo>
                  <a:pt x="1118257" y="-32883"/>
                  <a:pt x="1295971" y="48820"/>
                  <a:pt x="1410174" y="0"/>
                </a:cubicBezTo>
                <a:cubicBezTo>
                  <a:pt x="1524377" y="-48820"/>
                  <a:pt x="1678238" y="28861"/>
                  <a:pt x="1905640" y="0"/>
                </a:cubicBezTo>
                <a:cubicBezTo>
                  <a:pt x="1931805" y="171961"/>
                  <a:pt x="1856109" y="283925"/>
                  <a:pt x="1905640" y="428425"/>
                </a:cubicBezTo>
                <a:cubicBezTo>
                  <a:pt x="1955171" y="572925"/>
                  <a:pt x="1870551" y="683601"/>
                  <a:pt x="1905640" y="892552"/>
                </a:cubicBezTo>
                <a:cubicBezTo>
                  <a:pt x="1753677" y="907383"/>
                  <a:pt x="1583619" y="883954"/>
                  <a:pt x="1429230" y="892552"/>
                </a:cubicBezTo>
                <a:cubicBezTo>
                  <a:pt x="1274841" y="901150"/>
                  <a:pt x="1095968" y="877215"/>
                  <a:pt x="1009989" y="892552"/>
                </a:cubicBezTo>
                <a:cubicBezTo>
                  <a:pt x="924010" y="907889"/>
                  <a:pt x="712591" y="889046"/>
                  <a:pt x="552636" y="892552"/>
                </a:cubicBezTo>
                <a:cubicBezTo>
                  <a:pt x="392681" y="896058"/>
                  <a:pt x="218579" y="884281"/>
                  <a:pt x="0" y="892552"/>
                </a:cubicBezTo>
                <a:cubicBezTo>
                  <a:pt x="-48373" y="698209"/>
                  <a:pt x="52056" y="569901"/>
                  <a:pt x="0" y="428425"/>
                </a:cubicBezTo>
                <a:cubicBezTo>
                  <a:pt x="-52056" y="286949"/>
                  <a:pt x="8843" y="869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742950"/>
            <a:r>
              <a:rPr lang="en-GB" sz="1300" b="1" dirty="0">
                <a:solidFill>
                  <a:prstClr val="black"/>
                </a:solidFill>
                <a:latin typeface="Verdana Pro" panose="020F0502020204030204" pitchFamily="34" charset="0"/>
              </a:rPr>
              <a:t>Research an example exercise for each method of training.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4B1510-2A77-D977-0A29-7B3548B57C0A}"/>
              </a:ext>
            </a:extLst>
          </p:cNvPr>
          <p:cNvSpPr/>
          <p:nvPr/>
        </p:nvSpPr>
        <p:spPr>
          <a:xfrm>
            <a:off x="7995234" y="3683402"/>
            <a:ext cx="1772174" cy="960561"/>
          </a:xfrm>
          <a:custGeom>
            <a:avLst/>
            <a:gdLst>
              <a:gd name="connsiteX0" fmla="*/ 0 w 1772174"/>
              <a:gd name="connsiteY0" fmla="*/ 160097 h 960561"/>
              <a:gd name="connsiteX1" fmla="*/ 160097 w 1772174"/>
              <a:gd name="connsiteY1" fmla="*/ 0 h 960561"/>
              <a:gd name="connsiteX2" fmla="*/ 629571 w 1772174"/>
              <a:gd name="connsiteY2" fmla="*/ 0 h 960561"/>
              <a:gd name="connsiteX3" fmla="*/ 1142603 w 1772174"/>
              <a:gd name="connsiteY3" fmla="*/ 0 h 960561"/>
              <a:gd name="connsiteX4" fmla="*/ 1612077 w 1772174"/>
              <a:gd name="connsiteY4" fmla="*/ 0 h 960561"/>
              <a:gd name="connsiteX5" fmla="*/ 1772174 w 1772174"/>
              <a:gd name="connsiteY5" fmla="*/ 160097 h 960561"/>
              <a:gd name="connsiteX6" fmla="*/ 1772174 w 1772174"/>
              <a:gd name="connsiteY6" fmla="*/ 493088 h 960561"/>
              <a:gd name="connsiteX7" fmla="*/ 1772174 w 1772174"/>
              <a:gd name="connsiteY7" fmla="*/ 800464 h 960561"/>
              <a:gd name="connsiteX8" fmla="*/ 1612077 w 1772174"/>
              <a:gd name="connsiteY8" fmla="*/ 960561 h 960561"/>
              <a:gd name="connsiteX9" fmla="*/ 1142603 w 1772174"/>
              <a:gd name="connsiteY9" fmla="*/ 960561 h 960561"/>
              <a:gd name="connsiteX10" fmla="*/ 687650 w 1772174"/>
              <a:gd name="connsiteY10" fmla="*/ 960561 h 960561"/>
              <a:gd name="connsiteX11" fmla="*/ 160097 w 1772174"/>
              <a:gd name="connsiteY11" fmla="*/ 960561 h 960561"/>
              <a:gd name="connsiteX12" fmla="*/ 0 w 1772174"/>
              <a:gd name="connsiteY12" fmla="*/ 800464 h 960561"/>
              <a:gd name="connsiteX13" fmla="*/ 0 w 1772174"/>
              <a:gd name="connsiteY13" fmla="*/ 480281 h 960561"/>
              <a:gd name="connsiteX14" fmla="*/ 0 w 1772174"/>
              <a:gd name="connsiteY14" fmla="*/ 160097 h 9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2174" h="960561" extrusionOk="0">
                <a:moveTo>
                  <a:pt x="0" y="160097"/>
                </a:moveTo>
                <a:cubicBezTo>
                  <a:pt x="-17457" y="79431"/>
                  <a:pt x="65692" y="6790"/>
                  <a:pt x="160097" y="0"/>
                </a:cubicBezTo>
                <a:cubicBezTo>
                  <a:pt x="327835" y="-41319"/>
                  <a:pt x="426500" y="46280"/>
                  <a:pt x="629571" y="0"/>
                </a:cubicBezTo>
                <a:cubicBezTo>
                  <a:pt x="832642" y="-46280"/>
                  <a:pt x="985508" y="56732"/>
                  <a:pt x="1142603" y="0"/>
                </a:cubicBezTo>
                <a:cubicBezTo>
                  <a:pt x="1299698" y="-56732"/>
                  <a:pt x="1446284" y="22284"/>
                  <a:pt x="1612077" y="0"/>
                </a:cubicBezTo>
                <a:cubicBezTo>
                  <a:pt x="1688514" y="152"/>
                  <a:pt x="1773681" y="91940"/>
                  <a:pt x="1772174" y="160097"/>
                </a:cubicBezTo>
                <a:cubicBezTo>
                  <a:pt x="1790586" y="268251"/>
                  <a:pt x="1767525" y="402214"/>
                  <a:pt x="1772174" y="493088"/>
                </a:cubicBezTo>
                <a:cubicBezTo>
                  <a:pt x="1776823" y="583962"/>
                  <a:pt x="1743582" y="702793"/>
                  <a:pt x="1772174" y="800464"/>
                </a:cubicBezTo>
                <a:cubicBezTo>
                  <a:pt x="1770635" y="884202"/>
                  <a:pt x="1707898" y="942815"/>
                  <a:pt x="1612077" y="960561"/>
                </a:cubicBezTo>
                <a:cubicBezTo>
                  <a:pt x="1515809" y="964282"/>
                  <a:pt x="1298537" y="915977"/>
                  <a:pt x="1142603" y="960561"/>
                </a:cubicBezTo>
                <a:cubicBezTo>
                  <a:pt x="986669" y="1005145"/>
                  <a:pt x="849786" y="919339"/>
                  <a:pt x="687650" y="960561"/>
                </a:cubicBezTo>
                <a:cubicBezTo>
                  <a:pt x="525514" y="1001783"/>
                  <a:pt x="349400" y="899528"/>
                  <a:pt x="160097" y="960561"/>
                </a:cubicBezTo>
                <a:cubicBezTo>
                  <a:pt x="74782" y="952277"/>
                  <a:pt x="11589" y="871624"/>
                  <a:pt x="0" y="800464"/>
                </a:cubicBezTo>
                <a:cubicBezTo>
                  <a:pt x="-33701" y="668946"/>
                  <a:pt x="23424" y="637207"/>
                  <a:pt x="0" y="480281"/>
                </a:cubicBezTo>
                <a:cubicBezTo>
                  <a:pt x="-23424" y="323355"/>
                  <a:pt x="24526" y="224897"/>
                  <a:pt x="0" y="160097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en-GB" sz="1463">
              <a:noFill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C5134-8EE4-104C-0DF1-FE4BFF39C05C}"/>
              </a:ext>
            </a:extLst>
          </p:cNvPr>
          <p:cNvSpPr txBox="1"/>
          <p:nvPr/>
        </p:nvSpPr>
        <p:spPr>
          <a:xfrm>
            <a:off x="7924658" y="3429000"/>
            <a:ext cx="1905640" cy="292388"/>
          </a:xfrm>
          <a:custGeom>
            <a:avLst/>
            <a:gdLst>
              <a:gd name="connsiteX0" fmla="*/ 0 w 1905640"/>
              <a:gd name="connsiteY0" fmla="*/ 0 h 292388"/>
              <a:gd name="connsiteX1" fmla="*/ 438297 w 1905640"/>
              <a:gd name="connsiteY1" fmla="*/ 0 h 292388"/>
              <a:gd name="connsiteX2" fmla="*/ 952820 w 1905640"/>
              <a:gd name="connsiteY2" fmla="*/ 0 h 292388"/>
              <a:gd name="connsiteX3" fmla="*/ 1410174 w 1905640"/>
              <a:gd name="connsiteY3" fmla="*/ 0 h 292388"/>
              <a:gd name="connsiteX4" fmla="*/ 1905640 w 1905640"/>
              <a:gd name="connsiteY4" fmla="*/ 0 h 292388"/>
              <a:gd name="connsiteX5" fmla="*/ 1905640 w 1905640"/>
              <a:gd name="connsiteY5" fmla="*/ 292388 h 292388"/>
              <a:gd name="connsiteX6" fmla="*/ 1391117 w 1905640"/>
              <a:gd name="connsiteY6" fmla="*/ 292388 h 292388"/>
              <a:gd name="connsiteX7" fmla="*/ 952820 w 1905640"/>
              <a:gd name="connsiteY7" fmla="*/ 292388 h 292388"/>
              <a:gd name="connsiteX8" fmla="*/ 533579 w 1905640"/>
              <a:gd name="connsiteY8" fmla="*/ 292388 h 292388"/>
              <a:gd name="connsiteX9" fmla="*/ 0 w 1905640"/>
              <a:gd name="connsiteY9" fmla="*/ 292388 h 292388"/>
              <a:gd name="connsiteX10" fmla="*/ 0 w 1905640"/>
              <a:gd name="connsiteY10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640" h="292388" extrusionOk="0">
                <a:moveTo>
                  <a:pt x="0" y="0"/>
                </a:moveTo>
                <a:cubicBezTo>
                  <a:pt x="92133" y="-4345"/>
                  <a:pt x="339919" y="34471"/>
                  <a:pt x="438297" y="0"/>
                </a:cubicBezTo>
                <a:cubicBezTo>
                  <a:pt x="536675" y="-34471"/>
                  <a:pt x="787383" y="32883"/>
                  <a:pt x="952820" y="0"/>
                </a:cubicBezTo>
                <a:cubicBezTo>
                  <a:pt x="1118257" y="-32883"/>
                  <a:pt x="1295971" y="48820"/>
                  <a:pt x="1410174" y="0"/>
                </a:cubicBezTo>
                <a:cubicBezTo>
                  <a:pt x="1524377" y="-48820"/>
                  <a:pt x="1678238" y="28861"/>
                  <a:pt x="1905640" y="0"/>
                </a:cubicBezTo>
                <a:cubicBezTo>
                  <a:pt x="1924044" y="123420"/>
                  <a:pt x="1893311" y="228098"/>
                  <a:pt x="1905640" y="292388"/>
                </a:cubicBezTo>
                <a:cubicBezTo>
                  <a:pt x="1662534" y="305690"/>
                  <a:pt x="1618555" y="242471"/>
                  <a:pt x="1391117" y="292388"/>
                </a:cubicBezTo>
                <a:cubicBezTo>
                  <a:pt x="1163679" y="342305"/>
                  <a:pt x="1157291" y="249251"/>
                  <a:pt x="952820" y="292388"/>
                </a:cubicBezTo>
                <a:cubicBezTo>
                  <a:pt x="748349" y="335525"/>
                  <a:pt x="619558" y="277051"/>
                  <a:pt x="533579" y="292388"/>
                </a:cubicBezTo>
                <a:cubicBezTo>
                  <a:pt x="447600" y="307725"/>
                  <a:pt x="151922" y="264288"/>
                  <a:pt x="0" y="292388"/>
                </a:cubicBezTo>
                <a:cubicBezTo>
                  <a:pt x="-28636" y="171674"/>
                  <a:pt x="19468" y="13999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742950"/>
            <a:r>
              <a:rPr lang="en-GB" sz="1300" dirty="0">
                <a:solidFill>
                  <a:srgbClr val="A098FA"/>
                </a:solidFill>
                <a:latin typeface="Verdana Pro Black" panose="020B0A04030504040204" pitchFamily="34" charset="0"/>
              </a:rPr>
              <a:t>ACTIVITY</a:t>
            </a:r>
            <a:endParaRPr lang="en-GB" sz="1300" b="1" dirty="0">
              <a:solidFill>
                <a:prstClr val="black"/>
              </a:solidFill>
              <a:latin typeface="Verdana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4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8194AE-98BE-9FBD-9B34-4409CAE87F8C}"/>
              </a:ext>
            </a:extLst>
          </p:cNvPr>
          <p:cNvGraphicFramePr>
            <a:graphicFrameLocks noGrp="1"/>
          </p:cNvGraphicFramePr>
          <p:nvPr/>
        </p:nvGraphicFramePr>
        <p:xfrm>
          <a:off x="312139" y="2173565"/>
          <a:ext cx="4465916" cy="3908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069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1284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40758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S. P. O. R. T.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Specificity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Making your training suitable for your sport or target.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Progression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the amount of training done gradually to prevent injury.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Overload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Making the body work harder than normal over a period of time.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Reversibility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Fitness gains are lost due to stopping or reducing the level of training.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Tedium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Client becomes uninterested or unmotivated due to lack of variety.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81CFD8-0989-7EB4-C506-B300AFBE2A59}"/>
              </a:ext>
            </a:extLst>
          </p:cNvPr>
          <p:cNvSpPr txBox="1"/>
          <p:nvPr/>
        </p:nvSpPr>
        <p:spPr>
          <a:xfrm>
            <a:off x="312140" y="1605508"/>
            <a:ext cx="6608468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Principles of Training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D448D9-5764-F544-29DF-E677FC9B752D}"/>
              </a:ext>
            </a:extLst>
          </p:cNvPr>
          <p:cNvGraphicFramePr>
            <a:graphicFrameLocks noGrp="1"/>
          </p:cNvGraphicFramePr>
          <p:nvPr/>
        </p:nvGraphicFramePr>
        <p:xfrm>
          <a:off x="5127946" y="2812425"/>
          <a:ext cx="4465916" cy="320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069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91284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407584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F. I. T. T.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often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you train.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Intensity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you train.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you train for.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F9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Changing the activity to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match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sport/individual needs.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</a:tbl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CFA46C-21E9-C68B-D99D-E387B7E5609E}"/>
              </a:ext>
            </a:extLst>
          </p:cNvPr>
          <p:cNvSpPr/>
          <p:nvPr/>
        </p:nvSpPr>
        <p:spPr>
          <a:xfrm rot="19510905">
            <a:off x="4602527" y="3881208"/>
            <a:ext cx="776655" cy="90228"/>
          </a:xfrm>
          <a:prstGeom prst="right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068CB9D-BA7D-C107-420A-54EF962683B6}"/>
              </a:ext>
            </a:extLst>
          </p:cNvPr>
          <p:cNvSpPr/>
          <p:nvPr/>
        </p:nvSpPr>
        <p:spPr>
          <a:xfrm rot="1837409">
            <a:off x="4600728" y="4532677"/>
            <a:ext cx="909659" cy="90070"/>
          </a:xfrm>
          <a:prstGeom prst="right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566B9C1-37DE-B941-2981-0AB5B6389A53}"/>
              </a:ext>
            </a:extLst>
          </p:cNvPr>
          <p:cNvSpPr/>
          <p:nvPr/>
        </p:nvSpPr>
        <p:spPr>
          <a:xfrm rot="3149037" flipV="1">
            <a:off x="4413674" y="4939849"/>
            <a:ext cx="1345149" cy="89365"/>
          </a:xfrm>
          <a:prstGeom prst="right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435F263-1D9E-83C0-8171-93A87AABB87B}"/>
              </a:ext>
            </a:extLst>
          </p:cNvPr>
          <p:cNvSpPr/>
          <p:nvPr/>
        </p:nvSpPr>
        <p:spPr>
          <a:xfrm>
            <a:off x="4658149" y="4211432"/>
            <a:ext cx="776655" cy="90228"/>
          </a:xfrm>
          <a:prstGeom prst="rightArrow">
            <a:avLst/>
          </a:prstGeom>
          <a:solidFill>
            <a:srgbClr val="78F9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785001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Activity Levels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2193" y="314280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0AF8BB-F5DC-63AD-9468-364C1290A0FB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3197701"/>
          <a:ext cx="8150091" cy="2983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204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608488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AGE GROUP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NHS GUIDELINES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Infants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Under 5 </a:t>
                      </a:r>
                      <a:r>
                        <a:rPr lang="en-GB" sz="1100" b="1" dirty="0" err="1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GB" sz="1100" b="1" dirty="0">
                        <a:solidFill>
                          <a:prstClr val="black"/>
                        </a:solidFill>
                        <a:latin typeface="Verdana Pro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Babies (under 1):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regular movement throughout the day.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Toddlers (1 – 2):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physically active for 3+ hours per day.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Pre-schoolers (3 – 4):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physically active for 3+ hours per day including 1 hour of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vigorous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exercise.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37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Children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5 – 18 </a:t>
                      </a:r>
                      <a:r>
                        <a:rPr lang="en-GB" sz="1100" b="1" dirty="0" err="1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GB" sz="1100" b="1" dirty="0">
                        <a:solidFill>
                          <a:prstClr val="black"/>
                        </a:solidFill>
                        <a:latin typeface="Verdana Pro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1 hour of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vigorous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activity a day.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Adults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19 – 64 </a:t>
                      </a:r>
                      <a:r>
                        <a:rPr lang="en-GB" sz="1100" b="1" dirty="0" err="1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GB" sz="1100" b="1" dirty="0">
                        <a:solidFill>
                          <a:prstClr val="black"/>
                        </a:solidFill>
                        <a:latin typeface="Verdana Pro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Option 1: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150 mins of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intensity activity per week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Option 2: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75 mins of </a:t>
                      </a: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vigorous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intensity activity per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Option 3: 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combination of options 1 and 2.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63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Elderly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Over 65 </a:t>
                      </a:r>
                      <a:r>
                        <a:rPr lang="en-GB" sz="1100" b="1" dirty="0" err="1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Light</a:t>
                      </a: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activity every day at a minimum.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0034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823346" y="2273661"/>
            <a:ext cx="3048173" cy="692497"/>
          </a:xfrm>
          <a:custGeom>
            <a:avLst/>
            <a:gdLst>
              <a:gd name="connsiteX0" fmla="*/ 0 w 3048173"/>
              <a:gd name="connsiteY0" fmla="*/ 0 h 692497"/>
              <a:gd name="connsiteX1" fmla="*/ 447065 w 3048173"/>
              <a:gd name="connsiteY1" fmla="*/ 0 h 692497"/>
              <a:gd name="connsiteX2" fmla="*/ 1016058 w 3048173"/>
              <a:gd name="connsiteY2" fmla="*/ 0 h 692497"/>
              <a:gd name="connsiteX3" fmla="*/ 1493605 w 3048173"/>
              <a:gd name="connsiteY3" fmla="*/ 0 h 692497"/>
              <a:gd name="connsiteX4" fmla="*/ 1940670 w 3048173"/>
              <a:gd name="connsiteY4" fmla="*/ 0 h 692497"/>
              <a:gd name="connsiteX5" fmla="*/ 2387736 w 3048173"/>
              <a:gd name="connsiteY5" fmla="*/ 0 h 692497"/>
              <a:gd name="connsiteX6" fmla="*/ 3048173 w 3048173"/>
              <a:gd name="connsiteY6" fmla="*/ 0 h 692497"/>
              <a:gd name="connsiteX7" fmla="*/ 3048173 w 3048173"/>
              <a:gd name="connsiteY7" fmla="*/ 332399 h 692497"/>
              <a:gd name="connsiteX8" fmla="*/ 3048173 w 3048173"/>
              <a:gd name="connsiteY8" fmla="*/ 692497 h 692497"/>
              <a:gd name="connsiteX9" fmla="*/ 2509662 w 3048173"/>
              <a:gd name="connsiteY9" fmla="*/ 692497 h 692497"/>
              <a:gd name="connsiteX10" fmla="*/ 2062597 w 3048173"/>
              <a:gd name="connsiteY10" fmla="*/ 692497 h 692497"/>
              <a:gd name="connsiteX11" fmla="*/ 1493605 w 3048173"/>
              <a:gd name="connsiteY11" fmla="*/ 692497 h 692497"/>
              <a:gd name="connsiteX12" fmla="*/ 1046539 w 3048173"/>
              <a:gd name="connsiteY12" fmla="*/ 692497 h 692497"/>
              <a:gd name="connsiteX13" fmla="*/ 568992 w 3048173"/>
              <a:gd name="connsiteY13" fmla="*/ 692497 h 692497"/>
              <a:gd name="connsiteX14" fmla="*/ 0 w 3048173"/>
              <a:gd name="connsiteY14" fmla="*/ 692497 h 692497"/>
              <a:gd name="connsiteX15" fmla="*/ 0 w 3048173"/>
              <a:gd name="connsiteY15" fmla="*/ 339324 h 692497"/>
              <a:gd name="connsiteX16" fmla="*/ 0 w 3048173"/>
              <a:gd name="connsiteY16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173" h="692497" extrusionOk="0">
                <a:moveTo>
                  <a:pt x="0" y="0"/>
                </a:moveTo>
                <a:cubicBezTo>
                  <a:pt x="199518" y="-40559"/>
                  <a:pt x="264400" y="39262"/>
                  <a:pt x="447065" y="0"/>
                </a:cubicBezTo>
                <a:cubicBezTo>
                  <a:pt x="629730" y="-39262"/>
                  <a:pt x="871079" y="28605"/>
                  <a:pt x="1016058" y="0"/>
                </a:cubicBezTo>
                <a:cubicBezTo>
                  <a:pt x="1161037" y="-28605"/>
                  <a:pt x="1393405" y="20182"/>
                  <a:pt x="1493605" y="0"/>
                </a:cubicBezTo>
                <a:cubicBezTo>
                  <a:pt x="1593805" y="-20182"/>
                  <a:pt x="1835236" y="12218"/>
                  <a:pt x="1940670" y="0"/>
                </a:cubicBezTo>
                <a:cubicBezTo>
                  <a:pt x="2046105" y="-12218"/>
                  <a:pt x="2279204" y="38256"/>
                  <a:pt x="2387736" y="0"/>
                </a:cubicBezTo>
                <a:cubicBezTo>
                  <a:pt x="2496268" y="-38256"/>
                  <a:pt x="2733427" y="45667"/>
                  <a:pt x="3048173" y="0"/>
                </a:cubicBezTo>
                <a:cubicBezTo>
                  <a:pt x="3054049" y="161964"/>
                  <a:pt x="3018456" y="265091"/>
                  <a:pt x="3048173" y="332399"/>
                </a:cubicBezTo>
                <a:cubicBezTo>
                  <a:pt x="3077890" y="399707"/>
                  <a:pt x="3020561" y="607006"/>
                  <a:pt x="3048173" y="692497"/>
                </a:cubicBezTo>
                <a:cubicBezTo>
                  <a:pt x="2917953" y="719579"/>
                  <a:pt x="2762799" y="641074"/>
                  <a:pt x="2509662" y="692497"/>
                </a:cubicBezTo>
                <a:cubicBezTo>
                  <a:pt x="2256525" y="743920"/>
                  <a:pt x="2220218" y="689470"/>
                  <a:pt x="2062597" y="692497"/>
                </a:cubicBezTo>
                <a:cubicBezTo>
                  <a:pt x="1904976" y="695524"/>
                  <a:pt x="1668311" y="674404"/>
                  <a:pt x="1493605" y="692497"/>
                </a:cubicBezTo>
                <a:cubicBezTo>
                  <a:pt x="1318899" y="710590"/>
                  <a:pt x="1260617" y="673040"/>
                  <a:pt x="1046539" y="692497"/>
                </a:cubicBezTo>
                <a:cubicBezTo>
                  <a:pt x="832461" y="711954"/>
                  <a:pt x="685778" y="649546"/>
                  <a:pt x="568992" y="692497"/>
                </a:cubicBezTo>
                <a:cubicBezTo>
                  <a:pt x="452206" y="735448"/>
                  <a:pt x="238657" y="648174"/>
                  <a:pt x="0" y="692497"/>
                </a:cubicBezTo>
                <a:cubicBezTo>
                  <a:pt x="-15262" y="518687"/>
                  <a:pt x="24122" y="505464"/>
                  <a:pt x="0" y="339324"/>
                </a:cubicBezTo>
                <a:cubicBezTo>
                  <a:pt x="-24122" y="173184"/>
                  <a:pt x="20118" y="10001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Active lifestyle: </a:t>
            </a:r>
            <a:r>
              <a:rPr lang="en-GB" sz="1300" dirty="0">
                <a:latin typeface="Verdana Pro" panose="020F0502020204030204" pitchFamily="34" charset="0"/>
              </a:rPr>
              <a:t>regular physical activity and exercise to improve an individual's health </a:t>
            </a:r>
            <a:endParaRPr lang="en-GB" sz="1300" b="1" dirty="0">
              <a:latin typeface="Verdana Pro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823346" y="2248973"/>
            <a:ext cx="3048174" cy="699872"/>
          </a:xfrm>
          <a:custGeom>
            <a:avLst/>
            <a:gdLst>
              <a:gd name="connsiteX0" fmla="*/ 0 w 3048174"/>
              <a:gd name="connsiteY0" fmla="*/ 116648 h 699872"/>
              <a:gd name="connsiteX1" fmla="*/ 116648 w 3048174"/>
              <a:gd name="connsiteY1" fmla="*/ 0 h 699872"/>
              <a:gd name="connsiteX2" fmla="*/ 651475 w 3048174"/>
              <a:gd name="connsiteY2" fmla="*/ 0 h 699872"/>
              <a:gd name="connsiteX3" fmla="*/ 1270748 w 3048174"/>
              <a:gd name="connsiteY3" fmla="*/ 0 h 699872"/>
              <a:gd name="connsiteX4" fmla="*/ 1805575 w 3048174"/>
              <a:gd name="connsiteY4" fmla="*/ 0 h 699872"/>
              <a:gd name="connsiteX5" fmla="*/ 2424848 w 3048174"/>
              <a:gd name="connsiteY5" fmla="*/ 0 h 699872"/>
              <a:gd name="connsiteX6" fmla="*/ 2931526 w 3048174"/>
              <a:gd name="connsiteY6" fmla="*/ 0 h 699872"/>
              <a:gd name="connsiteX7" fmla="*/ 3048174 w 3048174"/>
              <a:gd name="connsiteY7" fmla="*/ 116648 h 699872"/>
              <a:gd name="connsiteX8" fmla="*/ 3048174 w 3048174"/>
              <a:gd name="connsiteY8" fmla="*/ 583224 h 699872"/>
              <a:gd name="connsiteX9" fmla="*/ 2931526 w 3048174"/>
              <a:gd name="connsiteY9" fmla="*/ 699872 h 699872"/>
              <a:gd name="connsiteX10" fmla="*/ 2312253 w 3048174"/>
              <a:gd name="connsiteY10" fmla="*/ 699872 h 699872"/>
              <a:gd name="connsiteX11" fmla="*/ 1777426 w 3048174"/>
              <a:gd name="connsiteY11" fmla="*/ 699872 h 699872"/>
              <a:gd name="connsiteX12" fmla="*/ 1214450 w 3048174"/>
              <a:gd name="connsiteY12" fmla="*/ 699872 h 699872"/>
              <a:gd name="connsiteX13" fmla="*/ 735921 w 3048174"/>
              <a:gd name="connsiteY13" fmla="*/ 699872 h 699872"/>
              <a:gd name="connsiteX14" fmla="*/ 116648 w 3048174"/>
              <a:gd name="connsiteY14" fmla="*/ 699872 h 699872"/>
              <a:gd name="connsiteX15" fmla="*/ 0 w 3048174"/>
              <a:gd name="connsiteY15" fmla="*/ 583224 h 699872"/>
              <a:gd name="connsiteX16" fmla="*/ 0 w 3048174"/>
              <a:gd name="connsiteY16" fmla="*/ 116648 h 6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174" h="699872" extrusionOk="0">
                <a:moveTo>
                  <a:pt x="0" y="116648"/>
                </a:moveTo>
                <a:cubicBezTo>
                  <a:pt x="-10641" y="56951"/>
                  <a:pt x="50828" y="1584"/>
                  <a:pt x="116648" y="0"/>
                </a:cubicBezTo>
                <a:cubicBezTo>
                  <a:pt x="288273" y="-26816"/>
                  <a:pt x="413766" y="8434"/>
                  <a:pt x="651475" y="0"/>
                </a:cubicBezTo>
                <a:cubicBezTo>
                  <a:pt x="889184" y="-8434"/>
                  <a:pt x="1081671" y="4214"/>
                  <a:pt x="1270748" y="0"/>
                </a:cubicBezTo>
                <a:cubicBezTo>
                  <a:pt x="1459825" y="-4214"/>
                  <a:pt x="1659612" y="31742"/>
                  <a:pt x="1805575" y="0"/>
                </a:cubicBezTo>
                <a:cubicBezTo>
                  <a:pt x="1951538" y="-31742"/>
                  <a:pt x="2223103" y="73011"/>
                  <a:pt x="2424848" y="0"/>
                </a:cubicBezTo>
                <a:cubicBezTo>
                  <a:pt x="2626593" y="-73011"/>
                  <a:pt x="2716728" y="24224"/>
                  <a:pt x="2931526" y="0"/>
                </a:cubicBezTo>
                <a:cubicBezTo>
                  <a:pt x="2992886" y="-4051"/>
                  <a:pt x="3054255" y="66976"/>
                  <a:pt x="3048174" y="116648"/>
                </a:cubicBezTo>
                <a:cubicBezTo>
                  <a:pt x="3093484" y="265336"/>
                  <a:pt x="3015940" y="374642"/>
                  <a:pt x="3048174" y="583224"/>
                </a:cubicBezTo>
                <a:cubicBezTo>
                  <a:pt x="3064376" y="655699"/>
                  <a:pt x="2993008" y="695896"/>
                  <a:pt x="2931526" y="699872"/>
                </a:cubicBezTo>
                <a:cubicBezTo>
                  <a:pt x="2673055" y="733082"/>
                  <a:pt x="2487352" y="687888"/>
                  <a:pt x="2312253" y="699872"/>
                </a:cubicBezTo>
                <a:cubicBezTo>
                  <a:pt x="2137154" y="711856"/>
                  <a:pt x="1997248" y="699703"/>
                  <a:pt x="1777426" y="699872"/>
                </a:cubicBezTo>
                <a:cubicBezTo>
                  <a:pt x="1557604" y="700041"/>
                  <a:pt x="1366256" y="643122"/>
                  <a:pt x="1214450" y="699872"/>
                </a:cubicBezTo>
                <a:cubicBezTo>
                  <a:pt x="1062644" y="756622"/>
                  <a:pt x="975101" y="699846"/>
                  <a:pt x="735921" y="699872"/>
                </a:cubicBezTo>
                <a:cubicBezTo>
                  <a:pt x="496741" y="699898"/>
                  <a:pt x="305317" y="640091"/>
                  <a:pt x="116648" y="699872"/>
                </a:cubicBezTo>
                <a:cubicBezTo>
                  <a:pt x="47537" y="695443"/>
                  <a:pt x="-16539" y="641418"/>
                  <a:pt x="0" y="583224"/>
                </a:cubicBezTo>
                <a:cubicBezTo>
                  <a:pt x="-25290" y="470291"/>
                  <a:pt x="44012" y="325071"/>
                  <a:pt x="0" y="116648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77E33-8807-4D21-4C66-790077D0CF7D}"/>
              </a:ext>
            </a:extLst>
          </p:cNvPr>
          <p:cNvSpPr txBox="1"/>
          <p:nvPr/>
        </p:nvSpPr>
        <p:spPr>
          <a:xfrm>
            <a:off x="3982849" y="2298348"/>
            <a:ext cx="3048174" cy="692497"/>
          </a:xfrm>
          <a:custGeom>
            <a:avLst/>
            <a:gdLst>
              <a:gd name="connsiteX0" fmla="*/ 0 w 3048174"/>
              <a:gd name="connsiteY0" fmla="*/ 0 h 692497"/>
              <a:gd name="connsiteX1" fmla="*/ 447066 w 3048174"/>
              <a:gd name="connsiteY1" fmla="*/ 0 h 692497"/>
              <a:gd name="connsiteX2" fmla="*/ 1016058 w 3048174"/>
              <a:gd name="connsiteY2" fmla="*/ 0 h 692497"/>
              <a:gd name="connsiteX3" fmla="*/ 1493605 w 3048174"/>
              <a:gd name="connsiteY3" fmla="*/ 0 h 692497"/>
              <a:gd name="connsiteX4" fmla="*/ 1940671 w 3048174"/>
              <a:gd name="connsiteY4" fmla="*/ 0 h 692497"/>
              <a:gd name="connsiteX5" fmla="*/ 2387736 w 3048174"/>
              <a:gd name="connsiteY5" fmla="*/ 0 h 692497"/>
              <a:gd name="connsiteX6" fmla="*/ 3048174 w 3048174"/>
              <a:gd name="connsiteY6" fmla="*/ 0 h 692497"/>
              <a:gd name="connsiteX7" fmla="*/ 3048174 w 3048174"/>
              <a:gd name="connsiteY7" fmla="*/ 332399 h 692497"/>
              <a:gd name="connsiteX8" fmla="*/ 3048174 w 3048174"/>
              <a:gd name="connsiteY8" fmla="*/ 692497 h 692497"/>
              <a:gd name="connsiteX9" fmla="*/ 2509663 w 3048174"/>
              <a:gd name="connsiteY9" fmla="*/ 692497 h 692497"/>
              <a:gd name="connsiteX10" fmla="*/ 2062598 w 3048174"/>
              <a:gd name="connsiteY10" fmla="*/ 692497 h 692497"/>
              <a:gd name="connsiteX11" fmla="*/ 1493605 w 3048174"/>
              <a:gd name="connsiteY11" fmla="*/ 692497 h 692497"/>
              <a:gd name="connsiteX12" fmla="*/ 1046540 w 3048174"/>
              <a:gd name="connsiteY12" fmla="*/ 692497 h 692497"/>
              <a:gd name="connsiteX13" fmla="*/ 568992 w 3048174"/>
              <a:gd name="connsiteY13" fmla="*/ 692497 h 692497"/>
              <a:gd name="connsiteX14" fmla="*/ 0 w 3048174"/>
              <a:gd name="connsiteY14" fmla="*/ 692497 h 692497"/>
              <a:gd name="connsiteX15" fmla="*/ 0 w 3048174"/>
              <a:gd name="connsiteY15" fmla="*/ 339324 h 692497"/>
              <a:gd name="connsiteX16" fmla="*/ 0 w 3048174"/>
              <a:gd name="connsiteY16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174" h="692497" extrusionOk="0">
                <a:moveTo>
                  <a:pt x="0" y="0"/>
                </a:moveTo>
                <a:cubicBezTo>
                  <a:pt x="194461" y="-42309"/>
                  <a:pt x="257298" y="39035"/>
                  <a:pt x="447066" y="0"/>
                </a:cubicBezTo>
                <a:cubicBezTo>
                  <a:pt x="636834" y="-39035"/>
                  <a:pt x="876230" y="33834"/>
                  <a:pt x="1016058" y="0"/>
                </a:cubicBezTo>
                <a:cubicBezTo>
                  <a:pt x="1155886" y="-33834"/>
                  <a:pt x="1393405" y="20182"/>
                  <a:pt x="1493605" y="0"/>
                </a:cubicBezTo>
                <a:cubicBezTo>
                  <a:pt x="1593805" y="-20182"/>
                  <a:pt x="1828628" y="11560"/>
                  <a:pt x="1940671" y="0"/>
                </a:cubicBezTo>
                <a:cubicBezTo>
                  <a:pt x="2052714" y="-11560"/>
                  <a:pt x="2286091" y="43296"/>
                  <a:pt x="2387736" y="0"/>
                </a:cubicBezTo>
                <a:cubicBezTo>
                  <a:pt x="2489381" y="-43296"/>
                  <a:pt x="2730713" y="44802"/>
                  <a:pt x="3048174" y="0"/>
                </a:cubicBezTo>
                <a:cubicBezTo>
                  <a:pt x="3054050" y="161964"/>
                  <a:pt x="3018457" y="265091"/>
                  <a:pt x="3048174" y="332399"/>
                </a:cubicBezTo>
                <a:cubicBezTo>
                  <a:pt x="3077891" y="399707"/>
                  <a:pt x="3020562" y="607006"/>
                  <a:pt x="3048174" y="692497"/>
                </a:cubicBezTo>
                <a:cubicBezTo>
                  <a:pt x="2917954" y="719579"/>
                  <a:pt x="2762800" y="641074"/>
                  <a:pt x="2509663" y="692497"/>
                </a:cubicBezTo>
                <a:cubicBezTo>
                  <a:pt x="2256526" y="743920"/>
                  <a:pt x="2220219" y="689470"/>
                  <a:pt x="2062598" y="692497"/>
                </a:cubicBezTo>
                <a:cubicBezTo>
                  <a:pt x="1904977" y="695524"/>
                  <a:pt x="1674837" y="677672"/>
                  <a:pt x="1493605" y="692497"/>
                </a:cubicBezTo>
                <a:cubicBezTo>
                  <a:pt x="1312373" y="707322"/>
                  <a:pt x="1260265" y="666143"/>
                  <a:pt x="1046540" y="692497"/>
                </a:cubicBezTo>
                <a:cubicBezTo>
                  <a:pt x="832816" y="718851"/>
                  <a:pt x="690507" y="649572"/>
                  <a:pt x="568992" y="692497"/>
                </a:cubicBezTo>
                <a:cubicBezTo>
                  <a:pt x="447477" y="735422"/>
                  <a:pt x="238657" y="648174"/>
                  <a:pt x="0" y="692497"/>
                </a:cubicBezTo>
                <a:cubicBezTo>
                  <a:pt x="-15262" y="518687"/>
                  <a:pt x="24122" y="505464"/>
                  <a:pt x="0" y="339324"/>
                </a:cubicBezTo>
                <a:cubicBezTo>
                  <a:pt x="-24122" y="173184"/>
                  <a:pt x="20118" y="10001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Sedentary lifestyle: </a:t>
            </a:r>
            <a:r>
              <a:rPr lang="en-GB" sz="1300" dirty="0">
                <a:latin typeface="Verdana Pro" panose="020F0502020204030204" pitchFamily="34" charset="0"/>
              </a:rPr>
              <a:t>no or very little physical activity and exercise leading to poor health and fitness.</a:t>
            </a:r>
            <a:endParaRPr lang="en-GB" sz="1300" b="1" dirty="0">
              <a:latin typeface="Verdana Pro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0E6067-0F2C-6BD3-386D-09F6A5513665}"/>
              </a:ext>
            </a:extLst>
          </p:cNvPr>
          <p:cNvSpPr/>
          <p:nvPr/>
        </p:nvSpPr>
        <p:spPr>
          <a:xfrm>
            <a:off x="3996918" y="2260339"/>
            <a:ext cx="3048174" cy="699872"/>
          </a:xfrm>
          <a:custGeom>
            <a:avLst/>
            <a:gdLst>
              <a:gd name="connsiteX0" fmla="*/ 0 w 3048174"/>
              <a:gd name="connsiteY0" fmla="*/ 116648 h 699872"/>
              <a:gd name="connsiteX1" fmla="*/ 116648 w 3048174"/>
              <a:gd name="connsiteY1" fmla="*/ 0 h 699872"/>
              <a:gd name="connsiteX2" fmla="*/ 651475 w 3048174"/>
              <a:gd name="connsiteY2" fmla="*/ 0 h 699872"/>
              <a:gd name="connsiteX3" fmla="*/ 1270748 w 3048174"/>
              <a:gd name="connsiteY3" fmla="*/ 0 h 699872"/>
              <a:gd name="connsiteX4" fmla="*/ 1805575 w 3048174"/>
              <a:gd name="connsiteY4" fmla="*/ 0 h 699872"/>
              <a:gd name="connsiteX5" fmla="*/ 2424848 w 3048174"/>
              <a:gd name="connsiteY5" fmla="*/ 0 h 699872"/>
              <a:gd name="connsiteX6" fmla="*/ 2931526 w 3048174"/>
              <a:gd name="connsiteY6" fmla="*/ 0 h 699872"/>
              <a:gd name="connsiteX7" fmla="*/ 3048174 w 3048174"/>
              <a:gd name="connsiteY7" fmla="*/ 116648 h 699872"/>
              <a:gd name="connsiteX8" fmla="*/ 3048174 w 3048174"/>
              <a:gd name="connsiteY8" fmla="*/ 583224 h 699872"/>
              <a:gd name="connsiteX9" fmla="*/ 2931526 w 3048174"/>
              <a:gd name="connsiteY9" fmla="*/ 699872 h 699872"/>
              <a:gd name="connsiteX10" fmla="*/ 2312253 w 3048174"/>
              <a:gd name="connsiteY10" fmla="*/ 699872 h 699872"/>
              <a:gd name="connsiteX11" fmla="*/ 1777426 w 3048174"/>
              <a:gd name="connsiteY11" fmla="*/ 699872 h 699872"/>
              <a:gd name="connsiteX12" fmla="*/ 1214450 w 3048174"/>
              <a:gd name="connsiteY12" fmla="*/ 699872 h 699872"/>
              <a:gd name="connsiteX13" fmla="*/ 735921 w 3048174"/>
              <a:gd name="connsiteY13" fmla="*/ 699872 h 699872"/>
              <a:gd name="connsiteX14" fmla="*/ 116648 w 3048174"/>
              <a:gd name="connsiteY14" fmla="*/ 699872 h 699872"/>
              <a:gd name="connsiteX15" fmla="*/ 0 w 3048174"/>
              <a:gd name="connsiteY15" fmla="*/ 583224 h 699872"/>
              <a:gd name="connsiteX16" fmla="*/ 0 w 3048174"/>
              <a:gd name="connsiteY16" fmla="*/ 116648 h 6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8174" h="699872" extrusionOk="0">
                <a:moveTo>
                  <a:pt x="0" y="116648"/>
                </a:moveTo>
                <a:cubicBezTo>
                  <a:pt x="-10641" y="56951"/>
                  <a:pt x="50828" y="1584"/>
                  <a:pt x="116648" y="0"/>
                </a:cubicBezTo>
                <a:cubicBezTo>
                  <a:pt x="288273" y="-26816"/>
                  <a:pt x="413766" y="8434"/>
                  <a:pt x="651475" y="0"/>
                </a:cubicBezTo>
                <a:cubicBezTo>
                  <a:pt x="889184" y="-8434"/>
                  <a:pt x="1081671" y="4214"/>
                  <a:pt x="1270748" y="0"/>
                </a:cubicBezTo>
                <a:cubicBezTo>
                  <a:pt x="1459825" y="-4214"/>
                  <a:pt x="1659612" y="31742"/>
                  <a:pt x="1805575" y="0"/>
                </a:cubicBezTo>
                <a:cubicBezTo>
                  <a:pt x="1951538" y="-31742"/>
                  <a:pt x="2223103" y="73011"/>
                  <a:pt x="2424848" y="0"/>
                </a:cubicBezTo>
                <a:cubicBezTo>
                  <a:pt x="2626593" y="-73011"/>
                  <a:pt x="2716728" y="24224"/>
                  <a:pt x="2931526" y="0"/>
                </a:cubicBezTo>
                <a:cubicBezTo>
                  <a:pt x="2992886" y="-4051"/>
                  <a:pt x="3054255" y="66976"/>
                  <a:pt x="3048174" y="116648"/>
                </a:cubicBezTo>
                <a:cubicBezTo>
                  <a:pt x="3093484" y="265336"/>
                  <a:pt x="3015940" y="374642"/>
                  <a:pt x="3048174" y="583224"/>
                </a:cubicBezTo>
                <a:cubicBezTo>
                  <a:pt x="3064376" y="655699"/>
                  <a:pt x="2993008" y="695896"/>
                  <a:pt x="2931526" y="699872"/>
                </a:cubicBezTo>
                <a:cubicBezTo>
                  <a:pt x="2673055" y="733082"/>
                  <a:pt x="2487352" y="687888"/>
                  <a:pt x="2312253" y="699872"/>
                </a:cubicBezTo>
                <a:cubicBezTo>
                  <a:pt x="2137154" y="711856"/>
                  <a:pt x="1997248" y="699703"/>
                  <a:pt x="1777426" y="699872"/>
                </a:cubicBezTo>
                <a:cubicBezTo>
                  <a:pt x="1557604" y="700041"/>
                  <a:pt x="1366256" y="643122"/>
                  <a:pt x="1214450" y="699872"/>
                </a:cubicBezTo>
                <a:cubicBezTo>
                  <a:pt x="1062644" y="756622"/>
                  <a:pt x="975101" y="699846"/>
                  <a:pt x="735921" y="699872"/>
                </a:cubicBezTo>
                <a:cubicBezTo>
                  <a:pt x="496741" y="699898"/>
                  <a:pt x="305317" y="640091"/>
                  <a:pt x="116648" y="699872"/>
                </a:cubicBezTo>
                <a:cubicBezTo>
                  <a:pt x="47537" y="695443"/>
                  <a:pt x="-16539" y="641418"/>
                  <a:pt x="0" y="583224"/>
                </a:cubicBezTo>
                <a:cubicBezTo>
                  <a:pt x="-25290" y="470291"/>
                  <a:pt x="44012" y="325071"/>
                  <a:pt x="0" y="116648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92CF55C2-B22A-51B0-FD76-BD2B5640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89657">
            <a:off x="223534" y="2287343"/>
            <a:ext cx="623132" cy="623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12B43-2635-B340-DEDC-7404DDCB3926}"/>
              </a:ext>
            </a:extLst>
          </p:cNvPr>
          <p:cNvSpPr txBox="1"/>
          <p:nvPr/>
        </p:nvSpPr>
        <p:spPr>
          <a:xfrm>
            <a:off x="8318816" y="1637975"/>
            <a:ext cx="1289633" cy="692497"/>
          </a:xfrm>
          <a:custGeom>
            <a:avLst/>
            <a:gdLst>
              <a:gd name="connsiteX0" fmla="*/ 0 w 1289633"/>
              <a:gd name="connsiteY0" fmla="*/ 0 h 692497"/>
              <a:gd name="connsiteX1" fmla="*/ 404085 w 1289633"/>
              <a:gd name="connsiteY1" fmla="*/ 0 h 692497"/>
              <a:gd name="connsiteX2" fmla="*/ 859755 w 1289633"/>
              <a:gd name="connsiteY2" fmla="*/ 0 h 692497"/>
              <a:gd name="connsiteX3" fmla="*/ 1289633 w 1289633"/>
              <a:gd name="connsiteY3" fmla="*/ 0 h 692497"/>
              <a:gd name="connsiteX4" fmla="*/ 1289633 w 1289633"/>
              <a:gd name="connsiteY4" fmla="*/ 332399 h 692497"/>
              <a:gd name="connsiteX5" fmla="*/ 1289633 w 1289633"/>
              <a:gd name="connsiteY5" fmla="*/ 692497 h 692497"/>
              <a:gd name="connsiteX6" fmla="*/ 833963 w 1289633"/>
              <a:gd name="connsiteY6" fmla="*/ 692497 h 692497"/>
              <a:gd name="connsiteX7" fmla="*/ 429878 w 1289633"/>
              <a:gd name="connsiteY7" fmla="*/ 692497 h 692497"/>
              <a:gd name="connsiteX8" fmla="*/ 0 w 1289633"/>
              <a:gd name="connsiteY8" fmla="*/ 692497 h 692497"/>
              <a:gd name="connsiteX9" fmla="*/ 0 w 1289633"/>
              <a:gd name="connsiteY9" fmla="*/ 353173 h 692497"/>
              <a:gd name="connsiteX10" fmla="*/ 0 w 1289633"/>
              <a:gd name="connsiteY10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9633" h="692497" extrusionOk="0">
                <a:moveTo>
                  <a:pt x="0" y="0"/>
                </a:moveTo>
                <a:cubicBezTo>
                  <a:pt x="173072" y="-45893"/>
                  <a:pt x="260033" y="17894"/>
                  <a:pt x="404085" y="0"/>
                </a:cubicBezTo>
                <a:cubicBezTo>
                  <a:pt x="548137" y="-17894"/>
                  <a:pt x="643968" y="23077"/>
                  <a:pt x="859755" y="0"/>
                </a:cubicBezTo>
                <a:cubicBezTo>
                  <a:pt x="1075542" y="-23077"/>
                  <a:pt x="1105040" y="8854"/>
                  <a:pt x="1289633" y="0"/>
                </a:cubicBezTo>
                <a:cubicBezTo>
                  <a:pt x="1325771" y="96973"/>
                  <a:pt x="1257462" y="222729"/>
                  <a:pt x="1289633" y="332399"/>
                </a:cubicBezTo>
                <a:cubicBezTo>
                  <a:pt x="1321804" y="442069"/>
                  <a:pt x="1250636" y="549687"/>
                  <a:pt x="1289633" y="692497"/>
                </a:cubicBezTo>
                <a:cubicBezTo>
                  <a:pt x="1081708" y="729538"/>
                  <a:pt x="1023267" y="653011"/>
                  <a:pt x="833963" y="692497"/>
                </a:cubicBezTo>
                <a:cubicBezTo>
                  <a:pt x="644659" y="731983"/>
                  <a:pt x="570184" y="660819"/>
                  <a:pt x="429878" y="692497"/>
                </a:cubicBezTo>
                <a:cubicBezTo>
                  <a:pt x="289572" y="724175"/>
                  <a:pt x="134988" y="649606"/>
                  <a:pt x="0" y="692497"/>
                </a:cubicBezTo>
                <a:cubicBezTo>
                  <a:pt x="-12007" y="586479"/>
                  <a:pt x="12473" y="484701"/>
                  <a:pt x="0" y="353173"/>
                </a:cubicBezTo>
                <a:cubicBezTo>
                  <a:pt x="-12473" y="221645"/>
                  <a:pt x="36684" y="8329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Verdana Pro" panose="020F0502020204030204" pitchFamily="34" charset="0"/>
              </a:rPr>
              <a:t>VIGOROUS</a:t>
            </a:r>
          </a:p>
          <a:p>
            <a:pPr algn="ctr"/>
            <a:r>
              <a:rPr lang="en-GB" sz="1300" b="1" dirty="0">
                <a:solidFill>
                  <a:srgbClr val="FFC000"/>
                </a:solidFill>
                <a:latin typeface="Verdana Pro" panose="020F0502020204030204" pitchFamily="34" charset="0"/>
              </a:rPr>
              <a:t>MODERATE</a:t>
            </a:r>
          </a:p>
          <a:p>
            <a:pPr algn="ctr"/>
            <a:r>
              <a:rPr lang="en-GB" sz="1300" b="1" dirty="0">
                <a:solidFill>
                  <a:srgbClr val="00B050"/>
                </a:solidFill>
                <a:latin typeface="Verdana Pro" panose="020F0502020204030204" pitchFamily="34" charset="0"/>
              </a:rPr>
              <a:t>LIGHT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FC1E57-76D5-F51F-9CFE-65DF9B70CDC4}"/>
              </a:ext>
            </a:extLst>
          </p:cNvPr>
          <p:cNvSpPr/>
          <p:nvPr/>
        </p:nvSpPr>
        <p:spPr>
          <a:xfrm>
            <a:off x="8269629" y="1598476"/>
            <a:ext cx="1324230" cy="754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BAE9BEE-2236-1ECF-02CB-DC04CEE45752}"/>
              </a:ext>
            </a:extLst>
          </p:cNvPr>
          <p:cNvSpPr/>
          <p:nvPr/>
        </p:nvSpPr>
        <p:spPr>
          <a:xfrm rot="16200000">
            <a:off x="7675919" y="1713483"/>
            <a:ext cx="1187420" cy="3852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38" b="1" dirty="0">
                <a:ln>
                  <a:solidFill>
                    <a:srgbClr val="A098FA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INTENSITY</a:t>
            </a:r>
            <a:endParaRPr lang="en-GB" sz="1463" b="1" dirty="0">
              <a:ln>
                <a:solidFill>
                  <a:srgbClr val="A098FA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Graphic 16" descr="Research with solid fill">
            <a:extLst>
              <a:ext uri="{FF2B5EF4-FFF2-40B4-BE49-F238E27FC236}">
                <a16:creationId xmlns:a16="http://schemas.microsoft.com/office/drawing/2014/main" id="{F68412FC-2D7B-35C1-BB85-8F01821AA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0909" y="3057525"/>
            <a:ext cx="742950" cy="742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7C8121-7BC8-71BD-6D7A-A934351B9DE0}"/>
              </a:ext>
            </a:extLst>
          </p:cNvPr>
          <p:cNvSpPr txBox="1"/>
          <p:nvPr/>
        </p:nvSpPr>
        <p:spPr>
          <a:xfrm>
            <a:off x="8638251" y="3693647"/>
            <a:ext cx="1209349" cy="1292662"/>
          </a:xfrm>
          <a:custGeom>
            <a:avLst/>
            <a:gdLst>
              <a:gd name="connsiteX0" fmla="*/ 0 w 1209349"/>
              <a:gd name="connsiteY0" fmla="*/ 0 h 1292662"/>
              <a:gd name="connsiteX1" fmla="*/ 378929 w 1209349"/>
              <a:gd name="connsiteY1" fmla="*/ 0 h 1292662"/>
              <a:gd name="connsiteX2" fmla="*/ 806233 w 1209349"/>
              <a:gd name="connsiteY2" fmla="*/ 0 h 1292662"/>
              <a:gd name="connsiteX3" fmla="*/ 1209349 w 1209349"/>
              <a:gd name="connsiteY3" fmla="*/ 0 h 1292662"/>
              <a:gd name="connsiteX4" fmla="*/ 1209349 w 1209349"/>
              <a:gd name="connsiteY4" fmla="*/ 405034 h 1292662"/>
              <a:gd name="connsiteX5" fmla="*/ 1209349 w 1209349"/>
              <a:gd name="connsiteY5" fmla="*/ 810068 h 1292662"/>
              <a:gd name="connsiteX6" fmla="*/ 1209349 w 1209349"/>
              <a:gd name="connsiteY6" fmla="*/ 1292662 h 1292662"/>
              <a:gd name="connsiteX7" fmla="*/ 806233 w 1209349"/>
              <a:gd name="connsiteY7" fmla="*/ 1292662 h 1292662"/>
              <a:gd name="connsiteX8" fmla="*/ 439397 w 1209349"/>
              <a:gd name="connsiteY8" fmla="*/ 1292662 h 1292662"/>
              <a:gd name="connsiteX9" fmla="*/ 0 w 1209349"/>
              <a:gd name="connsiteY9" fmla="*/ 1292662 h 1292662"/>
              <a:gd name="connsiteX10" fmla="*/ 0 w 1209349"/>
              <a:gd name="connsiteY10" fmla="*/ 887628 h 1292662"/>
              <a:gd name="connsiteX11" fmla="*/ 0 w 1209349"/>
              <a:gd name="connsiteY11" fmla="*/ 469667 h 1292662"/>
              <a:gd name="connsiteX12" fmla="*/ 0 w 1209349"/>
              <a:gd name="connsiteY12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349" h="1292662" extrusionOk="0">
                <a:moveTo>
                  <a:pt x="0" y="0"/>
                </a:moveTo>
                <a:cubicBezTo>
                  <a:pt x="172845" y="-2386"/>
                  <a:pt x="231789" y="27614"/>
                  <a:pt x="378929" y="0"/>
                </a:cubicBezTo>
                <a:cubicBezTo>
                  <a:pt x="526069" y="-27614"/>
                  <a:pt x="645750" y="26526"/>
                  <a:pt x="806233" y="0"/>
                </a:cubicBezTo>
                <a:cubicBezTo>
                  <a:pt x="966716" y="-26526"/>
                  <a:pt x="1035611" y="37708"/>
                  <a:pt x="1209349" y="0"/>
                </a:cubicBezTo>
                <a:cubicBezTo>
                  <a:pt x="1241696" y="156943"/>
                  <a:pt x="1176832" y="293089"/>
                  <a:pt x="1209349" y="405034"/>
                </a:cubicBezTo>
                <a:cubicBezTo>
                  <a:pt x="1241866" y="516979"/>
                  <a:pt x="1200090" y="716589"/>
                  <a:pt x="1209349" y="810068"/>
                </a:cubicBezTo>
                <a:cubicBezTo>
                  <a:pt x="1218608" y="903547"/>
                  <a:pt x="1154158" y="1064222"/>
                  <a:pt x="1209349" y="1292662"/>
                </a:cubicBezTo>
                <a:cubicBezTo>
                  <a:pt x="1107814" y="1310651"/>
                  <a:pt x="971086" y="1270672"/>
                  <a:pt x="806233" y="1292662"/>
                </a:cubicBezTo>
                <a:cubicBezTo>
                  <a:pt x="641380" y="1314652"/>
                  <a:pt x="562776" y="1283901"/>
                  <a:pt x="439397" y="1292662"/>
                </a:cubicBezTo>
                <a:cubicBezTo>
                  <a:pt x="316018" y="1301423"/>
                  <a:pt x="91143" y="1258696"/>
                  <a:pt x="0" y="1292662"/>
                </a:cubicBezTo>
                <a:cubicBezTo>
                  <a:pt x="-7818" y="1119725"/>
                  <a:pt x="10990" y="1015689"/>
                  <a:pt x="0" y="887628"/>
                </a:cubicBezTo>
                <a:cubicBezTo>
                  <a:pt x="-10990" y="759567"/>
                  <a:pt x="14499" y="559428"/>
                  <a:pt x="0" y="469667"/>
                </a:cubicBezTo>
                <a:cubicBezTo>
                  <a:pt x="-14499" y="379906"/>
                  <a:pt x="27680" y="11024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Research example activities for each level of exercise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8EB230-6E90-BBCC-CBD0-C85E3A7234E6}"/>
              </a:ext>
            </a:extLst>
          </p:cNvPr>
          <p:cNvSpPr/>
          <p:nvPr/>
        </p:nvSpPr>
        <p:spPr>
          <a:xfrm>
            <a:off x="8660059" y="3656137"/>
            <a:ext cx="1124650" cy="1312859"/>
          </a:xfrm>
          <a:custGeom>
            <a:avLst/>
            <a:gdLst>
              <a:gd name="connsiteX0" fmla="*/ 0 w 1124650"/>
              <a:gd name="connsiteY0" fmla="*/ 187445 h 1312859"/>
              <a:gd name="connsiteX1" fmla="*/ 187445 w 1124650"/>
              <a:gd name="connsiteY1" fmla="*/ 0 h 1312859"/>
              <a:gd name="connsiteX2" fmla="*/ 554827 w 1124650"/>
              <a:gd name="connsiteY2" fmla="*/ 0 h 1312859"/>
              <a:gd name="connsiteX3" fmla="*/ 937205 w 1124650"/>
              <a:gd name="connsiteY3" fmla="*/ 0 h 1312859"/>
              <a:gd name="connsiteX4" fmla="*/ 1124650 w 1124650"/>
              <a:gd name="connsiteY4" fmla="*/ 187445 h 1312859"/>
              <a:gd name="connsiteX5" fmla="*/ 1124650 w 1124650"/>
              <a:gd name="connsiteY5" fmla="*/ 637670 h 1312859"/>
              <a:gd name="connsiteX6" fmla="*/ 1124650 w 1124650"/>
              <a:gd name="connsiteY6" fmla="*/ 1125414 h 1312859"/>
              <a:gd name="connsiteX7" fmla="*/ 937205 w 1124650"/>
              <a:gd name="connsiteY7" fmla="*/ 1312859 h 1312859"/>
              <a:gd name="connsiteX8" fmla="*/ 569823 w 1124650"/>
              <a:gd name="connsiteY8" fmla="*/ 1312859 h 1312859"/>
              <a:gd name="connsiteX9" fmla="*/ 187445 w 1124650"/>
              <a:gd name="connsiteY9" fmla="*/ 1312859 h 1312859"/>
              <a:gd name="connsiteX10" fmla="*/ 0 w 1124650"/>
              <a:gd name="connsiteY10" fmla="*/ 1125414 h 1312859"/>
              <a:gd name="connsiteX11" fmla="*/ 0 w 1124650"/>
              <a:gd name="connsiteY11" fmla="*/ 675189 h 1312859"/>
              <a:gd name="connsiteX12" fmla="*/ 0 w 1124650"/>
              <a:gd name="connsiteY12" fmla="*/ 187445 h 131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4650" h="1312859" extrusionOk="0">
                <a:moveTo>
                  <a:pt x="0" y="187445"/>
                </a:moveTo>
                <a:cubicBezTo>
                  <a:pt x="-17848" y="91849"/>
                  <a:pt x="81253" y="3027"/>
                  <a:pt x="187445" y="0"/>
                </a:cubicBezTo>
                <a:cubicBezTo>
                  <a:pt x="305099" y="-4071"/>
                  <a:pt x="461724" y="39266"/>
                  <a:pt x="554827" y="0"/>
                </a:cubicBezTo>
                <a:cubicBezTo>
                  <a:pt x="647930" y="-39266"/>
                  <a:pt x="828051" y="10135"/>
                  <a:pt x="937205" y="0"/>
                </a:cubicBezTo>
                <a:cubicBezTo>
                  <a:pt x="1046505" y="-13258"/>
                  <a:pt x="1109489" y="82639"/>
                  <a:pt x="1124650" y="187445"/>
                </a:cubicBezTo>
                <a:cubicBezTo>
                  <a:pt x="1129042" y="398695"/>
                  <a:pt x="1079190" y="547210"/>
                  <a:pt x="1124650" y="637670"/>
                </a:cubicBezTo>
                <a:cubicBezTo>
                  <a:pt x="1170110" y="728131"/>
                  <a:pt x="1117543" y="1003592"/>
                  <a:pt x="1124650" y="1125414"/>
                </a:cubicBezTo>
                <a:cubicBezTo>
                  <a:pt x="1127556" y="1232604"/>
                  <a:pt x="1038356" y="1295385"/>
                  <a:pt x="937205" y="1312859"/>
                </a:cubicBezTo>
                <a:cubicBezTo>
                  <a:pt x="753634" y="1330230"/>
                  <a:pt x="675068" y="1281760"/>
                  <a:pt x="569823" y="1312859"/>
                </a:cubicBezTo>
                <a:cubicBezTo>
                  <a:pt x="464578" y="1343958"/>
                  <a:pt x="336843" y="1281050"/>
                  <a:pt x="187445" y="1312859"/>
                </a:cubicBezTo>
                <a:cubicBezTo>
                  <a:pt x="80121" y="1331916"/>
                  <a:pt x="-21508" y="1232027"/>
                  <a:pt x="0" y="1125414"/>
                </a:cubicBezTo>
                <a:cubicBezTo>
                  <a:pt x="-22671" y="999613"/>
                  <a:pt x="3152" y="766059"/>
                  <a:pt x="0" y="675189"/>
                </a:cubicBezTo>
                <a:cubicBezTo>
                  <a:pt x="-3152" y="584319"/>
                  <a:pt x="28817" y="343171"/>
                  <a:pt x="0" y="187445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055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Diet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205F8F-7A17-4670-B197-FE6F2DA9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2193" y="314280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CD5EB-E90D-7FEA-BAD4-4E312437E36A}"/>
              </a:ext>
            </a:extLst>
          </p:cNvPr>
          <p:cNvSpPr txBox="1"/>
          <p:nvPr/>
        </p:nvSpPr>
        <p:spPr>
          <a:xfrm>
            <a:off x="2224307" y="1496143"/>
            <a:ext cx="4708966" cy="492443"/>
          </a:xfrm>
          <a:custGeom>
            <a:avLst/>
            <a:gdLst>
              <a:gd name="connsiteX0" fmla="*/ 0 w 4708966"/>
              <a:gd name="connsiteY0" fmla="*/ 0 h 492443"/>
              <a:gd name="connsiteX1" fmla="*/ 494441 w 4708966"/>
              <a:gd name="connsiteY1" fmla="*/ 0 h 492443"/>
              <a:gd name="connsiteX2" fmla="*/ 1177242 w 4708966"/>
              <a:gd name="connsiteY2" fmla="*/ 0 h 492443"/>
              <a:gd name="connsiteX3" fmla="*/ 1718773 w 4708966"/>
              <a:gd name="connsiteY3" fmla="*/ 0 h 492443"/>
              <a:gd name="connsiteX4" fmla="*/ 2213214 w 4708966"/>
              <a:gd name="connsiteY4" fmla="*/ 0 h 492443"/>
              <a:gd name="connsiteX5" fmla="*/ 2707655 w 4708966"/>
              <a:gd name="connsiteY5" fmla="*/ 0 h 492443"/>
              <a:gd name="connsiteX6" fmla="*/ 3155007 w 4708966"/>
              <a:gd name="connsiteY6" fmla="*/ 0 h 492443"/>
              <a:gd name="connsiteX7" fmla="*/ 3649449 w 4708966"/>
              <a:gd name="connsiteY7" fmla="*/ 0 h 492443"/>
              <a:gd name="connsiteX8" fmla="*/ 4708966 w 4708966"/>
              <a:gd name="connsiteY8" fmla="*/ 0 h 492443"/>
              <a:gd name="connsiteX9" fmla="*/ 4708966 w 4708966"/>
              <a:gd name="connsiteY9" fmla="*/ 492443 h 492443"/>
              <a:gd name="connsiteX10" fmla="*/ 4120345 w 4708966"/>
              <a:gd name="connsiteY10" fmla="*/ 492443 h 492443"/>
              <a:gd name="connsiteX11" fmla="*/ 3437545 w 4708966"/>
              <a:gd name="connsiteY11" fmla="*/ 492443 h 492443"/>
              <a:gd name="connsiteX12" fmla="*/ 2943104 w 4708966"/>
              <a:gd name="connsiteY12" fmla="*/ 492443 h 492443"/>
              <a:gd name="connsiteX13" fmla="*/ 2401573 w 4708966"/>
              <a:gd name="connsiteY13" fmla="*/ 492443 h 492443"/>
              <a:gd name="connsiteX14" fmla="*/ 1718773 w 4708966"/>
              <a:gd name="connsiteY14" fmla="*/ 492443 h 492443"/>
              <a:gd name="connsiteX15" fmla="*/ 1083062 w 4708966"/>
              <a:gd name="connsiteY15" fmla="*/ 492443 h 492443"/>
              <a:gd name="connsiteX16" fmla="*/ 0 w 4708966"/>
              <a:gd name="connsiteY16" fmla="*/ 492443 h 492443"/>
              <a:gd name="connsiteX17" fmla="*/ 0 w 4708966"/>
              <a:gd name="connsiteY17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08966" h="492443" extrusionOk="0">
                <a:moveTo>
                  <a:pt x="0" y="0"/>
                </a:moveTo>
                <a:cubicBezTo>
                  <a:pt x="196316" y="-47204"/>
                  <a:pt x="368306" y="5218"/>
                  <a:pt x="494441" y="0"/>
                </a:cubicBezTo>
                <a:cubicBezTo>
                  <a:pt x="620576" y="-5218"/>
                  <a:pt x="1006151" y="28613"/>
                  <a:pt x="1177242" y="0"/>
                </a:cubicBezTo>
                <a:cubicBezTo>
                  <a:pt x="1348333" y="-28613"/>
                  <a:pt x="1546070" y="53428"/>
                  <a:pt x="1718773" y="0"/>
                </a:cubicBezTo>
                <a:cubicBezTo>
                  <a:pt x="1891476" y="-53428"/>
                  <a:pt x="2016222" y="44136"/>
                  <a:pt x="2213214" y="0"/>
                </a:cubicBezTo>
                <a:cubicBezTo>
                  <a:pt x="2410206" y="-44136"/>
                  <a:pt x="2512425" y="43464"/>
                  <a:pt x="2707655" y="0"/>
                </a:cubicBezTo>
                <a:cubicBezTo>
                  <a:pt x="2902885" y="-43464"/>
                  <a:pt x="3042133" y="41510"/>
                  <a:pt x="3155007" y="0"/>
                </a:cubicBezTo>
                <a:cubicBezTo>
                  <a:pt x="3267881" y="-41510"/>
                  <a:pt x="3484886" y="25472"/>
                  <a:pt x="3649449" y="0"/>
                </a:cubicBezTo>
                <a:cubicBezTo>
                  <a:pt x="3814012" y="-25472"/>
                  <a:pt x="4346835" y="72929"/>
                  <a:pt x="4708966" y="0"/>
                </a:cubicBezTo>
                <a:cubicBezTo>
                  <a:pt x="4721991" y="204804"/>
                  <a:pt x="4697452" y="261803"/>
                  <a:pt x="4708966" y="492443"/>
                </a:cubicBezTo>
                <a:cubicBezTo>
                  <a:pt x="4453781" y="539112"/>
                  <a:pt x="4368859" y="442878"/>
                  <a:pt x="4120345" y="492443"/>
                </a:cubicBezTo>
                <a:cubicBezTo>
                  <a:pt x="3871831" y="542008"/>
                  <a:pt x="3683588" y="473181"/>
                  <a:pt x="3437545" y="492443"/>
                </a:cubicBezTo>
                <a:cubicBezTo>
                  <a:pt x="3191502" y="511705"/>
                  <a:pt x="3161532" y="483340"/>
                  <a:pt x="2943104" y="492443"/>
                </a:cubicBezTo>
                <a:cubicBezTo>
                  <a:pt x="2724676" y="501546"/>
                  <a:pt x="2565625" y="460330"/>
                  <a:pt x="2401573" y="492443"/>
                </a:cubicBezTo>
                <a:cubicBezTo>
                  <a:pt x="2237521" y="524556"/>
                  <a:pt x="1999998" y="461241"/>
                  <a:pt x="1718773" y="492443"/>
                </a:cubicBezTo>
                <a:cubicBezTo>
                  <a:pt x="1437548" y="523645"/>
                  <a:pt x="1388409" y="437220"/>
                  <a:pt x="1083062" y="492443"/>
                </a:cubicBezTo>
                <a:cubicBezTo>
                  <a:pt x="777715" y="547666"/>
                  <a:pt x="349985" y="463454"/>
                  <a:pt x="0" y="492443"/>
                </a:cubicBezTo>
                <a:cubicBezTo>
                  <a:pt x="-2648" y="283450"/>
                  <a:pt x="37482" y="14856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Balanced diet: </a:t>
            </a:r>
            <a:r>
              <a:rPr lang="en-GB" sz="1300" dirty="0">
                <a:latin typeface="Verdana Pro" panose="020F0502020204030204" pitchFamily="34" charset="0"/>
              </a:rPr>
              <a:t>a diet consisting of a variety of foods from all the major food groups, in the right amounts.</a:t>
            </a:r>
            <a:endParaRPr lang="en-GB" sz="1300" b="1" dirty="0">
              <a:latin typeface="Verdana Pro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A11D2D-2AD2-2596-0366-70D9936EE4A2}"/>
              </a:ext>
            </a:extLst>
          </p:cNvPr>
          <p:cNvSpPr/>
          <p:nvPr/>
        </p:nvSpPr>
        <p:spPr>
          <a:xfrm>
            <a:off x="2224306" y="1471456"/>
            <a:ext cx="4649946" cy="547837"/>
          </a:xfrm>
          <a:custGeom>
            <a:avLst/>
            <a:gdLst>
              <a:gd name="connsiteX0" fmla="*/ 0 w 4649946"/>
              <a:gd name="connsiteY0" fmla="*/ 91308 h 547837"/>
              <a:gd name="connsiteX1" fmla="*/ 91308 w 4649946"/>
              <a:gd name="connsiteY1" fmla="*/ 0 h 547837"/>
              <a:gd name="connsiteX2" fmla="*/ 605051 w 4649946"/>
              <a:gd name="connsiteY2" fmla="*/ 0 h 547837"/>
              <a:gd name="connsiteX3" fmla="*/ 1252814 w 4649946"/>
              <a:gd name="connsiteY3" fmla="*/ 0 h 547837"/>
              <a:gd name="connsiteX4" fmla="*/ 1766557 w 4649946"/>
              <a:gd name="connsiteY4" fmla="*/ 0 h 547837"/>
              <a:gd name="connsiteX5" fmla="*/ 2414320 w 4649946"/>
              <a:gd name="connsiteY5" fmla="*/ 0 h 547837"/>
              <a:gd name="connsiteX6" fmla="*/ 2972736 w 4649946"/>
              <a:gd name="connsiteY6" fmla="*/ 0 h 547837"/>
              <a:gd name="connsiteX7" fmla="*/ 3575825 w 4649946"/>
              <a:gd name="connsiteY7" fmla="*/ 0 h 547837"/>
              <a:gd name="connsiteX8" fmla="*/ 4558638 w 4649946"/>
              <a:gd name="connsiteY8" fmla="*/ 0 h 547837"/>
              <a:gd name="connsiteX9" fmla="*/ 4649946 w 4649946"/>
              <a:gd name="connsiteY9" fmla="*/ 91308 h 547837"/>
              <a:gd name="connsiteX10" fmla="*/ 4649946 w 4649946"/>
              <a:gd name="connsiteY10" fmla="*/ 456529 h 547837"/>
              <a:gd name="connsiteX11" fmla="*/ 4558638 w 4649946"/>
              <a:gd name="connsiteY11" fmla="*/ 547837 h 547837"/>
              <a:gd name="connsiteX12" fmla="*/ 4089568 w 4649946"/>
              <a:gd name="connsiteY12" fmla="*/ 547837 h 547837"/>
              <a:gd name="connsiteX13" fmla="*/ 3665172 w 4649946"/>
              <a:gd name="connsiteY13" fmla="*/ 547837 h 547837"/>
              <a:gd name="connsiteX14" fmla="*/ 3062082 w 4649946"/>
              <a:gd name="connsiteY14" fmla="*/ 547837 h 547837"/>
              <a:gd name="connsiteX15" fmla="*/ 2414320 w 4649946"/>
              <a:gd name="connsiteY15" fmla="*/ 547837 h 547837"/>
              <a:gd name="connsiteX16" fmla="*/ 1855903 w 4649946"/>
              <a:gd name="connsiteY16" fmla="*/ 547837 h 547837"/>
              <a:gd name="connsiteX17" fmla="*/ 1386834 w 4649946"/>
              <a:gd name="connsiteY17" fmla="*/ 547837 h 547837"/>
              <a:gd name="connsiteX18" fmla="*/ 962437 w 4649946"/>
              <a:gd name="connsiteY18" fmla="*/ 547837 h 547837"/>
              <a:gd name="connsiteX19" fmla="*/ 91308 w 4649946"/>
              <a:gd name="connsiteY19" fmla="*/ 547837 h 547837"/>
              <a:gd name="connsiteX20" fmla="*/ 0 w 4649946"/>
              <a:gd name="connsiteY20" fmla="*/ 456529 h 547837"/>
              <a:gd name="connsiteX21" fmla="*/ 0 w 4649946"/>
              <a:gd name="connsiteY21" fmla="*/ 91308 h 5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9946" h="547837" extrusionOk="0">
                <a:moveTo>
                  <a:pt x="0" y="91308"/>
                </a:moveTo>
                <a:cubicBezTo>
                  <a:pt x="-8831" y="44802"/>
                  <a:pt x="37814" y="3478"/>
                  <a:pt x="91308" y="0"/>
                </a:cubicBezTo>
                <a:cubicBezTo>
                  <a:pt x="236911" y="-61540"/>
                  <a:pt x="377545" y="53393"/>
                  <a:pt x="605051" y="0"/>
                </a:cubicBezTo>
                <a:cubicBezTo>
                  <a:pt x="832557" y="-53393"/>
                  <a:pt x="1117437" y="49125"/>
                  <a:pt x="1252814" y="0"/>
                </a:cubicBezTo>
                <a:cubicBezTo>
                  <a:pt x="1388191" y="-49125"/>
                  <a:pt x="1509798" y="59035"/>
                  <a:pt x="1766557" y="0"/>
                </a:cubicBezTo>
                <a:cubicBezTo>
                  <a:pt x="2023316" y="-59035"/>
                  <a:pt x="2103981" y="21397"/>
                  <a:pt x="2414320" y="0"/>
                </a:cubicBezTo>
                <a:cubicBezTo>
                  <a:pt x="2724659" y="-21397"/>
                  <a:pt x="2847225" y="43899"/>
                  <a:pt x="2972736" y="0"/>
                </a:cubicBezTo>
                <a:cubicBezTo>
                  <a:pt x="3098247" y="-43899"/>
                  <a:pt x="3344908" y="28179"/>
                  <a:pt x="3575825" y="0"/>
                </a:cubicBezTo>
                <a:cubicBezTo>
                  <a:pt x="3806742" y="-28179"/>
                  <a:pt x="4156941" y="91683"/>
                  <a:pt x="4558638" y="0"/>
                </a:cubicBezTo>
                <a:cubicBezTo>
                  <a:pt x="4606930" y="-6494"/>
                  <a:pt x="4651892" y="36215"/>
                  <a:pt x="4649946" y="91308"/>
                </a:cubicBezTo>
                <a:cubicBezTo>
                  <a:pt x="4660734" y="175572"/>
                  <a:pt x="4609073" y="287730"/>
                  <a:pt x="4649946" y="456529"/>
                </a:cubicBezTo>
                <a:cubicBezTo>
                  <a:pt x="4649683" y="508277"/>
                  <a:pt x="4598353" y="549376"/>
                  <a:pt x="4558638" y="547837"/>
                </a:cubicBezTo>
                <a:cubicBezTo>
                  <a:pt x="4394690" y="560429"/>
                  <a:pt x="4235156" y="542259"/>
                  <a:pt x="4089568" y="547837"/>
                </a:cubicBezTo>
                <a:cubicBezTo>
                  <a:pt x="3943980" y="553415"/>
                  <a:pt x="3824070" y="499368"/>
                  <a:pt x="3665172" y="547837"/>
                </a:cubicBezTo>
                <a:cubicBezTo>
                  <a:pt x="3506274" y="596306"/>
                  <a:pt x="3331715" y="510417"/>
                  <a:pt x="3062082" y="547837"/>
                </a:cubicBezTo>
                <a:cubicBezTo>
                  <a:pt x="2792449" y="585257"/>
                  <a:pt x="2575030" y="520497"/>
                  <a:pt x="2414320" y="547837"/>
                </a:cubicBezTo>
                <a:cubicBezTo>
                  <a:pt x="2253610" y="575177"/>
                  <a:pt x="2089818" y="528925"/>
                  <a:pt x="1855903" y="547837"/>
                </a:cubicBezTo>
                <a:cubicBezTo>
                  <a:pt x="1621988" y="566749"/>
                  <a:pt x="1548661" y="494127"/>
                  <a:pt x="1386834" y="547837"/>
                </a:cubicBezTo>
                <a:cubicBezTo>
                  <a:pt x="1225007" y="601547"/>
                  <a:pt x="1102067" y="500514"/>
                  <a:pt x="962437" y="547837"/>
                </a:cubicBezTo>
                <a:cubicBezTo>
                  <a:pt x="822807" y="595160"/>
                  <a:pt x="358839" y="483596"/>
                  <a:pt x="91308" y="547837"/>
                </a:cubicBezTo>
                <a:cubicBezTo>
                  <a:pt x="34415" y="554900"/>
                  <a:pt x="-7852" y="518578"/>
                  <a:pt x="0" y="456529"/>
                </a:cubicBezTo>
                <a:cubicBezTo>
                  <a:pt x="-6262" y="380753"/>
                  <a:pt x="29149" y="211238"/>
                  <a:pt x="0" y="91308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92CF55C2-B22A-51B0-FD76-BD2B5640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89657">
            <a:off x="1658573" y="1455520"/>
            <a:ext cx="623132" cy="6231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7C8121-7BC8-71BD-6D7A-A934351B9DE0}"/>
              </a:ext>
            </a:extLst>
          </p:cNvPr>
          <p:cNvSpPr txBox="1"/>
          <p:nvPr/>
        </p:nvSpPr>
        <p:spPr>
          <a:xfrm>
            <a:off x="8207747" y="3818512"/>
            <a:ext cx="1684290" cy="1092607"/>
          </a:xfrm>
          <a:custGeom>
            <a:avLst/>
            <a:gdLst>
              <a:gd name="connsiteX0" fmla="*/ 0 w 1684290"/>
              <a:gd name="connsiteY0" fmla="*/ 0 h 1092607"/>
              <a:gd name="connsiteX1" fmla="*/ 527744 w 1684290"/>
              <a:gd name="connsiteY1" fmla="*/ 0 h 1092607"/>
              <a:gd name="connsiteX2" fmla="*/ 1122860 w 1684290"/>
              <a:gd name="connsiteY2" fmla="*/ 0 h 1092607"/>
              <a:gd name="connsiteX3" fmla="*/ 1684290 w 1684290"/>
              <a:gd name="connsiteY3" fmla="*/ 0 h 1092607"/>
              <a:gd name="connsiteX4" fmla="*/ 1684290 w 1684290"/>
              <a:gd name="connsiteY4" fmla="*/ 524451 h 1092607"/>
              <a:gd name="connsiteX5" fmla="*/ 1684290 w 1684290"/>
              <a:gd name="connsiteY5" fmla="*/ 1092607 h 1092607"/>
              <a:gd name="connsiteX6" fmla="*/ 1089174 w 1684290"/>
              <a:gd name="connsiteY6" fmla="*/ 1092607 h 1092607"/>
              <a:gd name="connsiteX7" fmla="*/ 561430 w 1684290"/>
              <a:gd name="connsiteY7" fmla="*/ 1092607 h 1092607"/>
              <a:gd name="connsiteX8" fmla="*/ 0 w 1684290"/>
              <a:gd name="connsiteY8" fmla="*/ 1092607 h 1092607"/>
              <a:gd name="connsiteX9" fmla="*/ 0 w 1684290"/>
              <a:gd name="connsiteY9" fmla="*/ 557230 h 1092607"/>
              <a:gd name="connsiteX10" fmla="*/ 0 w 1684290"/>
              <a:gd name="connsiteY10" fmla="*/ 0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290" h="1092607" extrusionOk="0">
                <a:moveTo>
                  <a:pt x="0" y="0"/>
                </a:moveTo>
                <a:cubicBezTo>
                  <a:pt x="239550" y="-45254"/>
                  <a:pt x="415746" y="58349"/>
                  <a:pt x="527744" y="0"/>
                </a:cubicBezTo>
                <a:cubicBezTo>
                  <a:pt x="639742" y="-58349"/>
                  <a:pt x="842703" y="46267"/>
                  <a:pt x="1122860" y="0"/>
                </a:cubicBezTo>
                <a:cubicBezTo>
                  <a:pt x="1403017" y="-46267"/>
                  <a:pt x="1469525" y="39017"/>
                  <a:pt x="1684290" y="0"/>
                </a:cubicBezTo>
                <a:cubicBezTo>
                  <a:pt x="1684548" y="214752"/>
                  <a:pt x="1626410" y="293598"/>
                  <a:pt x="1684290" y="524451"/>
                </a:cubicBezTo>
                <a:cubicBezTo>
                  <a:pt x="1742170" y="755304"/>
                  <a:pt x="1673648" y="969747"/>
                  <a:pt x="1684290" y="1092607"/>
                </a:cubicBezTo>
                <a:cubicBezTo>
                  <a:pt x="1446042" y="1119898"/>
                  <a:pt x="1317723" y="1073017"/>
                  <a:pt x="1089174" y="1092607"/>
                </a:cubicBezTo>
                <a:cubicBezTo>
                  <a:pt x="860625" y="1112197"/>
                  <a:pt x="815752" y="1055635"/>
                  <a:pt x="561430" y="1092607"/>
                </a:cubicBezTo>
                <a:cubicBezTo>
                  <a:pt x="307108" y="1129579"/>
                  <a:pt x="125659" y="1086833"/>
                  <a:pt x="0" y="1092607"/>
                </a:cubicBezTo>
                <a:cubicBezTo>
                  <a:pt x="-60475" y="827274"/>
                  <a:pt x="59954" y="748730"/>
                  <a:pt x="0" y="557230"/>
                </a:cubicBezTo>
                <a:cubicBezTo>
                  <a:pt x="-59954" y="365730"/>
                  <a:pt x="10754" y="21151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Recommended Daily Allowance</a:t>
            </a:r>
          </a:p>
          <a:p>
            <a:pPr algn="ctr"/>
            <a:endParaRPr lang="en-GB" sz="1300" b="1" dirty="0">
              <a:latin typeface="Verdana Pro" panose="020F0502020204030204" pitchFamily="34" charset="0"/>
            </a:endParaRP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Men: 2500 kcal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Women: 2000 kcal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8EB230-6E90-BBCC-CBD0-C85E3A7234E6}"/>
              </a:ext>
            </a:extLst>
          </p:cNvPr>
          <p:cNvSpPr/>
          <p:nvPr/>
        </p:nvSpPr>
        <p:spPr>
          <a:xfrm>
            <a:off x="8207747" y="3769883"/>
            <a:ext cx="1624674" cy="1123923"/>
          </a:xfrm>
          <a:custGeom>
            <a:avLst/>
            <a:gdLst>
              <a:gd name="connsiteX0" fmla="*/ 0 w 1624674"/>
              <a:gd name="connsiteY0" fmla="*/ 187324 h 1123923"/>
              <a:gd name="connsiteX1" fmla="*/ 187324 w 1624674"/>
              <a:gd name="connsiteY1" fmla="*/ 0 h 1123923"/>
              <a:gd name="connsiteX2" fmla="*/ 591499 w 1624674"/>
              <a:gd name="connsiteY2" fmla="*/ 0 h 1123923"/>
              <a:gd name="connsiteX3" fmla="*/ 1033175 w 1624674"/>
              <a:gd name="connsiteY3" fmla="*/ 0 h 1123923"/>
              <a:gd name="connsiteX4" fmla="*/ 1437350 w 1624674"/>
              <a:gd name="connsiteY4" fmla="*/ 0 h 1123923"/>
              <a:gd name="connsiteX5" fmla="*/ 1624674 w 1624674"/>
              <a:gd name="connsiteY5" fmla="*/ 187324 h 1123923"/>
              <a:gd name="connsiteX6" fmla="*/ 1624674 w 1624674"/>
              <a:gd name="connsiteY6" fmla="*/ 576947 h 1123923"/>
              <a:gd name="connsiteX7" fmla="*/ 1624674 w 1624674"/>
              <a:gd name="connsiteY7" fmla="*/ 936599 h 1123923"/>
              <a:gd name="connsiteX8" fmla="*/ 1437350 w 1624674"/>
              <a:gd name="connsiteY8" fmla="*/ 1123923 h 1123923"/>
              <a:gd name="connsiteX9" fmla="*/ 1033175 w 1624674"/>
              <a:gd name="connsiteY9" fmla="*/ 1123923 h 1123923"/>
              <a:gd name="connsiteX10" fmla="*/ 641500 w 1624674"/>
              <a:gd name="connsiteY10" fmla="*/ 1123923 h 1123923"/>
              <a:gd name="connsiteX11" fmla="*/ 187324 w 1624674"/>
              <a:gd name="connsiteY11" fmla="*/ 1123923 h 1123923"/>
              <a:gd name="connsiteX12" fmla="*/ 0 w 1624674"/>
              <a:gd name="connsiteY12" fmla="*/ 936599 h 1123923"/>
              <a:gd name="connsiteX13" fmla="*/ 0 w 1624674"/>
              <a:gd name="connsiteY13" fmla="*/ 561962 h 1123923"/>
              <a:gd name="connsiteX14" fmla="*/ 0 w 1624674"/>
              <a:gd name="connsiteY14" fmla="*/ 187324 h 112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4674" h="1123923" extrusionOk="0">
                <a:moveTo>
                  <a:pt x="0" y="187324"/>
                </a:moveTo>
                <a:cubicBezTo>
                  <a:pt x="-4443" y="85841"/>
                  <a:pt x="75013" y="10044"/>
                  <a:pt x="187324" y="0"/>
                </a:cubicBezTo>
                <a:cubicBezTo>
                  <a:pt x="336889" y="-37393"/>
                  <a:pt x="410576" y="33360"/>
                  <a:pt x="591499" y="0"/>
                </a:cubicBezTo>
                <a:cubicBezTo>
                  <a:pt x="772423" y="-33360"/>
                  <a:pt x="832607" y="17217"/>
                  <a:pt x="1033175" y="0"/>
                </a:cubicBezTo>
                <a:cubicBezTo>
                  <a:pt x="1233743" y="-17217"/>
                  <a:pt x="1297073" y="11618"/>
                  <a:pt x="1437350" y="0"/>
                </a:cubicBezTo>
                <a:cubicBezTo>
                  <a:pt x="1535362" y="69"/>
                  <a:pt x="1625163" y="90449"/>
                  <a:pt x="1624674" y="187324"/>
                </a:cubicBezTo>
                <a:cubicBezTo>
                  <a:pt x="1668243" y="288400"/>
                  <a:pt x="1611997" y="481502"/>
                  <a:pt x="1624674" y="576947"/>
                </a:cubicBezTo>
                <a:cubicBezTo>
                  <a:pt x="1637351" y="672392"/>
                  <a:pt x="1596516" y="796230"/>
                  <a:pt x="1624674" y="936599"/>
                </a:cubicBezTo>
                <a:cubicBezTo>
                  <a:pt x="1616715" y="1015851"/>
                  <a:pt x="1550597" y="1100448"/>
                  <a:pt x="1437350" y="1123923"/>
                </a:cubicBezTo>
                <a:cubicBezTo>
                  <a:pt x="1283577" y="1157218"/>
                  <a:pt x="1126400" y="1123195"/>
                  <a:pt x="1033175" y="1123923"/>
                </a:cubicBezTo>
                <a:cubicBezTo>
                  <a:pt x="939950" y="1124651"/>
                  <a:pt x="747122" y="1089445"/>
                  <a:pt x="641500" y="1123923"/>
                </a:cubicBezTo>
                <a:cubicBezTo>
                  <a:pt x="535879" y="1158401"/>
                  <a:pt x="404544" y="1086955"/>
                  <a:pt x="187324" y="1123923"/>
                </a:cubicBezTo>
                <a:cubicBezTo>
                  <a:pt x="88126" y="1112562"/>
                  <a:pt x="4187" y="1033820"/>
                  <a:pt x="0" y="936599"/>
                </a:cubicBezTo>
                <a:cubicBezTo>
                  <a:pt x="-9939" y="853650"/>
                  <a:pt x="41715" y="666896"/>
                  <a:pt x="0" y="561962"/>
                </a:cubicBezTo>
                <a:cubicBezTo>
                  <a:pt x="-41715" y="457028"/>
                  <a:pt x="4709" y="330114"/>
                  <a:pt x="0" y="187324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574A30-E39B-F9CE-BFC0-7D49A12D55EA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173565"/>
          <a:ext cx="7792149" cy="4147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723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7624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2446964">
                  <a:extLst>
                    <a:ext uri="{9D8B030D-6E8A-4147-A177-3AD203B41FA5}">
                      <a16:colId xmlns:a16="http://schemas.microsoft.com/office/drawing/2014/main" val="241323190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NUTRIENT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PURPOSE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SOURCE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Carbohydrates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energy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Bread, Rice, Pasta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Banana, Sweets, Chocolate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Protein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Repair of muscles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Meat, Beans, Fish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Fats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Reserve energy supply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Warmth and insulation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Butter, Cheese, Avocadoes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 body temperature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Water, Milk, Fruit, Veg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Fibre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Aids digestion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Wholegrains, Nuts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Vitamins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Vitamin C – fight infections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Vitamin D – strong bones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Vitamin A – good vision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Fruit and Vegetables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88602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Minerals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Iron – aids transport of oxygen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Calcium – strong bones a muscular contractions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Green Vegetables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 Meat, Milk, Yogurt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55245"/>
                  </a:ext>
                </a:extLst>
              </a:tr>
            </a:tbl>
          </a:graphicData>
        </a:graphic>
      </p:graphicFrame>
      <p:sp>
        <p:nvSpPr>
          <p:cNvPr id="12" name="Left Bracket 11">
            <a:extLst>
              <a:ext uri="{FF2B5EF4-FFF2-40B4-BE49-F238E27FC236}">
                <a16:creationId xmlns:a16="http://schemas.microsoft.com/office/drawing/2014/main" id="{016A62BC-3200-B209-DF85-FBAC2B319305}"/>
              </a:ext>
            </a:extLst>
          </p:cNvPr>
          <p:cNvSpPr/>
          <p:nvPr/>
        </p:nvSpPr>
        <p:spPr>
          <a:xfrm>
            <a:off x="249249" y="2721835"/>
            <a:ext cx="135396" cy="1513164"/>
          </a:xfrm>
          <a:prstGeom prst="leftBracket">
            <a:avLst/>
          </a:prstGeom>
          <a:ln w="38100">
            <a:solidFill>
              <a:srgbClr val="A098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EFB87-A199-C7E7-0D07-BFC895EBF206}"/>
              </a:ext>
            </a:extLst>
          </p:cNvPr>
          <p:cNvSpPr txBox="1"/>
          <p:nvPr/>
        </p:nvSpPr>
        <p:spPr>
          <a:xfrm rot="16200000">
            <a:off x="-265119" y="3372080"/>
            <a:ext cx="808235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38" dirty="0">
                <a:solidFill>
                  <a:srgbClr val="A098FA"/>
                </a:solidFill>
                <a:latin typeface="Verdana Pro Black" panose="020B0A04030504040204" pitchFamily="34" charset="0"/>
              </a:rPr>
              <a:t>M</a:t>
            </a:r>
            <a:r>
              <a:rPr lang="en-GB" sz="1138" dirty="0">
                <a:solidFill>
                  <a:srgbClr val="78F9D4"/>
                </a:solidFill>
                <a:latin typeface="Verdana Pro Black" panose="020B0A04030504040204" pitchFamily="34" charset="0"/>
              </a:rPr>
              <a:t>A</a:t>
            </a:r>
            <a:r>
              <a:rPr lang="en-GB" sz="1138" dirty="0">
                <a:solidFill>
                  <a:srgbClr val="A098FA"/>
                </a:solidFill>
                <a:latin typeface="Verdana Pro Black" panose="020B0A04030504040204" pitchFamily="34" charset="0"/>
              </a:rPr>
              <a:t>CRO</a:t>
            </a:r>
            <a:endParaRPr lang="en-GB" sz="1463" dirty="0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0733F11-722D-E417-DCCA-FF8D74561DDD}"/>
              </a:ext>
            </a:extLst>
          </p:cNvPr>
          <p:cNvSpPr/>
          <p:nvPr/>
        </p:nvSpPr>
        <p:spPr>
          <a:xfrm>
            <a:off x="253119" y="4730225"/>
            <a:ext cx="135396" cy="1195155"/>
          </a:xfrm>
          <a:prstGeom prst="leftBracket">
            <a:avLst/>
          </a:prstGeom>
          <a:ln w="38100">
            <a:solidFill>
              <a:srgbClr val="A098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A1479-868C-537E-E6B9-FC142A45D621}"/>
              </a:ext>
            </a:extLst>
          </p:cNvPr>
          <p:cNvSpPr txBox="1"/>
          <p:nvPr/>
        </p:nvSpPr>
        <p:spPr>
          <a:xfrm rot="16200000">
            <a:off x="-251492" y="5229847"/>
            <a:ext cx="780983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38" dirty="0">
                <a:solidFill>
                  <a:srgbClr val="A098FA"/>
                </a:solidFill>
                <a:latin typeface="Verdana Pro Black" panose="020B0A04030504040204" pitchFamily="34" charset="0"/>
              </a:rPr>
              <a:t>M</a:t>
            </a:r>
            <a:r>
              <a:rPr lang="en-GB" sz="1138" dirty="0">
                <a:solidFill>
                  <a:srgbClr val="78F9D4"/>
                </a:solidFill>
                <a:latin typeface="Verdana Pro Black" panose="020B0A04030504040204" pitchFamily="34" charset="0"/>
              </a:rPr>
              <a:t>I</a:t>
            </a:r>
            <a:r>
              <a:rPr lang="en-GB" sz="1138" dirty="0">
                <a:solidFill>
                  <a:srgbClr val="A098FA"/>
                </a:solidFill>
                <a:latin typeface="Verdana Pro Black" panose="020B0A04030504040204" pitchFamily="34" charset="0"/>
              </a:rPr>
              <a:t>CRO</a:t>
            </a:r>
            <a:endParaRPr lang="en-GB" sz="1463" dirty="0"/>
          </a:p>
        </p:txBody>
      </p:sp>
      <p:pic>
        <p:nvPicPr>
          <p:cNvPr id="23" name="Graphic 22" descr="Atom with solid fill">
            <a:extLst>
              <a:ext uri="{FF2B5EF4-FFF2-40B4-BE49-F238E27FC236}">
                <a16:creationId xmlns:a16="http://schemas.microsoft.com/office/drawing/2014/main" id="{C0D3DBEF-D762-FB9F-DCA0-8F132C49A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5855" y="2499338"/>
            <a:ext cx="247651" cy="247651"/>
          </a:xfrm>
          <a:prstGeom prst="rect">
            <a:avLst/>
          </a:prstGeom>
        </p:spPr>
      </p:pic>
      <p:pic>
        <p:nvPicPr>
          <p:cNvPr id="26" name="Graphic 25" descr="Gender with solid fill">
            <a:extLst>
              <a:ext uri="{FF2B5EF4-FFF2-40B4-BE49-F238E27FC236}">
                <a16:creationId xmlns:a16="http://schemas.microsoft.com/office/drawing/2014/main" id="{443DF0DA-2499-700D-BB2B-3963FD07C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8417" y="303948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Rest and Recovery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B48F2D-D513-1191-E22A-E3532BCC4AAA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478328"/>
          <a:ext cx="4622877" cy="36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50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16037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311668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FACTOR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PURPOSE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89528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Sleep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the body to recover and repair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Maintains energy levels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Decreases risk of overtraining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Emotional and social balance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Cool-down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Decreases heart and breathing rate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Decreases body temperature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 effect of DOMS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Static Stretching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Gently relaxes muscles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Massages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 effect of DOMS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Increases blood flow to specific areas to promote healing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64841-455C-796D-1BAD-B9FE9C5367AE}"/>
              </a:ext>
            </a:extLst>
          </p:cNvPr>
          <p:cNvGraphicFramePr>
            <a:graphicFrameLocks noGrp="1"/>
          </p:cNvGraphicFramePr>
          <p:nvPr/>
        </p:nvGraphicFramePr>
        <p:xfrm>
          <a:off x="5029988" y="2478328"/>
          <a:ext cx="4644462" cy="36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50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1819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312975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FACTOR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PURPOSE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89528"/>
                  </a:ext>
                </a:extLst>
              </a:tr>
              <a:tr h="814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Diet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body to function as normal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814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Intake of Food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Carbs post-exercise to restore energy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Protein post-exercise to build and muscle repair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814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Rehydration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Replaces fluid and electrolytes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814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Ice Baths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Causes vasoconstriction to aid removal of waste products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 effect of DOMS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63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Drugs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6CCAED-7407-F112-B8BE-CDD2CCC87E83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173565"/>
          <a:ext cx="7792149" cy="18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723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762462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1223482">
                  <a:extLst>
                    <a:ext uri="{9D8B030D-6E8A-4147-A177-3AD203B41FA5}">
                      <a16:colId xmlns:a16="http://schemas.microsoft.com/office/drawing/2014/main" val="241323190"/>
                    </a:ext>
                  </a:extLst>
                </a:gridCol>
                <a:gridCol w="1223482">
                  <a:extLst>
                    <a:ext uri="{9D8B030D-6E8A-4147-A177-3AD203B41FA5}">
                      <a16:colId xmlns:a16="http://schemas.microsoft.com/office/drawing/2014/main" val="1872203285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PEDs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EFFECT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SIDE-EFECT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Anabolic Steroids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muscle mass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Infertility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 acne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Hair loss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of cancer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Human Growth Hormone (HGH)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Increases growth and repair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Vision problems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Joint pain and stiffness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Diuretics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 body weight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Dehydration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weakness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77E653-B7AA-5BAB-9B0C-1778989BB54B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4131066"/>
          <a:ext cx="7792150" cy="18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630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3462556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2446964">
                  <a:extLst>
                    <a:ext uri="{9D8B030D-6E8A-4147-A177-3AD203B41FA5}">
                      <a16:colId xmlns:a16="http://schemas.microsoft.com/office/drawing/2014/main" val="241323190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RECREATIONAL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EXAMPLE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SIDE-EFECT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Hallucinogens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Ketamine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Weight loss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Cardiovascular problems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Relaxants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Cannabis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concentration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Stimulants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Cocaine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Ecstasy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wastage (atrophy)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CFC9297-B5A7-B9F2-1208-E8F6584EE6DF}"/>
              </a:ext>
            </a:extLst>
          </p:cNvPr>
          <p:cNvSpPr txBox="1"/>
          <p:nvPr/>
        </p:nvSpPr>
        <p:spPr>
          <a:xfrm>
            <a:off x="2224306" y="1496143"/>
            <a:ext cx="4998615" cy="492443"/>
          </a:xfrm>
          <a:custGeom>
            <a:avLst/>
            <a:gdLst>
              <a:gd name="connsiteX0" fmla="*/ 0 w 4998615"/>
              <a:gd name="connsiteY0" fmla="*/ 0 h 492443"/>
              <a:gd name="connsiteX1" fmla="*/ 455429 w 4998615"/>
              <a:gd name="connsiteY1" fmla="*/ 0 h 492443"/>
              <a:gd name="connsiteX2" fmla="*/ 1110803 w 4998615"/>
              <a:gd name="connsiteY2" fmla="*/ 0 h 492443"/>
              <a:gd name="connsiteX3" fmla="*/ 1616219 w 4998615"/>
              <a:gd name="connsiteY3" fmla="*/ 0 h 492443"/>
              <a:gd name="connsiteX4" fmla="*/ 2071648 w 4998615"/>
              <a:gd name="connsiteY4" fmla="*/ 0 h 492443"/>
              <a:gd name="connsiteX5" fmla="*/ 2527078 w 4998615"/>
              <a:gd name="connsiteY5" fmla="*/ 0 h 492443"/>
              <a:gd name="connsiteX6" fmla="*/ 2932521 w 4998615"/>
              <a:gd name="connsiteY6" fmla="*/ 0 h 492443"/>
              <a:gd name="connsiteX7" fmla="*/ 3387950 w 4998615"/>
              <a:gd name="connsiteY7" fmla="*/ 0 h 492443"/>
              <a:gd name="connsiteX8" fmla="*/ 4043324 w 4998615"/>
              <a:gd name="connsiteY8" fmla="*/ 0 h 492443"/>
              <a:gd name="connsiteX9" fmla="*/ 4998615 w 4998615"/>
              <a:gd name="connsiteY9" fmla="*/ 0 h 492443"/>
              <a:gd name="connsiteX10" fmla="*/ 4998615 w 4998615"/>
              <a:gd name="connsiteY10" fmla="*/ 492443 h 492443"/>
              <a:gd name="connsiteX11" fmla="*/ 4343241 w 4998615"/>
              <a:gd name="connsiteY11" fmla="*/ 492443 h 492443"/>
              <a:gd name="connsiteX12" fmla="*/ 3887812 w 4998615"/>
              <a:gd name="connsiteY12" fmla="*/ 492443 h 492443"/>
              <a:gd name="connsiteX13" fmla="*/ 3382396 w 4998615"/>
              <a:gd name="connsiteY13" fmla="*/ 492443 h 492443"/>
              <a:gd name="connsiteX14" fmla="*/ 2727022 w 4998615"/>
              <a:gd name="connsiteY14" fmla="*/ 492443 h 492443"/>
              <a:gd name="connsiteX15" fmla="*/ 2121634 w 4998615"/>
              <a:gd name="connsiteY15" fmla="*/ 492443 h 492443"/>
              <a:gd name="connsiteX16" fmla="*/ 1516247 w 4998615"/>
              <a:gd name="connsiteY16" fmla="*/ 492443 h 492443"/>
              <a:gd name="connsiteX17" fmla="*/ 860873 w 4998615"/>
              <a:gd name="connsiteY17" fmla="*/ 492443 h 492443"/>
              <a:gd name="connsiteX18" fmla="*/ 0 w 4998615"/>
              <a:gd name="connsiteY18" fmla="*/ 492443 h 492443"/>
              <a:gd name="connsiteX19" fmla="*/ 0 w 4998615"/>
              <a:gd name="connsiteY19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98615" h="492443" extrusionOk="0">
                <a:moveTo>
                  <a:pt x="0" y="0"/>
                </a:moveTo>
                <a:cubicBezTo>
                  <a:pt x="124693" y="-28620"/>
                  <a:pt x="297191" y="50090"/>
                  <a:pt x="455429" y="0"/>
                </a:cubicBezTo>
                <a:cubicBezTo>
                  <a:pt x="613667" y="-50090"/>
                  <a:pt x="909774" y="78547"/>
                  <a:pt x="1110803" y="0"/>
                </a:cubicBezTo>
                <a:cubicBezTo>
                  <a:pt x="1311832" y="-78547"/>
                  <a:pt x="1507491" y="57407"/>
                  <a:pt x="1616219" y="0"/>
                </a:cubicBezTo>
                <a:cubicBezTo>
                  <a:pt x="1724947" y="-57407"/>
                  <a:pt x="1892791" y="27836"/>
                  <a:pt x="2071648" y="0"/>
                </a:cubicBezTo>
                <a:cubicBezTo>
                  <a:pt x="2250505" y="-27836"/>
                  <a:pt x="2336908" y="13053"/>
                  <a:pt x="2527078" y="0"/>
                </a:cubicBezTo>
                <a:cubicBezTo>
                  <a:pt x="2717248" y="-13053"/>
                  <a:pt x="2835458" y="17358"/>
                  <a:pt x="2932521" y="0"/>
                </a:cubicBezTo>
                <a:cubicBezTo>
                  <a:pt x="3029584" y="-17358"/>
                  <a:pt x="3189118" y="21525"/>
                  <a:pt x="3387950" y="0"/>
                </a:cubicBezTo>
                <a:cubicBezTo>
                  <a:pt x="3586782" y="-21525"/>
                  <a:pt x="3808073" y="42915"/>
                  <a:pt x="4043324" y="0"/>
                </a:cubicBezTo>
                <a:cubicBezTo>
                  <a:pt x="4278575" y="-42915"/>
                  <a:pt x="4542367" y="51724"/>
                  <a:pt x="4998615" y="0"/>
                </a:cubicBezTo>
                <a:cubicBezTo>
                  <a:pt x="5008341" y="104941"/>
                  <a:pt x="4996353" y="330498"/>
                  <a:pt x="4998615" y="492443"/>
                </a:cubicBezTo>
                <a:cubicBezTo>
                  <a:pt x="4727287" y="558063"/>
                  <a:pt x="4487729" y="421786"/>
                  <a:pt x="4343241" y="492443"/>
                </a:cubicBezTo>
                <a:cubicBezTo>
                  <a:pt x="4198753" y="563100"/>
                  <a:pt x="4055703" y="442641"/>
                  <a:pt x="3887812" y="492443"/>
                </a:cubicBezTo>
                <a:cubicBezTo>
                  <a:pt x="3719921" y="542245"/>
                  <a:pt x="3514929" y="434025"/>
                  <a:pt x="3382396" y="492443"/>
                </a:cubicBezTo>
                <a:cubicBezTo>
                  <a:pt x="3249863" y="550861"/>
                  <a:pt x="2933690" y="478840"/>
                  <a:pt x="2727022" y="492443"/>
                </a:cubicBezTo>
                <a:cubicBezTo>
                  <a:pt x="2520354" y="506046"/>
                  <a:pt x="2372503" y="467276"/>
                  <a:pt x="2121634" y="492443"/>
                </a:cubicBezTo>
                <a:cubicBezTo>
                  <a:pt x="1870765" y="517610"/>
                  <a:pt x="1681234" y="461743"/>
                  <a:pt x="1516247" y="492443"/>
                </a:cubicBezTo>
                <a:cubicBezTo>
                  <a:pt x="1351260" y="523143"/>
                  <a:pt x="1001075" y="444219"/>
                  <a:pt x="860873" y="492443"/>
                </a:cubicBezTo>
                <a:cubicBezTo>
                  <a:pt x="720671" y="540667"/>
                  <a:pt x="305743" y="479763"/>
                  <a:pt x="0" y="492443"/>
                </a:cubicBezTo>
                <a:cubicBezTo>
                  <a:pt x="-53922" y="375277"/>
                  <a:pt x="54921" y="15791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Verdana Pro" panose="020F0502020204030204" pitchFamily="34" charset="0"/>
              </a:rPr>
              <a:t>Performance Enhancing Drugs (PEDs): </a:t>
            </a:r>
          </a:p>
          <a:p>
            <a:pPr algn="ctr"/>
            <a:r>
              <a:rPr lang="en-GB" sz="1300" dirty="0">
                <a:latin typeface="Verdana Pro" panose="020F0502020204030204" pitchFamily="34" charset="0"/>
              </a:rPr>
              <a:t>Illegal substances taken to improve athletic performance</a:t>
            </a:r>
            <a:endParaRPr lang="en-GB" sz="1300" b="1" dirty="0">
              <a:latin typeface="Verdana Pro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4CAA5C-28AF-76EB-DB17-333F8D73E29A}"/>
              </a:ext>
            </a:extLst>
          </p:cNvPr>
          <p:cNvSpPr/>
          <p:nvPr/>
        </p:nvSpPr>
        <p:spPr>
          <a:xfrm>
            <a:off x="2224306" y="1471456"/>
            <a:ext cx="4918919" cy="547837"/>
          </a:xfrm>
          <a:custGeom>
            <a:avLst/>
            <a:gdLst>
              <a:gd name="connsiteX0" fmla="*/ 0 w 4918919"/>
              <a:gd name="connsiteY0" fmla="*/ 91308 h 547837"/>
              <a:gd name="connsiteX1" fmla="*/ 91308 w 4918919"/>
              <a:gd name="connsiteY1" fmla="*/ 0 h 547837"/>
              <a:gd name="connsiteX2" fmla="*/ 635983 w 4918919"/>
              <a:gd name="connsiteY2" fmla="*/ 0 h 547837"/>
              <a:gd name="connsiteX3" fmla="*/ 1322747 w 4918919"/>
              <a:gd name="connsiteY3" fmla="*/ 0 h 547837"/>
              <a:gd name="connsiteX4" fmla="*/ 1867422 w 4918919"/>
              <a:gd name="connsiteY4" fmla="*/ 0 h 547837"/>
              <a:gd name="connsiteX5" fmla="*/ 2554186 w 4918919"/>
              <a:gd name="connsiteY5" fmla="*/ 0 h 547837"/>
              <a:gd name="connsiteX6" fmla="*/ 3146223 w 4918919"/>
              <a:gd name="connsiteY6" fmla="*/ 0 h 547837"/>
              <a:gd name="connsiteX7" fmla="*/ 3785624 w 4918919"/>
              <a:gd name="connsiteY7" fmla="*/ 0 h 547837"/>
              <a:gd name="connsiteX8" fmla="*/ 4827611 w 4918919"/>
              <a:gd name="connsiteY8" fmla="*/ 0 h 547837"/>
              <a:gd name="connsiteX9" fmla="*/ 4918919 w 4918919"/>
              <a:gd name="connsiteY9" fmla="*/ 91308 h 547837"/>
              <a:gd name="connsiteX10" fmla="*/ 4918919 w 4918919"/>
              <a:gd name="connsiteY10" fmla="*/ 456529 h 547837"/>
              <a:gd name="connsiteX11" fmla="*/ 4827611 w 4918919"/>
              <a:gd name="connsiteY11" fmla="*/ 547837 h 547837"/>
              <a:gd name="connsiteX12" fmla="*/ 4330299 w 4918919"/>
              <a:gd name="connsiteY12" fmla="*/ 547837 h 547837"/>
              <a:gd name="connsiteX13" fmla="*/ 3880350 w 4918919"/>
              <a:gd name="connsiteY13" fmla="*/ 547837 h 547837"/>
              <a:gd name="connsiteX14" fmla="*/ 3240949 w 4918919"/>
              <a:gd name="connsiteY14" fmla="*/ 547837 h 547837"/>
              <a:gd name="connsiteX15" fmla="*/ 2554186 w 4918919"/>
              <a:gd name="connsiteY15" fmla="*/ 547837 h 547837"/>
              <a:gd name="connsiteX16" fmla="*/ 1962148 w 4918919"/>
              <a:gd name="connsiteY16" fmla="*/ 547837 h 547837"/>
              <a:gd name="connsiteX17" fmla="*/ 1464836 w 4918919"/>
              <a:gd name="connsiteY17" fmla="*/ 547837 h 547837"/>
              <a:gd name="connsiteX18" fmla="*/ 1014887 w 4918919"/>
              <a:gd name="connsiteY18" fmla="*/ 547837 h 547837"/>
              <a:gd name="connsiteX19" fmla="*/ 91308 w 4918919"/>
              <a:gd name="connsiteY19" fmla="*/ 547837 h 547837"/>
              <a:gd name="connsiteX20" fmla="*/ 0 w 4918919"/>
              <a:gd name="connsiteY20" fmla="*/ 456529 h 547837"/>
              <a:gd name="connsiteX21" fmla="*/ 0 w 4918919"/>
              <a:gd name="connsiteY21" fmla="*/ 91308 h 5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18919" h="547837" extrusionOk="0">
                <a:moveTo>
                  <a:pt x="0" y="91308"/>
                </a:moveTo>
                <a:cubicBezTo>
                  <a:pt x="-8831" y="44802"/>
                  <a:pt x="37814" y="3478"/>
                  <a:pt x="91308" y="0"/>
                </a:cubicBezTo>
                <a:cubicBezTo>
                  <a:pt x="267211" y="-14152"/>
                  <a:pt x="424444" y="52401"/>
                  <a:pt x="635983" y="0"/>
                </a:cubicBezTo>
                <a:cubicBezTo>
                  <a:pt x="847523" y="-52401"/>
                  <a:pt x="1169272" y="49849"/>
                  <a:pt x="1322747" y="0"/>
                </a:cubicBezTo>
                <a:cubicBezTo>
                  <a:pt x="1476222" y="-49849"/>
                  <a:pt x="1599629" y="31874"/>
                  <a:pt x="1867422" y="0"/>
                </a:cubicBezTo>
                <a:cubicBezTo>
                  <a:pt x="2135216" y="-31874"/>
                  <a:pt x="2292105" y="1943"/>
                  <a:pt x="2554186" y="0"/>
                </a:cubicBezTo>
                <a:cubicBezTo>
                  <a:pt x="2816267" y="-1943"/>
                  <a:pt x="2874835" y="61449"/>
                  <a:pt x="3146223" y="0"/>
                </a:cubicBezTo>
                <a:cubicBezTo>
                  <a:pt x="3417611" y="-61449"/>
                  <a:pt x="3495595" y="10988"/>
                  <a:pt x="3785624" y="0"/>
                </a:cubicBezTo>
                <a:cubicBezTo>
                  <a:pt x="4075653" y="-10988"/>
                  <a:pt x="4447286" y="52972"/>
                  <a:pt x="4827611" y="0"/>
                </a:cubicBezTo>
                <a:cubicBezTo>
                  <a:pt x="4875903" y="-6494"/>
                  <a:pt x="4920865" y="36215"/>
                  <a:pt x="4918919" y="91308"/>
                </a:cubicBezTo>
                <a:cubicBezTo>
                  <a:pt x="4929707" y="175572"/>
                  <a:pt x="4878046" y="287730"/>
                  <a:pt x="4918919" y="456529"/>
                </a:cubicBezTo>
                <a:cubicBezTo>
                  <a:pt x="4918656" y="508277"/>
                  <a:pt x="4867326" y="549376"/>
                  <a:pt x="4827611" y="547837"/>
                </a:cubicBezTo>
                <a:cubicBezTo>
                  <a:pt x="4653849" y="594352"/>
                  <a:pt x="4457537" y="523144"/>
                  <a:pt x="4330299" y="547837"/>
                </a:cubicBezTo>
                <a:cubicBezTo>
                  <a:pt x="4203061" y="572530"/>
                  <a:pt x="4019702" y="528147"/>
                  <a:pt x="3880350" y="547837"/>
                </a:cubicBezTo>
                <a:cubicBezTo>
                  <a:pt x="3740998" y="567527"/>
                  <a:pt x="3393883" y="514527"/>
                  <a:pt x="3240949" y="547837"/>
                </a:cubicBezTo>
                <a:cubicBezTo>
                  <a:pt x="3088015" y="581147"/>
                  <a:pt x="2773518" y="474264"/>
                  <a:pt x="2554186" y="547837"/>
                </a:cubicBezTo>
                <a:cubicBezTo>
                  <a:pt x="2334854" y="621410"/>
                  <a:pt x="2121356" y="545891"/>
                  <a:pt x="1962148" y="547837"/>
                </a:cubicBezTo>
                <a:cubicBezTo>
                  <a:pt x="1802940" y="549783"/>
                  <a:pt x="1582171" y="524698"/>
                  <a:pt x="1464836" y="547837"/>
                </a:cubicBezTo>
                <a:cubicBezTo>
                  <a:pt x="1347501" y="570976"/>
                  <a:pt x="1136847" y="522118"/>
                  <a:pt x="1014887" y="547837"/>
                </a:cubicBezTo>
                <a:cubicBezTo>
                  <a:pt x="892927" y="573556"/>
                  <a:pt x="425734" y="476560"/>
                  <a:pt x="91308" y="547837"/>
                </a:cubicBezTo>
                <a:cubicBezTo>
                  <a:pt x="34415" y="554900"/>
                  <a:pt x="-7852" y="518578"/>
                  <a:pt x="0" y="456529"/>
                </a:cubicBezTo>
                <a:cubicBezTo>
                  <a:pt x="-6262" y="380753"/>
                  <a:pt x="29149" y="211238"/>
                  <a:pt x="0" y="91308"/>
                </a:cubicBezTo>
                <a:close/>
              </a:path>
            </a:pathLst>
          </a:custGeom>
          <a:noFill/>
          <a:ln w="28575">
            <a:solidFill>
              <a:srgbClr val="A098FA"/>
            </a:solidFill>
            <a:extLst>
              <a:ext uri="{C807C97D-BFC1-408E-A445-0C87EB9F89A2}">
                <ask:lineSketchStyleProps xmlns:ask="http://schemas.microsoft.com/office/drawing/2018/sketchyshapes" sd="9286245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noFill/>
            </a:endParaRPr>
          </a:p>
        </p:txBody>
      </p:sp>
      <p:pic>
        <p:nvPicPr>
          <p:cNvPr id="18" name="Graphic 17" descr="Key with solid fill">
            <a:extLst>
              <a:ext uri="{FF2B5EF4-FFF2-40B4-BE49-F238E27FC236}">
                <a16:creationId xmlns:a16="http://schemas.microsoft.com/office/drawing/2014/main" id="{F7820EFF-D6D2-DEB9-748B-B515656B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89657">
            <a:off x="1658573" y="1455520"/>
            <a:ext cx="623132" cy="6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34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Other Factors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6CCAED-7407-F112-B8BE-CDD2CCC87E83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827907"/>
          <a:ext cx="2925000" cy="18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5000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SMOKING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Breathlessness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blood flow due to a narrowing of the arteries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Lung cancer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C527AC-68B7-9486-6EB5-C8D6CB5B3303}"/>
              </a:ext>
            </a:extLst>
          </p:cNvPr>
          <p:cNvGraphicFramePr>
            <a:graphicFrameLocks noGrp="1"/>
          </p:cNvGraphicFramePr>
          <p:nvPr/>
        </p:nvGraphicFramePr>
        <p:xfrm>
          <a:off x="3490500" y="2827907"/>
          <a:ext cx="2925000" cy="18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5000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ALCOHOL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co-ordination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Decreased reaction time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Dehydration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90F379-6B11-B45F-35CE-2580630D431A}"/>
              </a:ext>
            </a:extLst>
          </p:cNvPr>
          <p:cNvGraphicFramePr>
            <a:graphicFrameLocks noGrp="1"/>
          </p:cNvGraphicFramePr>
          <p:nvPr/>
        </p:nvGraphicFramePr>
        <p:xfrm>
          <a:off x="6668859" y="2827907"/>
          <a:ext cx="2925000" cy="18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5000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293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STRESS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2411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Anxious performance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503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Irritability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  <p:pic>
        <p:nvPicPr>
          <p:cNvPr id="6" name="Graphic 5" descr="Scared face outline with solid fill">
            <a:extLst>
              <a:ext uri="{FF2B5EF4-FFF2-40B4-BE49-F238E27FC236}">
                <a16:creationId xmlns:a16="http://schemas.microsoft.com/office/drawing/2014/main" id="{5D7767BC-C1FC-DDF7-C32E-BC7D4C18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9884" y="4700194"/>
            <a:ext cx="742950" cy="742950"/>
          </a:xfrm>
          <a:prstGeom prst="rect">
            <a:avLst/>
          </a:prstGeom>
        </p:spPr>
      </p:pic>
      <p:pic>
        <p:nvPicPr>
          <p:cNvPr id="8" name="Graphic 7" descr="Beer outline">
            <a:extLst>
              <a:ext uri="{FF2B5EF4-FFF2-40B4-BE49-F238E27FC236}">
                <a16:creationId xmlns:a16="http://schemas.microsoft.com/office/drawing/2014/main" id="{BE1B2D37-C97D-AA01-BC82-A46CD2C9F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1525" y="4696798"/>
            <a:ext cx="742950" cy="742950"/>
          </a:xfrm>
          <a:prstGeom prst="rect">
            <a:avLst/>
          </a:prstGeom>
        </p:spPr>
      </p:pic>
      <p:pic>
        <p:nvPicPr>
          <p:cNvPr id="11" name="Graphic 10" descr="Smoking with solid fill">
            <a:extLst>
              <a:ext uri="{FF2B5EF4-FFF2-40B4-BE49-F238E27FC236}">
                <a16:creationId xmlns:a16="http://schemas.microsoft.com/office/drawing/2014/main" id="{069DD287-114B-4F55-5E8E-AA89BFC06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03166" y="4631135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8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5991-C146-ADB4-8B96-DB438C5B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7517D-9EFC-341D-C177-128E15A076B8}"/>
              </a:ext>
            </a:extLst>
          </p:cNvPr>
          <p:cNvSpPr txBox="1"/>
          <p:nvPr/>
        </p:nvSpPr>
        <p:spPr>
          <a:xfrm>
            <a:off x="312142" y="1544164"/>
            <a:ext cx="63471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Goal Setting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71620F-6159-E67F-2134-367439665314}"/>
              </a:ext>
            </a:extLst>
          </p:cNvPr>
          <p:cNvGraphicFramePr>
            <a:graphicFrameLocks noGrp="1"/>
          </p:cNvGraphicFramePr>
          <p:nvPr/>
        </p:nvGraphicFramePr>
        <p:xfrm>
          <a:off x="312141" y="2478329"/>
          <a:ext cx="6592522" cy="3593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619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4506903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</a:tblGrid>
              <a:tr h="311668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S. M. A. R. T.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EXPLINATION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89528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Specific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Detailed and precise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Measurable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Quantifiable to track progress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Attainable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Challenging but achievable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Realistic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the availability of resources, knowledge and time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93841"/>
                  </a:ext>
                </a:extLst>
              </a:tr>
              <a:tr h="65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Time-bound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period for completion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69479"/>
                  </a:ext>
                </a:extLst>
              </a:tr>
            </a:tbl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C64B9DD-CFE2-D778-6479-2BBD3AC672C2}"/>
              </a:ext>
            </a:extLst>
          </p:cNvPr>
          <p:cNvGraphicFramePr/>
          <p:nvPr/>
        </p:nvGraphicFramePr>
        <p:xfrm>
          <a:off x="6763184" y="2939947"/>
          <a:ext cx="3414843" cy="286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82E742-C9B7-3B09-CE11-5BD411D84B04}"/>
              </a:ext>
            </a:extLst>
          </p:cNvPr>
          <p:cNvSpPr txBox="1"/>
          <p:nvPr/>
        </p:nvSpPr>
        <p:spPr>
          <a:xfrm>
            <a:off x="7701528" y="3429000"/>
            <a:ext cx="1538156" cy="267446"/>
          </a:xfrm>
          <a:custGeom>
            <a:avLst/>
            <a:gdLst>
              <a:gd name="connsiteX0" fmla="*/ 0 w 1538156"/>
              <a:gd name="connsiteY0" fmla="*/ 0 h 267446"/>
              <a:gd name="connsiteX1" fmla="*/ 481956 w 1538156"/>
              <a:gd name="connsiteY1" fmla="*/ 0 h 267446"/>
              <a:gd name="connsiteX2" fmla="*/ 1025437 w 1538156"/>
              <a:gd name="connsiteY2" fmla="*/ 0 h 267446"/>
              <a:gd name="connsiteX3" fmla="*/ 1538156 w 1538156"/>
              <a:gd name="connsiteY3" fmla="*/ 0 h 267446"/>
              <a:gd name="connsiteX4" fmla="*/ 1538156 w 1538156"/>
              <a:gd name="connsiteY4" fmla="*/ 267446 h 267446"/>
              <a:gd name="connsiteX5" fmla="*/ 1056200 w 1538156"/>
              <a:gd name="connsiteY5" fmla="*/ 267446 h 267446"/>
              <a:gd name="connsiteX6" fmla="*/ 528100 w 1538156"/>
              <a:gd name="connsiteY6" fmla="*/ 267446 h 267446"/>
              <a:gd name="connsiteX7" fmla="*/ 0 w 1538156"/>
              <a:gd name="connsiteY7" fmla="*/ 267446 h 267446"/>
              <a:gd name="connsiteX8" fmla="*/ 0 w 1538156"/>
              <a:gd name="connsiteY8" fmla="*/ 0 h 26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156" h="267446" extrusionOk="0">
                <a:moveTo>
                  <a:pt x="0" y="0"/>
                </a:moveTo>
                <a:cubicBezTo>
                  <a:pt x="166803" y="-16575"/>
                  <a:pt x="292007" y="28405"/>
                  <a:pt x="481956" y="0"/>
                </a:cubicBezTo>
                <a:cubicBezTo>
                  <a:pt x="671905" y="-28405"/>
                  <a:pt x="891014" y="60616"/>
                  <a:pt x="1025437" y="0"/>
                </a:cubicBezTo>
                <a:cubicBezTo>
                  <a:pt x="1159860" y="-60616"/>
                  <a:pt x="1290967" y="33101"/>
                  <a:pt x="1538156" y="0"/>
                </a:cubicBezTo>
                <a:cubicBezTo>
                  <a:pt x="1554794" y="64384"/>
                  <a:pt x="1507845" y="177724"/>
                  <a:pt x="1538156" y="267446"/>
                </a:cubicBezTo>
                <a:cubicBezTo>
                  <a:pt x="1325397" y="321962"/>
                  <a:pt x="1214903" y="218549"/>
                  <a:pt x="1056200" y="267446"/>
                </a:cubicBezTo>
                <a:cubicBezTo>
                  <a:pt x="897497" y="316343"/>
                  <a:pt x="741329" y="215325"/>
                  <a:pt x="528100" y="267446"/>
                </a:cubicBezTo>
                <a:cubicBezTo>
                  <a:pt x="314871" y="319567"/>
                  <a:pt x="252413" y="264687"/>
                  <a:pt x="0" y="267446"/>
                </a:cubicBezTo>
                <a:cubicBezTo>
                  <a:pt x="-21901" y="184218"/>
                  <a:pt x="38" y="8660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38" dirty="0">
                <a:latin typeface="Verdana Pro" panose="020F0502020204030204" pitchFamily="34" charset="0"/>
              </a:rPr>
              <a:t>Up to 1 month</a:t>
            </a:r>
            <a:endParaRPr lang="en-GB" sz="1138" b="1" dirty="0">
              <a:latin typeface="Verdana Pro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98389-9E80-7A00-55DA-81590805A813}"/>
              </a:ext>
            </a:extLst>
          </p:cNvPr>
          <p:cNvSpPr txBox="1"/>
          <p:nvPr/>
        </p:nvSpPr>
        <p:spPr>
          <a:xfrm>
            <a:off x="7701527" y="4489832"/>
            <a:ext cx="1538156" cy="267446"/>
          </a:xfrm>
          <a:custGeom>
            <a:avLst/>
            <a:gdLst>
              <a:gd name="connsiteX0" fmla="*/ 0 w 1538156"/>
              <a:gd name="connsiteY0" fmla="*/ 0 h 267446"/>
              <a:gd name="connsiteX1" fmla="*/ 481956 w 1538156"/>
              <a:gd name="connsiteY1" fmla="*/ 0 h 267446"/>
              <a:gd name="connsiteX2" fmla="*/ 1025437 w 1538156"/>
              <a:gd name="connsiteY2" fmla="*/ 0 h 267446"/>
              <a:gd name="connsiteX3" fmla="*/ 1538156 w 1538156"/>
              <a:gd name="connsiteY3" fmla="*/ 0 h 267446"/>
              <a:gd name="connsiteX4" fmla="*/ 1538156 w 1538156"/>
              <a:gd name="connsiteY4" fmla="*/ 267446 h 267446"/>
              <a:gd name="connsiteX5" fmla="*/ 1056200 w 1538156"/>
              <a:gd name="connsiteY5" fmla="*/ 267446 h 267446"/>
              <a:gd name="connsiteX6" fmla="*/ 528100 w 1538156"/>
              <a:gd name="connsiteY6" fmla="*/ 267446 h 267446"/>
              <a:gd name="connsiteX7" fmla="*/ 0 w 1538156"/>
              <a:gd name="connsiteY7" fmla="*/ 267446 h 267446"/>
              <a:gd name="connsiteX8" fmla="*/ 0 w 1538156"/>
              <a:gd name="connsiteY8" fmla="*/ 0 h 26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156" h="267446" extrusionOk="0">
                <a:moveTo>
                  <a:pt x="0" y="0"/>
                </a:moveTo>
                <a:cubicBezTo>
                  <a:pt x="166803" y="-16575"/>
                  <a:pt x="292007" y="28405"/>
                  <a:pt x="481956" y="0"/>
                </a:cubicBezTo>
                <a:cubicBezTo>
                  <a:pt x="671905" y="-28405"/>
                  <a:pt x="891014" y="60616"/>
                  <a:pt x="1025437" y="0"/>
                </a:cubicBezTo>
                <a:cubicBezTo>
                  <a:pt x="1159860" y="-60616"/>
                  <a:pt x="1290967" y="33101"/>
                  <a:pt x="1538156" y="0"/>
                </a:cubicBezTo>
                <a:cubicBezTo>
                  <a:pt x="1554794" y="64384"/>
                  <a:pt x="1507845" y="177724"/>
                  <a:pt x="1538156" y="267446"/>
                </a:cubicBezTo>
                <a:cubicBezTo>
                  <a:pt x="1325397" y="321962"/>
                  <a:pt x="1214903" y="218549"/>
                  <a:pt x="1056200" y="267446"/>
                </a:cubicBezTo>
                <a:cubicBezTo>
                  <a:pt x="897497" y="316343"/>
                  <a:pt x="741329" y="215325"/>
                  <a:pt x="528100" y="267446"/>
                </a:cubicBezTo>
                <a:cubicBezTo>
                  <a:pt x="314871" y="319567"/>
                  <a:pt x="252413" y="264687"/>
                  <a:pt x="0" y="267446"/>
                </a:cubicBezTo>
                <a:cubicBezTo>
                  <a:pt x="-21901" y="184218"/>
                  <a:pt x="38" y="8660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38" dirty="0">
                <a:latin typeface="Verdana Pro" panose="020F0502020204030204" pitchFamily="34" charset="0"/>
              </a:rPr>
              <a:t>1 – 6 months</a:t>
            </a:r>
            <a:endParaRPr lang="en-GB" sz="1138" b="1" dirty="0">
              <a:latin typeface="Verdana Pro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19CD8-A164-D8EB-3AEF-A992CDCFA62B}"/>
              </a:ext>
            </a:extLst>
          </p:cNvPr>
          <p:cNvSpPr txBox="1"/>
          <p:nvPr/>
        </p:nvSpPr>
        <p:spPr>
          <a:xfrm>
            <a:off x="7701527" y="5561015"/>
            <a:ext cx="1538156" cy="267446"/>
          </a:xfrm>
          <a:custGeom>
            <a:avLst/>
            <a:gdLst>
              <a:gd name="connsiteX0" fmla="*/ 0 w 1538156"/>
              <a:gd name="connsiteY0" fmla="*/ 0 h 267446"/>
              <a:gd name="connsiteX1" fmla="*/ 481956 w 1538156"/>
              <a:gd name="connsiteY1" fmla="*/ 0 h 267446"/>
              <a:gd name="connsiteX2" fmla="*/ 1025437 w 1538156"/>
              <a:gd name="connsiteY2" fmla="*/ 0 h 267446"/>
              <a:gd name="connsiteX3" fmla="*/ 1538156 w 1538156"/>
              <a:gd name="connsiteY3" fmla="*/ 0 h 267446"/>
              <a:gd name="connsiteX4" fmla="*/ 1538156 w 1538156"/>
              <a:gd name="connsiteY4" fmla="*/ 267446 h 267446"/>
              <a:gd name="connsiteX5" fmla="*/ 1056200 w 1538156"/>
              <a:gd name="connsiteY5" fmla="*/ 267446 h 267446"/>
              <a:gd name="connsiteX6" fmla="*/ 528100 w 1538156"/>
              <a:gd name="connsiteY6" fmla="*/ 267446 h 267446"/>
              <a:gd name="connsiteX7" fmla="*/ 0 w 1538156"/>
              <a:gd name="connsiteY7" fmla="*/ 267446 h 267446"/>
              <a:gd name="connsiteX8" fmla="*/ 0 w 1538156"/>
              <a:gd name="connsiteY8" fmla="*/ 0 h 26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156" h="267446" extrusionOk="0">
                <a:moveTo>
                  <a:pt x="0" y="0"/>
                </a:moveTo>
                <a:cubicBezTo>
                  <a:pt x="166803" y="-16575"/>
                  <a:pt x="292007" y="28405"/>
                  <a:pt x="481956" y="0"/>
                </a:cubicBezTo>
                <a:cubicBezTo>
                  <a:pt x="671905" y="-28405"/>
                  <a:pt x="891014" y="60616"/>
                  <a:pt x="1025437" y="0"/>
                </a:cubicBezTo>
                <a:cubicBezTo>
                  <a:pt x="1159860" y="-60616"/>
                  <a:pt x="1290967" y="33101"/>
                  <a:pt x="1538156" y="0"/>
                </a:cubicBezTo>
                <a:cubicBezTo>
                  <a:pt x="1554794" y="64384"/>
                  <a:pt x="1507845" y="177724"/>
                  <a:pt x="1538156" y="267446"/>
                </a:cubicBezTo>
                <a:cubicBezTo>
                  <a:pt x="1325397" y="321962"/>
                  <a:pt x="1214903" y="218549"/>
                  <a:pt x="1056200" y="267446"/>
                </a:cubicBezTo>
                <a:cubicBezTo>
                  <a:pt x="897497" y="316343"/>
                  <a:pt x="741329" y="215325"/>
                  <a:pt x="528100" y="267446"/>
                </a:cubicBezTo>
                <a:cubicBezTo>
                  <a:pt x="314871" y="319567"/>
                  <a:pt x="252413" y="264687"/>
                  <a:pt x="0" y="267446"/>
                </a:cubicBezTo>
                <a:cubicBezTo>
                  <a:pt x="-21901" y="184218"/>
                  <a:pt x="38" y="8660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829164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38" dirty="0">
                <a:latin typeface="Verdana Pro" panose="020F0502020204030204" pitchFamily="34" charset="0"/>
              </a:rPr>
              <a:t>6+ months</a:t>
            </a:r>
            <a:endParaRPr lang="en-GB" sz="1138" b="1" dirty="0">
              <a:latin typeface="Verdana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1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ED77-FCD6-6EDE-0E98-DBC93CD4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E2D9EB-D119-D3BE-9D46-1C2AFB659FAE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Types of Bones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8DE6C-D345-17E6-9CFA-8C62FAE2A730}"/>
              </a:ext>
            </a:extLst>
          </p:cNvPr>
          <p:cNvSpPr txBox="1"/>
          <p:nvPr/>
        </p:nvSpPr>
        <p:spPr>
          <a:xfrm>
            <a:off x="633893" y="2225151"/>
            <a:ext cx="6666102" cy="425117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endParaRPr lang="en-GB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158DA2-0DF9-6215-8E8D-70B8AF617FF9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141982"/>
          <a:ext cx="6776555" cy="3981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311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1355311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1355311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  <a:gridCol w="1355311">
                  <a:extLst>
                    <a:ext uri="{9D8B030D-6E8A-4147-A177-3AD203B41FA5}">
                      <a16:colId xmlns:a16="http://schemas.microsoft.com/office/drawing/2014/main" val="2772919225"/>
                    </a:ext>
                  </a:extLst>
                </a:gridCol>
                <a:gridCol w="1355311">
                  <a:extLst>
                    <a:ext uri="{9D8B030D-6E8A-4147-A177-3AD203B41FA5}">
                      <a16:colId xmlns:a16="http://schemas.microsoft.com/office/drawing/2014/main" val="3266425446"/>
                    </a:ext>
                  </a:extLst>
                </a:gridCol>
              </a:tblGrid>
              <a:tr h="42308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LONG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SHORT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FLAT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IRREGULAR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SESAMOID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965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Acts as levers to create movement</a:t>
                      </a:r>
                      <a:endParaRPr lang="en-GB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 and light bones used for weightbearing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Protection of vital organs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Protection of spinal cord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Protection of a joint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25700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Humerus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Clavicle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Metacarpals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Metatarsals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Fibula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Phalanges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Carpals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Tarsals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Sternum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Scapula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Cranium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Vertebrae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Patella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6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8C0C-7DEB-579A-7F9F-7410C1FB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4DDCB0-06B1-C978-3D17-B9286ECA10CB}"/>
              </a:ext>
            </a:extLst>
          </p:cNvPr>
          <p:cNvSpPr txBox="1"/>
          <p:nvPr/>
        </p:nvSpPr>
        <p:spPr>
          <a:xfrm>
            <a:off x="312142" y="1537348"/>
            <a:ext cx="66084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Types of Joints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54A3A-2225-B683-1628-73E5A367B1E7}"/>
              </a:ext>
            </a:extLst>
          </p:cNvPr>
          <p:cNvSpPr txBox="1"/>
          <p:nvPr/>
        </p:nvSpPr>
        <p:spPr>
          <a:xfrm>
            <a:off x="633893" y="2225151"/>
            <a:ext cx="6666102" cy="425117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endParaRPr lang="en-GB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501230-CF83-28B9-2A60-B11BA9EE2A1D}"/>
              </a:ext>
            </a:extLst>
          </p:cNvPr>
          <p:cNvGraphicFramePr>
            <a:graphicFrameLocks noGrp="1"/>
          </p:cNvGraphicFramePr>
          <p:nvPr/>
        </p:nvGraphicFramePr>
        <p:xfrm>
          <a:off x="312140" y="2141982"/>
          <a:ext cx="9353026" cy="3804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588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2231588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2231588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  <a:gridCol w="1329131">
                  <a:extLst>
                    <a:ext uri="{9D8B030D-6E8A-4147-A177-3AD203B41FA5}">
                      <a16:colId xmlns:a16="http://schemas.microsoft.com/office/drawing/2014/main" val="2661694822"/>
                    </a:ext>
                  </a:extLst>
                </a:gridCol>
                <a:gridCol w="1329131">
                  <a:extLst>
                    <a:ext uri="{9D8B030D-6E8A-4147-A177-3AD203B41FA5}">
                      <a16:colId xmlns:a16="http://schemas.microsoft.com/office/drawing/2014/main" val="2850462763"/>
                    </a:ext>
                  </a:extLst>
                </a:gridCol>
              </a:tblGrid>
              <a:tr h="498319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FIXED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SLIGHTLY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MOVEABLE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SYNOVIAL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736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movement</a:t>
                      </a:r>
                      <a:endParaRPr lang="en-GB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Small amounts of movement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amounts of movement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428339">
                <a:tc rowSpan="6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Cranium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Vertebrae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BALL &amp; SOCKET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Hip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Shoulder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42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HINGE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Knee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Elbow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554860"/>
                  </a:ext>
                </a:extLst>
              </a:tr>
              <a:tr h="42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PIVOT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Neck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734582"/>
                  </a:ext>
                </a:extLst>
              </a:tr>
              <a:tr h="42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SADDLE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Thumb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55466"/>
                  </a:ext>
                </a:extLst>
              </a:tr>
              <a:tr h="42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CONDYLOID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11231"/>
                  </a:ext>
                </a:extLst>
              </a:tr>
              <a:tr h="428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098FA"/>
                          </a:solidFill>
                          <a:effectLst/>
                          <a:uLnTx/>
                          <a:uFillTx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GLIDING</a:t>
                      </a: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44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E8E9B1-8302-590B-D482-93CF24A6E870}"/>
              </a:ext>
            </a:extLst>
          </p:cNvPr>
          <p:cNvSpPr txBox="1"/>
          <p:nvPr/>
        </p:nvSpPr>
        <p:spPr>
          <a:xfrm>
            <a:off x="2433332" y="820155"/>
            <a:ext cx="4573573" cy="34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25" b="1" dirty="0"/>
              <a:t>Joint</a:t>
            </a:r>
            <a:r>
              <a:rPr lang="en-GB" sz="1625" dirty="0"/>
              <a:t>- the point at which two or more bones meet</a:t>
            </a:r>
          </a:p>
        </p:txBody>
      </p:sp>
    </p:spTree>
    <p:extLst>
      <p:ext uri="{BB962C8B-B14F-4D97-AF65-F5344CB8AC3E}">
        <p14:creationId xmlns:p14="http://schemas.microsoft.com/office/powerpoint/2010/main" val="39282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4CB2-A2E3-93B1-3718-0D5E4A69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FDBF15-A683-8427-1ED9-474DA3A6D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/>
          <a:stretch/>
        </p:blipFill>
        <p:spPr bwMode="auto">
          <a:xfrm>
            <a:off x="3733553" y="1030615"/>
            <a:ext cx="2511599" cy="23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50F80-E36A-C45A-A99C-B6FFC4FE792A}"/>
              </a:ext>
            </a:extLst>
          </p:cNvPr>
          <p:cNvSpPr txBox="1"/>
          <p:nvPr/>
        </p:nvSpPr>
        <p:spPr>
          <a:xfrm>
            <a:off x="312142" y="1537348"/>
            <a:ext cx="6198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Joint Actions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9256E4-6DCB-A937-F761-3EC0D0B3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45" y="2657203"/>
            <a:ext cx="2967256" cy="35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60990B-865C-6593-3E1B-742D4FBAF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6711" r="13896"/>
          <a:stretch/>
        </p:blipFill>
        <p:spPr bwMode="auto">
          <a:xfrm>
            <a:off x="1" y="2154450"/>
            <a:ext cx="4558699" cy="36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C23010-7882-A0E1-E1B2-CACA91EE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429000"/>
            <a:ext cx="1949391" cy="27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2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F69B4-CAC5-6690-AC4B-58B53AF4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EC0ED-4BCC-A286-AF73-0BBBEDE0098A}"/>
              </a:ext>
            </a:extLst>
          </p:cNvPr>
          <p:cNvSpPr txBox="1"/>
          <p:nvPr/>
        </p:nvSpPr>
        <p:spPr>
          <a:xfrm>
            <a:off x="312142" y="1537348"/>
            <a:ext cx="64816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Structure of a Synovial Joint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2C8069-25BB-C69B-9D00-23EABAFF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" y="2337733"/>
            <a:ext cx="3745597" cy="3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B761B7-EAC4-A3C1-8BF4-0F2E83825280}"/>
              </a:ext>
            </a:extLst>
          </p:cNvPr>
          <p:cNvGraphicFramePr>
            <a:graphicFrameLocks noGrp="1"/>
          </p:cNvGraphicFramePr>
          <p:nvPr/>
        </p:nvGraphicFramePr>
        <p:xfrm>
          <a:off x="4260035" y="2680938"/>
          <a:ext cx="5575535" cy="3446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10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2772919225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3266425446"/>
                    </a:ext>
                  </a:extLst>
                </a:gridCol>
              </a:tblGrid>
              <a:tr h="796969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CAPSULE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MEMBRANE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CARTILAGE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LIGAMENTS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FLUID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2649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Surrounds and seals the synovial joint.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stability.</a:t>
                      </a:r>
                      <a:endParaRPr lang="en-GB" sz="1300" u="sng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Lines the joint Cavity.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Produces synovial fluid.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Smooth, lubricated covering at the end of bones.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Prevents friction between bones and absorbs shock.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Tough tissue that connects bones to bones.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Provides stability.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Lubricates the joint.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 friction between bones.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3A2F5-350C-76D8-A787-9F79DA6EF298}"/>
              </a:ext>
            </a:extLst>
          </p:cNvPr>
          <p:cNvSpPr txBox="1"/>
          <p:nvPr/>
        </p:nvSpPr>
        <p:spPr>
          <a:xfrm>
            <a:off x="312142" y="1537348"/>
            <a:ext cx="6198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2600" b="1" dirty="0">
                <a:solidFill>
                  <a:srgbClr val="333333"/>
                </a:solidFill>
                <a:latin typeface="Verdana"/>
                <a:ea typeface="Verdana"/>
                <a:cs typeface="Verdana"/>
              </a:rPr>
              <a:t>Types of Muscle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71D83C-524F-47A9-0370-0CFFC475DAC5}"/>
              </a:ext>
            </a:extLst>
          </p:cNvPr>
          <p:cNvGraphicFramePr>
            <a:graphicFrameLocks noGrp="1"/>
          </p:cNvGraphicFramePr>
          <p:nvPr/>
        </p:nvGraphicFramePr>
        <p:xfrm>
          <a:off x="312142" y="2141982"/>
          <a:ext cx="7860313" cy="407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27">
                  <a:extLst>
                    <a:ext uri="{9D8B030D-6E8A-4147-A177-3AD203B41FA5}">
                      <a16:colId xmlns:a16="http://schemas.microsoft.com/office/drawing/2014/main" val="3274469462"/>
                    </a:ext>
                  </a:extLst>
                </a:gridCol>
                <a:gridCol w="1438188">
                  <a:extLst>
                    <a:ext uri="{9D8B030D-6E8A-4147-A177-3AD203B41FA5}">
                      <a16:colId xmlns:a16="http://schemas.microsoft.com/office/drawing/2014/main" val="1261317387"/>
                    </a:ext>
                  </a:extLst>
                </a:gridCol>
                <a:gridCol w="2630999">
                  <a:extLst>
                    <a:ext uri="{9D8B030D-6E8A-4147-A177-3AD203B41FA5}">
                      <a16:colId xmlns:a16="http://schemas.microsoft.com/office/drawing/2014/main" val="460002609"/>
                    </a:ext>
                  </a:extLst>
                </a:gridCol>
                <a:gridCol w="2630999">
                  <a:extLst>
                    <a:ext uri="{9D8B030D-6E8A-4147-A177-3AD203B41FA5}">
                      <a16:colId xmlns:a16="http://schemas.microsoft.com/office/drawing/2014/main" val="2772919225"/>
                    </a:ext>
                  </a:extLst>
                </a:gridCol>
              </a:tblGrid>
              <a:tr h="448203"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MUSCLE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LOCATION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CHARACTERISTICS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A098FA"/>
                          </a:solidFill>
                          <a:effectLst/>
                          <a:latin typeface="Verdana Pro Black" panose="020B0A04030504040204" pitchFamily="34" charset="0"/>
                          <a:ea typeface="+mn-ea"/>
                          <a:cs typeface="+mn-cs"/>
                        </a:rPr>
                        <a:t>FUNCTIONS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64454"/>
                  </a:ext>
                </a:extLst>
              </a:tr>
              <a:tr h="118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Cardiac</a:t>
                      </a:r>
                      <a:endParaRPr lang="en-GB" sz="1100" b="1" dirty="0">
                        <a:solidFill>
                          <a:prstClr val="black"/>
                        </a:solidFill>
                        <a:latin typeface="Verdana Pro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Walls of the heart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Involuntary.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Myogenic (controls its own rhythm).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oxygen.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Circulation of blood.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94008"/>
                  </a:ext>
                </a:extLst>
              </a:tr>
              <a:tr h="1245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Smooth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Digestive 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Blood vessels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Bladder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Involuntary.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Contracts in all directions to aid movement of particles.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oxygen.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Movement of food through digestive tract.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Distribution of blood.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 flow of air through lungs.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 of urine release.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648419"/>
                  </a:ext>
                </a:extLst>
              </a:tr>
              <a:tr h="1189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prstClr val="black"/>
                          </a:solidFill>
                          <a:latin typeface="Verdana Pro" panose="020F0502020204030204" pitchFamily="34" charset="0"/>
                          <a:cs typeface="Arial" panose="020B0604020202020204" pitchFamily="34" charset="0"/>
                        </a:rPr>
                        <a:t>Skeletal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Attached to bones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Voluntary.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contract with oxygen (aerobic) or without oxygen (anaerobic).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Movement.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Aids posture.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9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6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ure scree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3294</Words>
  <Application>Microsoft Office PowerPoint</Application>
  <PresentationFormat>A4 Paper (210x297 mm)</PresentationFormat>
  <Paragraphs>759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Verdana</vt:lpstr>
      <vt:lpstr>Verdana Pro</vt:lpstr>
      <vt:lpstr>Verdana Pro Black</vt:lpstr>
      <vt:lpstr>Wingdings</vt:lpstr>
      <vt:lpstr>Office Theme</vt:lpstr>
      <vt:lpstr>Feature screens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Price</dc:creator>
  <cp:lastModifiedBy>Jack Newton</cp:lastModifiedBy>
  <cp:revision>7</cp:revision>
  <dcterms:created xsi:type="dcterms:W3CDTF">2023-02-03T10:33:14Z</dcterms:created>
  <dcterms:modified xsi:type="dcterms:W3CDTF">2024-05-16T08:17:04Z</dcterms:modified>
</cp:coreProperties>
</file>