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2" r:id="rId3"/>
    <p:sldId id="264" r:id="rId4"/>
    <p:sldId id="265" r:id="rId5"/>
    <p:sldId id="257" r:id="rId6"/>
    <p:sldId id="258" r:id="rId7"/>
    <p:sldId id="259" r:id="rId8"/>
    <p:sldId id="260" r:id="rId9"/>
    <p:sldId id="269" r:id="rId10"/>
    <p:sldId id="270" r:id="rId11"/>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4" autoAdjust="0"/>
    <p:restoredTop sz="94660"/>
  </p:normalViewPr>
  <p:slideViewPr>
    <p:cSldViewPr snapToGrid="0">
      <p:cViewPr varScale="1">
        <p:scale>
          <a:sx n="72" d="100"/>
          <a:sy n="72" d="100"/>
        </p:scale>
        <p:origin x="8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FEAA8892-E2A7-48A1-AFCA-37CCA5D4FA1E}" type="datetimeFigureOut">
              <a:rPr lang="en-GB" smtClean="0"/>
              <a:t>27/02/2024</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0B6C335A-F673-44E3-ADD7-84647DF50964}" type="slidenum">
              <a:rPr lang="en-GB" smtClean="0"/>
              <a:t>‹#›</a:t>
            </a:fld>
            <a:endParaRPr lang="en-GB"/>
          </a:p>
        </p:txBody>
      </p:sp>
    </p:spTree>
    <p:extLst>
      <p:ext uri="{BB962C8B-B14F-4D97-AF65-F5344CB8AC3E}">
        <p14:creationId xmlns:p14="http://schemas.microsoft.com/office/powerpoint/2010/main" val="674366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7: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7:notes"/>
          <p:cNvSpPr txBox="1">
            <a:spLocks noGrp="1"/>
          </p:cNvSpPr>
          <p:nvPr>
            <p:ph type="body" idx="1"/>
          </p:nvPr>
        </p:nvSpPr>
        <p:spPr>
          <a:xfrm>
            <a:off x="680879" y="4721940"/>
            <a:ext cx="5447030" cy="447341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8:notes"/>
          <p:cNvSpPr txBox="1">
            <a:spLocks noGrp="1"/>
          </p:cNvSpPr>
          <p:nvPr>
            <p:ph type="body" idx="1"/>
          </p:nvPr>
        </p:nvSpPr>
        <p:spPr>
          <a:xfrm>
            <a:off x="680879" y="4721940"/>
            <a:ext cx="5447030" cy="447341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0:notes"/>
          <p:cNvSpPr>
            <a:spLocks noGrp="1" noRot="1" noChangeAspect="1"/>
          </p:cNvSpPr>
          <p:nvPr>
            <p:ph type="sldImg" idx="2"/>
          </p:nvPr>
        </p:nvSpPr>
        <p:spPr>
          <a:xfrm>
            <a:off x="-220663" y="811213"/>
            <a:ext cx="7202488" cy="40528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0:notes"/>
          <p:cNvSpPr txBox="1">
            <a:spLocks noGrp="1"/>
          </p:cNvSpPr>
          <p:nvPr>
            <p:ph type="body" idx="1"/>
          </p:nvPr>
        </p:nvSpPr>
        <p:spPr>
          <a:xfrm>
            <a:off x="675993" y="5133470"/>
            <a:ext cx="5407943" cy="48632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1:notes"/>
          <p:cNvSpPr>
            <a:spLocks noGrp="1" noRot="1" noChangeAspect="1"/>
          </p:cNvSpPr>
          <p:nvPr>
            <p:ph type="sldImg" idx="2"/>
          </p:nvPr>
        </p:nvSpPr>
        <p:spPr>
          <a:xfrm>
            <a:off x="-220663" y="811213"/>
            <a:ext cx="7202488" cy="40528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p11:notes"/>
          <p:cNvSpPr txBox="1">
            <a:spLocks noGrp="1"/>
          </p:cNvSpPr>
          <p:nvPr>
            <p:ph type="body" idx="1"/>
          </p:nvPr>
        </p:nvSpPr>
        <p:spPr>
          <a:xfrm>
            <a:off x="675993" y="5133470"/>
            <a:ext cx="5407943" cy="48632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0879" y="4721940"/>
            <a:ext cx="5447030" cy="447341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3:notes"/>
          <p:cNvSpPr txBox="1">
            <a:spLocks noGrp="1"/>
          </p:cNvSpPr>
          <p:nvPr>
            <p:ph type="body" idx="1"/>
          </p:nvPr>
        </p:nvSpPr>
        <p:spPr>
          <a:xfrm>
            <a:off x="680879" y="4721940"/>
            <a:ext cx="5447030" cy="447341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4:notes"/>
          <p:cNvSpPr txBox="1">
            <a:spLocks noGrp="1"/>
          </p:cNvSpPr>
          <p:nvPr>
            <p:ph type="body" idx="1"/>
          </p:nvPr>
        </p:nvSpPr>
        <p:spPr>
          <a:xfrm>
            <a:off x="680879" y="4721940"/>
            <a:ext cx="5447030" cy="447341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4:notes"/>
          <p:cNvSpPr>
            <a:spLocks noGrp="1" noRot="1" noChangeAspect="1"/>
          </p:cNvSpPr>
          <p:nvPr>
            <p:ph type="sldImg" idx="2"/>
          </p:nvPr>
        </p:nvSpPr>
        <p:spPr>
          <a:xfrm>
            <a:off x="-558800" y="882650"/>
            <a:ext cx="7829550" cy="44053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4:notes"/>
          <p:cNvSpPr txBox="1">
            <a:spLocks noGrp="1"/>
          </p:cNvSpPr>
          <p:nvPr>
            <p:ph type="body" idx="1"/>
          </p:nvPr>
        </p:nvSpPr>
        <p:spPr>
          <a:xfrm>
            <a:off x="671143" y="5580867"/>
            <a:ext cx="5369136" cy="5287136"/>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89851-1207-CAAD-5849-08EB79AD1C5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BC00F27-251E-7EBC-D3F7-01D931C9C2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9A721EA-A1C7-3404-F4DD-487D5F909E4D}"/>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02B8FE78-027D-3B1C-6F17-1AB5DC4641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A7B68C-645A-797A-71BF-5D4AFA35659C}"/>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302653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3E705-6698-6585-10CA-36774EC53FA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8A86D30-0536-94D5-6F3B-4D81E1F9EE2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C241789-BCEE-D720-A5F6-5D7621011731}"/>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1B54D74D-6415-7933-9BF4-39B2A3165D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13F5A6-F6C8-4608-DF49-E3D782524B8D}"/>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27240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125412-EF06-0B75-2FCE-3953C26BDD69}"/>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68FD7F0-2158-5740-80BA-DC0E05B751F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DFB6A31-188F-90F3-895A-F8AF6217341D}"/>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E7A046AE-3D73-7AAC-27DA-AA0C1B64F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2A8CF8-ED3E-9DEF-54FC-B5C40A5BAF07}"/>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373184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BC2C-3425-16CB-98BC-CB8C1F72768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815497D-50F6-0CC5-F689-B63DD2A36B9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AECE2CF-643D-D353-05B9-C06F5398CA14}"/>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133FDFE6-63FD-BCA1-E237-042502E809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C2391E-AFD1-104E-6B8D-B93D87902A7D}"/>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925731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55943-0664-48D1-AD1F-F38050A0884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7BDD6A7-ED01-9377-7673-C514C1ABF6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EBA4FD8-331F-7565-E8EC-EF6E692F3BA3}"/>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F2B1B37E-6CC7-4D67-83AC-33FE23920C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992C33-749F-E51D-C170-8B9D59EF871F}"/>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331533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25346-E8B8-D1FC-7ACB-4CD0D480974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0516F02-88A6-7F3B-A399-ACA28BAC0DF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7307BC2-3AEE-BF94-A272-092BB149A7D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0FB87BE-F000-5C9C-8A3A-691B38C667F5}"/>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6" name="Footer Placeholder 5">
            <a:extLst>
              <a:ext uri="{FF2B5EF4-FFF2-40B4-BE49-F238E27FC236}">
                <a16:creationId xmlns:a16="http://schemas.microsoft.com/office/drawing/2014/main" id="{777FC96A-0D6A-B015-8CBD-946FADCB4E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64176A-30DB-9A4E-185D-54481014205B}"/>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99482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4BBE-26E5-5D4B-EF61-E231EFEA040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4503B8C8-3814-51DB-4C08-56BE718962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19F12B8-E069-C9AD-C37A-142A8960438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8301AFD-05DB-FEDF-1D94-7B0C0F703D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9396588-65F6-D7B8-60DF-F761F5B93A2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2866112-71EC-B972-513F-8AD7BE4D8CC5}"/>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8" name="Footer Placeholder 7">
            <a:extLst>
              <a:ext uri="{FF2B5EF4-FFF2-40B4-BE49-F238E27FC236}">
                <a16:creationId xmlns:a16="http://schemas.microsoft.com/office/drawing/2014/main" id="{1E472202-6FAE-9BFA-2B3D-D90C8674C4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0D64F7F-02DE-4874-00ED-99F96FF2F688}"/>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40286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C4F5E-F721-AB69-4CA3-F2EDA78E210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8C691D8-CEC1-6B17-2556-9C009298FDB2}"/>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4" name="Footer Placeholder 3">
            <a:extLst>
              <a:ext uri="{FF2B5EF4-FFF2-40B4-BE49-F238E27FC236}">
                <a16:creationId xmlns:a16="http://schemas.microsoft.com/office/drawing/2014/main" id="{C5DDB6CD-A760-CD65-2FA7-28316A850D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C59278-3243-65BC-F3AC-0E6BC49D448A}"/>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027393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563F53-6649-4314-BA2C-0CB4A58D5C47}"/>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3" name="Footer Placeholder 2">
            <a:extLst>
              <a:ext uri="{FF2B5EF4-FFF2-40B4-BE49-F238E27FC236}">
                <a16:creationId xmlns:a16="http://schemas.microsoft.com/office/drawing/2014/main" id="{622EB58C-A107-6790-13C4-CEA2F6B664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6898D4B-ABDB-0BE0-45E4-14B79CF8EC32}"/>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671927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8CBE3-DE9E-0751-6986-2B1E56B84E0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80D63154-7EF5-E18D-A77F-A4668C4537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BDE1801-A672-99F9-0E55-112122D93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CFDEA10-57C5-315A-65BC-101CB40CA0D6}"/>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6" name="Footer Placeholder 5">
            <a:extLst>
              <a:ext uri="{FF2B5EF4-FFF2-40B4-BE49-F238E27FC236}">
                <a16:creationId xmlns:a16="http://schemas.microsoft.com/office/drawing/2014/main" id="{21ED24AD-6E87-601F-B621-F11D68AC3A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B88E13-47FE-F337-0A43-D71C01FB3B60}"/>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318715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39F1C-D8BE-C278-76E5-D886FD4D14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BE9373E-ED2B-F62D-12DF-FD1E75481F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DBB52D-FB9D-FE6C-A844-424931F80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1C0C045-19A7-7308-50E6-40E2F72C7C31}"/>
              </a:ext>
            </a:extLst>
          </p:cNvPr>
          <p:cNvSpPr>
            <a:spLocks noGrp="1"/>
          </p:cNvSpPr>
          <p:nvPr>
            <p:ph type="dt" sz="half" idx="10"/>
          </p:nvPr>
        </p:nvSpPr>
        <p:spPr/>
        <p:txBody>
          <a:bodyPr/>
          <a:lstStyle/>
          <a:p>
            <a:fld id="{A5EF7CA5-1B49-4EFF-9598-9A548C2F35D2}" type="datetimeFigureOut">
              <a:rPr lang="en-GB" smtClean="0"/>
              <a:t>27/02/2024</a:t>
            </a:fld>
            <a:endParaRPr lang="en-GB"/>
          </a:p>
        </p:txBody>
      </p:sp>
      <p:sp>
        <p:nvSpPr>
          <p:cNvPr id="6" name="Footer Placeholder 5">
            <a:extLst>
              <a:ext uri="{FF2B5EF4-FFF2-40B4-BE49-F238E27FC236}">
                <a16:creationId xmlns:a16="http://schemas.microsoft.com/office/drawing/2014/main" id="{81232DEF-4A1C-6D4B-9EAD-66C731D9BB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9CEB3E-51D9-E851-CBBB-1012E832A13C}"/>
              </a:ext>
            </a:extLst>
          </p:cNvPr>
          <p:cNvSpPr>
            <a:spLocks noGrp="1"/>
          </p:cNvSpPr>
          <p:nvPr>
            <p:ph type="sldNum" sz="quarter" idx="12"/>
          </p:nvPr>
        </p:nvSpPr>
        <p:spPr/>
        <p:txBody>
          <a:bodyPr/>
          <a:lstStyle/>
          <a:p>
            <a:fld id="{66C48BBC-CD69-45BA-AB14-6F7B017C8B7D}" type="slidenum">
              <a:rPr lang="en-GB" smtClean="0"/>
              <a:t>‹#›</a:t>
            </a:fld>
            <a:endParaRPr lang="en-GB"/>
          </a:p>
        </p:txBody>
      </p:sp>
    </p:spTree>
    <p:extLst>
      <p:ext uri="{BB962C8B-B14F-4D97-AF65-F5344CB8AC3E}">
        <p14:creationId xmlns:p14="http://schemas.microsoft.com/office/powerpoint/2010/main" val="101420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864F94-5203-4BDB-BDBB-FAA9873B11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93F49A2-6E47-584C-8F29-DEAAC9FA0D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4F2378E-0211-2A37-E131-666A8DE815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F7CA5-1B49-4EFF-9598-9A548C2F35D2}" type="datetimeFigureOut">
              <a:rPr lang="en-GB" smtClean="0"/>
              <a:t>27/02/2024</a:t>
            </a:fld>
            <a:endParaRPr lang="en-GB"/>
          </a:p>
        </p:txBody>
      </p:sp>
      <p:sp>
        <p:nvSpPr>
          <p:cNvPr id="5" name="Footer Placeholder 4">
            <a:extLst>
              <a:ext uri="{FF2B5EF4-FFF2-40B4-BE49-F238E27FC236}">
                <a16:creationId xmlns:a16="http://schemas.microsoft.com/office/drawing/2014/main" id="{EA10F1E2-1EC9-1E33-DF2D-8C67995F6A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9807561-CD36-5FE9-139A-8B13E6142F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48BBC-CD69-45BA-AB14-6F7B017C8B7D}" type="slidenum">
              <a:rPr lang="en-GB" smtClean="0"/>
              <a:t>‹#›</a:t>
            </a:fld>
            <a:endParaRPr lang="en-GB"/>
          </a:p>
        </p:txBody>
      </p:sp>
    </p:spTree>
    <p:extLst>
      <p:ext uri="{BB962C8B-B14F-4D97-AF65-F5344CB8AC3E}">
        <p14:creationId xmlns:p14="http://schemas.microsoft.com/office/powerpoint/2010/main" val="131072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8"/>
          <p:cNvSpPr/>
          <p:nvPr/>
        </p:nvSpPr>
        <p:spPr>
          <a:xfrm>
            <a:off x="6460367" y="76200"/>
            <a:ext cx="5538800" cy="617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B3 Communicable Disease</a:t>
            </a:r>
            <a:endParaRPr sz="3200" b="0" i="0" u="none" strike="noStrike" cap="none" dirty="0">
              <a:solidFill>
                <a:schemeClr val="dk1"/>
              </a:solidFill>
              <a:latin typeface="Calibri"/>
              <a:ea typeface="Calibri"/>
              <a:cs typeface="Calibri"/>
              <a:sym typeface="Calibri"/>
            </a:endParaRPr>
          </a:p>
        </p:txBody>
      </p:sp>
      <p:graphicFrame>
        <p:nvGraphicFramePr>
          <p:cNvPr id="148" name="Google Shape;148;p18"/>
          <p:cNvGraphicFramePr/>
          <p:nvPr/>
        </p:nvGraphicFramePr>
        <p:xfrm>
          <a:off x="141401" y="76200"/>
          <a:ext cx="6045500" cy="3566130"/>
        </p:xfrm>
        <a:graphic>
          <a:graphicData uri="http://schemas.openxmlformats.org/drawingml/2006/table">
            <a:tbl>
              <a:tblPr>
                <a:noFill/>
              </a:tblPr>
              <a:tblGrid>
                <a:gridCol w="1862325">
                  <a:extLst>
                    <a:ext uri="{9D8B030D-6E8A-4147-A177-3AD203B41FA5}">
                      <a16:colId xmlns:a16="http://schemas.microsoft.com/office/drawing/2014/main" val="20000"/>
                    </a:ext>
                  </a:extLst>
                </a:gridCol>
                <a:gridCol w="4183175">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Keywords</a:t>
                      </a:r>
                      <a:endParaRPr sz="1200" u="none" strike="noStrike" cap="none">
                        <a:solidFill>
                          <a:srgbClr val="FFFFFF"/>
                        </a:solidFill>
                      </a:endParaRPr>
                    </a:p>
                  </a:txBody>
                  <a:tcPr marL="121900" marR="121900" marT="91425" marB="91425">
                    <a:solidFill>
                      <a:srgbClr val="000000"/>
                    </a:solidFill>
                  </a:tcPr>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Communicable diseases</a:t>
                      </a:r>
                      <a:endParaRPr sz="1100" u="none" strike="noStrike" cap="none"/>
                    </a:p>
                  </a:txBody>
                  <a:tcPr marL="121900" marR="121900" marT="91425" marB="91425">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Diseases that can be passed from one organism to another.</a:t>
                      </a:r>
                      <a:endParaRPr sz="1100" u="none" strike="noStrike" cap="none"/>
                    </a:p>
                  </a:txBody>
                  <a:tcPr marL="121900" marR="121900" marT="91425" marB="91425"/>
                </a:tc>
                <a:extLst>
                  <a:ext uri="{0D108BD9-81ED-4DB2-BD59-A6C34878D82A}">
                    <a16:rowId xmlns:a16="http://schemas.microsoft.com/office/drawing/2014/main" val="10001"/>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Non-communicable diseases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Diseases that cannot be passed from one organism to another.</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Pathogens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Microorganisms that cause disease.</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3"/>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Virus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Pathogens that reproduce inside living cells of other organisms.</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4"/>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Bacteria</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Single celled prokaryotic organisms. A type of pathogen.</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5"/>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Fungus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Resemble plant cells but without chloroplasts. Can be pathogenic.</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6"/>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Protist</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Single celled organisms. Can be pathogenic.</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7"/>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Vaccines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Dead or inactive pathogenic material used in a vaccination to develop immunity to a disease in a healthy person.</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8"/>
                  </a:ext>
                </a:extLst>
              </a:tr>
            </a:tbl>
          </a:graphicData>
        </a:graphic>
      </p:graphicFrame>
      <p:graphicFrame>
        <p:nvGraphicFramePr>
          <p:cNvPr id="149" name="Google Shape;149;p18"/>
          <p:cNvGraphicFramePr/>
          <p:nvPr/>
        </p:nvGraphicFramePr>
        <p:xfrm>
          <a:off x="6332067" y="4736606"/>
          <a:ext cx="5810125" cy="1059975"/>
        </p:xfrm>
        <a:graphic>
          <a:graphicData uri="http://schemas.openxmlformats.org/drawingml/2006/table">
            <a:tbl>
              <a:tblPr>
                <a:noFill/>
              </a:tblPr>
              <a:tblGrid>
                <a:gridCol w="5810125">
                  <a:extLst>
                    <a:ext uri="{9D8B030D-6E8A-4147-A177-3AD203B41FA5}">
                      <a16:colId xmlns:a16="http://schemas.microsoft.com/office/drawing/2014/main" val="20000"/>
                    </a:ext>
                  </a:extLst>
                </a:gridCol>
              </a:tblGrid>
              <a:tr h="36910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Fungal Diseases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690875">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Rose black spot:</a:t>
                      </a:r>
                      <a:r>
                        <a:rPr lang="en-GB" sz="1100" u="none" strike="noStrike" cap="none">
                          <a:solidFill>
                            <a:schemeClr val="dk1"/>
                          </a:solidFill>
                        </a:rPr>
                        <a:t> purple or black spots develop on leaves, which often turn yellow and drop early. Affects the growth of the plant as photosynthesis is reduced.</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50" name="Google Shape;150;p18"/>
          <p:cNvGraphicFramePr/>
          <p:nvPr/>
        </p:nvGraphicFramePr>
        <p:xfrm>
          <a:off x="6321717" y="768382"/>
          <a:ext cx="5758275" cy="2200925"/>
        </p:xfrm>
        <a:graphic>
          <a:graphicData uri="http://schemas.openxmlformats.org/drawingml/2006/table">
            <a:tbl>
              <a:tblPr>
                <a:noFill/>
              </a:tblPr>
              <a:tblGrid>
                <a:gridCol w="57582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Viral Diseases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835175">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1. Measles:</a:t>
                      </a:r>
                      <a:r>
                        <a:rPr lang="en-GB" sz="1100" u="none" strike="noStrike" cap="none">
                          <a:solidFill>
                            <a:schemeClr val="dk1"/>
                          </a:solidFill>
                        </a:rPr>
                        <a:t> symptoms of fever and a red skin rash. Can be fatal if complications arise. Most young children are vaccinated. Spread by inhalation of droplets from sneezes and coughs. </a:t>
                      </a:r>
                      <a:br>
                        <a:rPr lang="en-GB" sz="1100" u="none" strike="noStrike" cap="none">
                          <a:solidFill>
                            <a:schemeClr val="dk1"/>
                          </a:solidFill>
                        </a:rPr>
                      </a:br>
                      <a:r>
                        <a:rPr lang="en-GB" sz="1100" b="1" u="none" strike="noStrike" cap="none">
                          <a:solidFill>
                            <a:schemeClr val="dk1"/>
                          </a:solidFill>
                        </a:rPr>
                        <a:t>2. HIV:</a:t>
                      </a:r>
                      <a:r>
                        <a:rPr lang="en-GB" sz="1100" u="none" strike="noStrike" cap="none">
                          <a:solidFill>
                            <a:schemeClr val="dk1"/>
                          </a:solidFill>
                        </a:rPr>
                        <a:t> initially causes a flu-like illness. Virus attacks the body’s immune cells. Leads to AIDS  when the body’s immune system becomes badly damaged. Spread by sexual contact or exchange of body fluids.</a:t>
                      </a:r>
                      <a:br>
                        <a:rPr lang="en-GB" sz="1100" u="none" strike="noStrike" cap="none">
                          <a:solidFill>
                            <a:schemeClr val="dk1"/>
                          </a:solidFill>
                        </a:rPr>
                      </a:br>
                      <a:r>
                        <a:rPr lang="en-GB" sz="1100" b="1" u="none" strike="noStrike" cap="none">
                          <a:solidFill>
                            <a:schemeClr val="dk1"/>
                          </a:solidFill>
                        </a:rPr>
                        <a:t>3. Tobacco mosaic virus (TMV):</a:t>
                      </a:r>
                      <a:r>
                        <a:rPr lang="en-GB" sz="1100" u="none" strike="noStrike" cap="none">
                          <a:solidFill>
                            <a:schemeClr val="dk1"/>
                          </a:solidFill>
                        </a:rPr>
                        <a:t> gives a distinctive ‘mosaic’ pattern of discolouration on the leaves of plants which affects the growth of the plant due to lack of photosynthesis.</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51" name="Google Shape;151;p18"/>
          <p:cNvGraphicFramePr/>
          <p:nvPr/>
        </p:nvGraphicFramePr>
        <p:xfrm>
          <a:off x="6306167" y="3104756"/>
          <a:ext cx="5810100" cy="1484025"/>
        </p:xfrm>
        <a:graphic>
          <a:graphicData uri="http://schemas.openxmlformats.org/drawingml/2006/table">
            <a:tbl>
              <a:tblPr>
                <a:noFill/>
              </a:tblPr>
              <a:tblGrid>
                <a:gridCol w="5810100">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Bacterial Diseases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118275">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1.</a:t>
                      </a:r>
                      <a:r>
                        <a:rPr lang="en-GB" sz="1100" b="1" i="1" u="none" strike="noStrike" cap="none">
                          <a:solidFill>
                            <a:schemeClr val="dk1"/>
                          </a:solidFill>
                        </a:rPr>
                        <a:t> Salmonella </a:t>
                      </a:r>
                      <a:r>
                        <a:rPr lang="en-GB" sz="1100" b="1" u="none" strike="noStrike" cap="none">
                          <a:solidFill>
                            <a:schemeClr val="dk1"/>
                          </a:solidFill>
                        </a:rPr>
                        <a:t>food poisoning:</a:t>
                      </a:r>
                      <a:r>
                        <a:rPr lang="en-GB" sz="1100" u="none" strike="noStrike" cap="none">
                          <a:solidFill>
                            <a:schemeClr val="dk1"/>
                          </a:solidFill>
                        </a:rPr>
                        <a:t> spread by</a:t>
                      </a:r>
                      <a:br>
                        <a:rPr lang="en-GB" sz="1100" u="none" strike="noStrike" cap="none">
                          <a:solidFill>
                            <a:schemeClr val="dk1"/>
                          </a:solidFill>
                        </a:rPr>
                      </a:br>
                      <a:r>
                        <a:rPr lang="en-GB" sz="1100" u="none" strike="noStrike" cap="none">
                          <a:solidFill>
                            <a:schemeClr val="dk1"/>
                          </a:solidFill>
                        </a:rPr>
                        <a:t>bacteria in undercooked or contaminated food. Causes fever, abdominal cramps, vomiting, and diarrhoea.</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2. Gonorrhoea:</a:t>
                      </a:r>
                      <a:r>
                        <a:rPr lang="en-GB" sz="1100" u="none" strike="noStrike" cap="none">
                          <a:solidFill>
                            <a:schemeClr val="dk1"/>
                          </a:solidFill>
                        </a:rPr>
                        <a:t> an STD with symptoms of a thick yellow or green discharge from the vagina or penis and pain on urinating. Spread by sexual contact. </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52" name="Google Shape;152;p18"/>
          <p:cNvGraphicFramePr/>
          <p:nvPr/>
        </p:nvGraphicFramePr>
        <p:xfrm>
          <a:off x="6352800" y="5878094"/>
          <a:ext cx="5747925" cy="888900"/>
        </p:xfrm>
        <a:graphic>
          <a:graphicData uri="http://schemas.openxmlformats.org/drawingml/2006/table">
            <a:tbl>
              <a:tblPr>
                <a:noFill/>
              </a:tblPr>
              <a:tblGrid>
                <a:gridCol w="5747925">
                  <a:extLst>
                    <a:ext uri="{9D8B030D-6E8A-4147-A177-3AD203B41FA5}">
                      <a16:colId xmlns:a16="http://schemas.microsoft.com/office/drawing/2014/main" val="20000"/>
                    </a:ext>
                  </a:extLst>
                </a:gridCol>
              </a:tblGrid>
              <a:tr h="36910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Protist Diseases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519800">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Malaria:</a:t>
                      </a:r>
                      <a:r>
                        <a:rPr lang="en-GB" sz="1100" u="none" strike="noStrike" cap="none">
                          <a:solidFill>
                            <a:schemeClr val="dk1"/>
                          </a:solidFill>
                        </a:rPr>
                        <a:t> causes recurrent episodes of fever and can be fatal. The  malarial protists has a life cycle that includes mosquitos. </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53" name="Google Shape;153;p18"/>
          <p:cNvGraphicFramePr/>
          <p:nvPr/>
        </p:nvGraphicFramePr>
        <p:xfrm>
          <a:off x="141401" y="3981593"/>
          <a:ext cx="6045500" cy="2051550"/>
        </p:xfrm>
        <a:graphic>
          <a:graphicData uri="http://schemas.openxmlformats.org/drawingml/2006/table">
            <a:tbl>
              <a:tblPr>
                <a:noFill/>
              </a:tblPr>
              <a:tblGrid>
                <a:gridCol w="6045500">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Human Defense Responses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685800">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1. Skin:</a:t>
                      </a:r>
                      <a:r>
                        <a:rPr lang="en-GB" sz="1100" u="none" strike="noStrike" cap="none">
                          <a:solidFill>
                            <a:schemeClr val="dk1"/>
                          </a:solidFill>
                        </a:rPr>
                        <a:t> creates a barrier and produces antimicrobial secretions.</a:t>
                      </a:r>
                      <a:br>
                        <a:rPr lang="en-GB" sz="1100" u="none" strike="noStrike" cap="none">
                          <a:solidFill>
                            <a:schemeClr val="dk1"/>
                          </a:solidFill>
                        </a:rPr>
                      </a:br>
                      <a:r>
                        <a:rPr lang="en-GB" sz="1100" b="1" u="none" strike="noStrike" cap="none">
                          <a:solidFill>
                            <a:schemeClr val="dk1"/>
                          </a:solidFill>
                        </a:rPr>
                        <a:t>2. Nose: </a:t>
                      </a:r>
                      <a:r>
                        <a:rPr lang="en-GB" sz="1100" u="none" strike="noStrike" cap="none">
                          <a:solidFill>
                            <a:schemeClr val="dk1"/>
                          </a:solidFill>
                        </a:rPr>
                        <a:t>full of hairs and produces mucus, which traps pathogens.</a:t>
                      </a:r>
                      <a:br>
                        <a:rPr lang="en-GB" sz="1100" u="none" strike="noStrike" cap="none">
                          <a:solidFill>
                            <a:schemeClr val="dk1"/>
                          </a:solidFill>
                        </a:rPr>
                      </a:br>
                      <a:r>
                        <a:rPr lang="en-GB" sz="1100" b="1" u="none" strike="noStrike" cap="none">
                          <a:solidFill>
                            <a:schemeClr val="dk1"/>
                          </a:solidFill>
                        </a:rPr>
                        <a:t>3. Trachea and bronchi: </a:t>
                      </a:r>
                      <a:r>
                        <a:rPr lang="en-GB" sz="1100" u="none" strike="noStrike" cap="none">
                          <a:solidFill>
                            <a:schemeClr val="dk1"/>
                          </a:solidFill>
                        </a:rPr>
                        <a:t>secrete mucus and covered in cilia.</a:t>
                      </a:r>
                      <a:br>
                        <a:rPr lang="en-GB" sz="1100" u="none" strike="noStrike" cap="none">
                          <a:solidFill>
                            <a:schemeClr val="dk1"/>
                          </a:solidFill>
                        </a:rPr>
                      </a:br>
                      <a:r>
                        <a:rPr lang="en-GB" sz="1100" b="1" u="none" strike="noStrike" cap="none">
                          <a:solidFill>
                            <a:schemeClr val="dk1"/>
                          </a:solidFill>
                        </a:rPr>
                        <a:t>4. Stomach: </a:t>
                      </a:r>
                      <a:r>
                        <a:rPr lang="en-GB" sz="1100" u="none" strike="noStrike" cap="none">
                          <a:solidFill>
                            <a:schemeClr val="dk1"/>
                          </a:solidFill>
                        </a:rPr>
                        <a:t>produces acid.</a:t>
                      </a:r>
                      <a:br>
                        <a:rPr lang="en-GB" sz="1100" u="none" strike="noStrike" cap="none">
                          <a:solidFill>
                            <a:schemeClr val="dk1"/>
                          </a:solidFill>
                        </a:rPr>
                      </a:br>
                      <a:r>
                        <a:rPr lang="en-GB" sz="1100" b="1" u="none" strike="noStrike" cap="none">
                          <a:solidFill>
                            <a:schemeClr val="dk1"/>
                          </a:solidFill>
                        </a:rPr>
                        <a:t>5. The immune system:</a:t>
                      </a:r>
                      <a:r>
                        <a:rPr lang="en-GB" sz="1100" u="none" strike="noStrike" cap="none">
                          <a:solidFill>
                            <a:schemeClr val="dk1"/>
                          </a:solidFill>
                        </a:rPr>
                        <a:t>  destroys pathogens using white blood cells.</a:t>
                      </a:r>
                      <a:br>
                        <a:rPr lang="en-GB" sz="1100" u="none" strike="noStrike" cap="none">
                          <a:solidFill>
                            <a:schemeClr val="dk1"/>
                          </a:solidFill>
                        </a:rPr>
                      </a:br>
                      <a:r>
                        <a:rPr lang="en-GB" sz="1100" u="none" strike="noStrike" cap="none">
                          <a:solidFill>
                            <a:schemeClr val="dk1"/>
                          </a:solidFill>
                        </a:rPr>
                        <a:t> </a:t>
                      </a:r>
                      <a:r>
                        <a:rPr lang="en-GB" sz="1100" b="1" u="none" strike="noStrike" cap="none">
                          <a:solidFill>
                            <a:schemeClr val="dk1"/>
                          </a:solidFill>
                        </a:rPr>
                        <a:t> - Phagocytosis:</a:t>
                      </a:r>
                      <a:r>
                        <a:rPr lang="en-GB" sz="1100" u="none" strike="noStrike" cap="none">
                          <a:solidFill>
                            <a:schemeClr val="dk1"/>
                          </a:solidFill>
                        </a:rPr>
                        <a:t> white blood cells ingest pathogens, destroying them.</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  - Antibody production: </a:t>
                      </a:r>
                      <a:r>
                        <a:rPr lang="en-GB" sz="1100" u="none" strike="noStrike" cap="none">
                          <a:solidFill>
                            <a:schemeClr val="dk1"/>
                          </a:solidFill>
                        </a:rPr>
                        <a:t>target particular pathogens and destroy them.</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  - Antitoxin production: </a:t>
                      </a:r>
                      <a:r>
                        <a:rPr lang="en-GB" sz="1100" u="none" strike="noStrike" cap="none">
                          <a:solidFill>
                            <a:schemeClr val="dk1"/>
                          </a:solidFill>
                        </a:rPr>
                        <a:t>counteract the toxins released by pathogens.</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graphicFrame>
        <p:nvGraphicFramePr>
          <p:cNvPr id="221" name="Google Shape;221;p31"/>
          <p:cNvGraphicFramePr/>
          <p:nvPr/>
        </p:nvGraphicFramePr>
        <p:xfrm>
          <a:off x="91217" y="3456731"/>
          <a:ext cx="5043500" cy="1554440"/>
        </p:xfrm>
        <a:graphic>
          <a:graphicData uri="http://schemas.openxmlformats.org/drawingml/2006/table">
            <a:tbl>
              <a:tblPr>
                <a:noFill/>
              </a:tblPr>
              <a:tblGrid>
                <a:gridCol w="5043500">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General Word Equations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17750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Metal + oxygen → Metal oxide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Metal + water → Metal hydroxide + hydrogen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Metal + acid → Metal salt + hydrogen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Acid + base → Salt + water</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Acid + alkali → Salt + water</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Acid + carbonate → Salt + water + carbon dioxide</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sp>
        <p:nvSpPr>
          <p:cNvPr id="222" name="Google Shape;222;p31"/>
          <p:cNvSpPr/>
          <p:nvPr/>
        </p:nvSpPr>
        <p:spPr>
          <a:xfrm>
            <a:off x="9415433" y="2733351"/>
            <a:ext cx="2687200" cy="1096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a:solidFill>
                  <a:schemeClr val="dk1"/>
                </a:solidFill>
                <a:latin typeface="Calibri"/>
                <a:ea typeface="Calibri"/>
                <a:cs typeface="Calibri"/>
                <a:sym typeface="Calibri"/>
              </a:rPr>
              <a:t>C5 Chemical Changes</a:t>
            </a:r>
            <a:endParaRPr sz="3200" b="0" i="0" u="none" strike="noStrike" cap="none">
              <a:solidFill>
                <a:schemeClr val="dk1"/>
              </a:solidFill>
              <a:latin typeface="Calibri"/>
              <a:ea typeface="Calibri"/>
              <a:cs typeface="Calibri"/>
              <a:sym typeface="Calibri"/>
            </a:endParaRPr>
          </a:p>
        </p:txBody>
      </p:sp>
      <p:graphicFrame>
        <p:nvGraphicFramePr>
          <p:cNvPr id="223" name="Google Shape;223;p31"/>
          <p:cNvGraphicFramePr/>
          <p:nvPr/>
        </p:nvGraphicFramePr>
        <p:xfrm>
          <a:off x="93000" y="65975"/>
          <a:ext cx="5039900" cy="2941260"/>
        </p:xfrm>
        <a:graphic>
          <a:graphicData uri="http://schemas.openxmlformats.org/drawingml/2006/table">
            <a:tbl>
              <a:tblPr>
                <a:noFill/>
              </a:tblPr>
              <a:tblGrid>
                <a:gridCol w="1380825">
                  <a:extLst>
                    <a:ext uri="{9D8B030D-6E8A-4147-A177-3AD203B41FA5}">
                      <a16:colId xmlns:a16="http://schemas.microsoft.com/office/drawing/2014/main" val="20000"/>
                    </a:ext>
                  </a:extLst>
                </a:gridCol>
                <a:gridCol w="3659075">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Keywords</a:t>
                      </a:r>
                      <a:endParaRPr sz="1200" u="none" strike="noStrike" cap="none">
                        <a:solidFill>
                          <a:srgbClr val="FFFFFF"/>
                        </a:solidFill>
                      </a:endParaRPr>
                    </a:p>
                  </a:txBody>
                  <a:tcPr marL="121900" marR="121900" marT="91425" marB="91425">
                    <a:solidFill>
                      <a:srgbClr val="000000"/>
                    </a:solidFill>
                  </a:tcPr>
                </a:tc>
                <a:tc hMerge="1">
                  <a:txBody>
                    <a:bodyPr/>
                    <a:lstStyle/>
                    <a:p>
                      <a:endParaRPr lang="en-US"/>
                    </a:p>
                  </a:txBody>
                  <a:tcPr/>
                </a:tc>
                <a:extLst>
                  <a:ext uri="{0D108BD9-81ED-4DB2-BD59-A6C34878D82A}">
                    <a16:rowId xmlns:a16="http://schemas.microsoft.com/office/drawing/2014/main" val="10000"/>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Ion</a:t>
                      </a:r>
                      <a:endParaRPr sz="1100" u="none" strike="noStrike" cap="none"/>
                    </a:p>
                  </a:txBody>
                  <a:tcPr marL="121900" marR="121900" marT="91425" marB="91425">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charged particle formed when an atoms gains or loses electrons</a:t>
                      </a:r>
                      <a:endParaRPr sz="1100" u="none" strike="noStrike" cap="none"/>
                    </a:p>
                  </a:txBody>
                  <a:tcPr marL="121900" marR="121900" marT="91425" marB="91425"/>
                </a:tc>
                <a:extLst>
                  <a:ext uri="{0D108BD9-81ED-4DB2-BD59-A6C34878D82A}">
                    <a16:rowId xmlns:a16="http://schemas.microsoft.com/office/drawing/2014/main" val="10001"/>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Displacement Reaction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800"/>
                        <a:buFont typeface="Arial"/>
                        <a:buNone/>
                      </a:pPr>
                      <a:r>
                        <a:rPr lang="en-GB" sz="1100" u="none" strike="noStrike" cap="none">
                          <a:solidFill>
                            <a:schemeClr val="dk1"/>
                          </a:solidFill>
                        </a:rPr>
                        <a:t>When a more reactive substance takes the place of a less reactive substance</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Oxidation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gaining of oxygen OR the loss of electrons (OIL)</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3"/>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Reduction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loss of oxygen OR the gain of electrons (RIG)</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4"/>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Base</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Ionic compounds that can neutralise acids</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5"/>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Alkali</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800"/>
                        <a:buFont typeface="Arial"/>
                        <a:buNone/>
                      </a:pPr>
                      <a:r>
                        <a:rPr lang="en-GB" sz="1100" u="none" strike="noStrike" cap="none"/>
                        <a:t>Soluble bases</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6"/>
                  </a:ext>
                </a:extLst>
              </a:tr>
            </a:tbl>
          </a:graphicData>
        </a:graphic>
      </p:graphicFrame>
      <p:pic>
        <p:nvPicPr>
          <p:cNvPr id="224" name="Google Shape;224;p31" descr="Image result for reactivity series"/>
          <p:cNvPicPr preferRelativeResize="0"/>
          <p:nvPr/>
        </p:nvPicPr>
        <p:blipFill rotWithShape="1">
          <a:blip r:embed="rId3">
            <a:alphaModFix/>
          </a:blip>
          <a:srcRect/>
          <a:stretch/>
        </p:blipFill>
        <p:spPr>
          <a:xfrm>
            <a:off x="9360832" y="0"/>
            <a:ext cx="2799400" cy="2710549"/>
          </a:xfrm>
          <a:prstGeom prst="rect">
            <a:avLst/>
          </a:prstGeom>
          <a:noFill/>
          <a:ln>
            <a:noFill/>
          </a:ln>
        </p:spPr>
      </p:pic>
      <p:graphicFrame>
        <p:nvGraphicFramePr>
          <p:cNvPr id="225" name="Google Shape;225;p31"/>
          <p:cNvGraphicFramePr/>
          <p:nvPr/>
        </p:nvGraphicFramePr>
        <p:xfrm>
          <a:off x="5183200" y="65968"/>
          <a:ext cx="4177625" cy="2487175"/>
        </p:xfrm>
        <a:graphic>
          <a:graphicData uri="http://schemas.openxmlformats.org/drawingml/2006/table">
            <a:tbl>
              <a:tblPr>
                <a:noFill/>
              </a:tblPr>
              <a:tblGrid>
                <a:gridCol w="417762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Extracting Metals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212142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Least reactive metals occur native. More reactive metals occur as ores.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For ores containing metals less reactive than carbon, carbon can be used to reduce the metal in a displacement reaction. </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Example: </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Iron (III) oxide + carbon → Iron + carbon dioxide</a:t>
                      </a:r>
                      <a:br>
                        <a:rPr lang="en-GB" sz="1100" u="none" strike="noStrike" cap="none">
                          <a:solidFill>
                            <a:schemeClr val="dk1"/>
                          </a:solidFill>
                        </a:rPr>
                      </a:b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Some less reactive metals can be reduced using hydrogen: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Copper (II) oxide + hydrogen → copper + water</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226" name="Google Shape;226;p31"/>
          <p:cNvGraphicFramePr/>
          <p:nvPr/>
        </p:nvGraphicFramePr>
        <p:xfrm>
          <a:off x="5189767" y="3838505"/>
          <a:ext cx="6912975" cy="2927325"/>
        </p:xfrm>
        <a:graphic>
          <a:graphicData uri="http://schemas.openxmlformats.org/drawingml/2006/table">
            <a:tbl>
              <a:tblPr>
                <a:noFill/>
              </a:tblPr>
              <a:tblGrid>
                <a:gridCol w="69129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Ionic and Half Equations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256157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Step 1: Write a balanced symbol equation: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Mg</a:t>
                      </a:r>
                      <a:r>
                        <a:rPr lang="en-GB" sz="1100" u="none" strike="noStrike" cap="none" baseline="-25000">
                          <a:solidFill>
                            <a:schemeClr val="dk1"/>
                          </a:solidFill>
                        </a:rPr>
                        <a:t>(s)</a:t>
                      </a:r>
                      <a:r>
                        <a:rPr lang="en-GB" sz="1100" u="none" strike="noStrike" cap="none">
                          <a:solidFill>
                            <a:schemeClr val="dk1"/>
                          </a:solidFill>
                        </a:rPr>
                        <a:t> + CuSO</a:t>
                      </a:r>
                      <a:r>
                        <a:rPr lang="en-GB" sz="1100" u="none" strike="noStrike" cap="none" baseline="-25000">
                          <a:solidFill>
                            <a:schemeClr val="dk1"/>
                          </a:solidFill>
                        </a:rPr>
                        <a:t>4(aq)</a:t>
                      </a:r>
                      <a:r>
                        <a:rPr lang="en-GB" sz="1100" u="none" strike="noStrike" cap="none">
                          <a:solidFill>
                            <a:schemeClr val="dk1"/>
                          </a:solidFill>
                        </a:rPr>
                        <a:t> → MgSO</a:t>
                      </a:r>
                      <a:r>
                        <a:rPr lang="en-GB" sz="1100" u="none" strike="noStrike" cap="none" baseline="-25000">
                          <a:solidFill>
                            <a:schemeClr val="dk1"/>
                          </a:solidFill>
                        </a:rPr>
                        <a:t>4(aq)</a:t>
                      </a:r>
                      <a:r>
                        <a:rPr lang="en-GB" sz="1100" u="none" strike="noStrike" cap="none">
                          <a:solidFill>
                            <a:schemeClr val="dk1"/>
                          </a:solidFill>
                        </a:rPr>
                        <a:t> + Cu</a:t>
                      </a:r>
                      <a:r>
                        <a:rPr lang="en-GB" sz="1100" u="none" strike="noStrike" cap="none" baseline="-25000">
                          <a:solidFill>
                            <a:schemeClr val="dk1"/>
                          </a:solidFill>
                        </a:rPr>
                        <a:t>(s)</a:t>
                      </a:r>
                      <a:br>
                        <a:rPr lang="en-GB" sz="1100" u="none" strike="noStrike" cap="none">
                          <a:solidFill>
                            <a:schemeClr val="dk1"/>
                          </a:solidFill>
                        </a:rPr>
                      </a:br>
                      <a:br>
                        <a:rPr lang="en-GB" sz="1100" u="none" strike="noStrike" cap="none">
                          <a:solidFill>
                            <a:schemeClr val="dk1"/>
                          </a:solidFill>
                        </a:rPr>
                      </a:br>
                      <a:r>
                        <a:rPr lang="en-GB" sz="1100" u="none" strike="noStrike" cap="none">
                          <a:solidFill>
                            <a:schemeClr val="dk1"/>
                          </a:solidFill>
                        </a:rPr>
                        <a:t>Step 2: Separate the ions:</a:t>
                      </a:r>
                      <a:endParaRPr sz="1100" u="none" strike="noStrike" cap="none">
                        <a:solidFill>
                          <a:schemeClr val="dk1"/>
                        </a:solidFill>
                      </a:endParaRPr>
                    </a:p>
                    <a:p>
                      <a:pPr marL="0" marR="0" lvl="0" indent="0" algn="l" rtl="0">
                        <a:spcBef>
                          <a:spcPts val="0"/>
                        </a:spcBef>
                        <a:spcAft>
                          <a:spcPts val="0"/>
                        </a:spcAft>
                        <a:buClr>
                          <a:schemeClr val="dk1"/>
                        </a:buClr>
                        <a:buSzPts val="800"/>
                        <a:buFont typeface="Arial"/>
                        <a:buNone/>
                      </a:pPr>
                      <a:r>
                        <a:rPr lang="en-GB" sz="1100" u="none" strike="noStrike" cap="none">
                          <a:solidFill>
                            <a:schemeClr val="dk1"/>
                          </a:solidFill>
                        </a:rPr>
                        <a:t>Mg</a:t>
                      </a:r>
                      <a:r>
                        <a:rPr lang="en-GB" sz="1100" u="none" strike="noStrike" cap="none" baseline="-25000">
                          <a:solidFill>
                            <a:schemeClr val="dk1"/>
                          </a:solidFill>
                        </a:rPr>
                        <a:t>(s)</a:t>
                      </a:r>
                      <a:r>
                        <a:rPr lang="en-GB" sz="1100" u="none" strike="noStrike" cap="none">
                          <a:solidFill>
                            <a:schemeClr val="dk1"/>
                          </a:solidFill>
                        </a:rPr>
                        <a:t> + Cu</a:t>
                      </a:r>
                      <a:r>
                        <a:rPr lang="en-GB" sz="1100" u="none" strike="noStrike" cap="none" baseline="30000">
                          <a:solidFill>
                            <a:schemeClr val="dk1"/>
                          </a:solidFill>
                        </a:rPr>
                        <a:t>2+</a:t>
                      </a:r>
                      <a:r>
                        <a:rPr lang="en-GB" sz="1100" u="none" strike="noStrike" cap="none" baseline="-25000">
                          <a:solidFill>
                            <a:schemeClr val="dk1"/>
                          </a:solidFill>
                        </a:rPr>
                        <a:t>(aq)</a:t>
                      </a:r>
                      <a:r>
                        <a:rPr lang="en-GB" sz="1100" u="none" strike="noStrike" cap="none">
                          <a:solidFill>
                            <a:schemeClr val="dk1"/>
                          </a:solidFill>
                        </a:rPr>
                        <a:t> + SO</a:t>
                      </a:r>
                      <a:r>
                        <a:rPr lang="en-GB" sz="1100" u="none" strike="noStrike" cap="none" baseline="-25000">
                          <a:solidFill>
                            <a:schemeClr val="dk1"/>
                          </a:solidFill>
                        </a:rPr>
                        <a:t>4</a:t>
                      </a:r>
                      <a:r>
                        <a:rPr lang="en-GB" sz="1100" u="none" strike="noStrike" cap="none" baseline="30000">
                          <a:solidFill>
                            <a:schemeClr val="dk1"/>
                          </a:solidFill>
                        </a:rPr>
                        <a:t>2-</a:t>
                      </a:r>
                      <a:r>
                        <a:rPr lang="en-GB" sz="1100" u="none" strike="noStrike" cap="none" baseline="-25000">
                          <a:solidFill>
                            <a:schemeClr val="dk1"/>
                          </a:solidFill>
                        </a:rPr>
                        <a:t>(aq)</a:t>
                      </a:r>
                      <a:r>
                        <a:rPr lang="en-GB" sz="1100" u="none" strike="noStrike" cap="none">
                          <a:solidFill>
                            <a:schemeClr val="dk1"/>
                          </a:solidFill>
                        </a:rPr>
                        <a:t> → Mg</a:t>
                      </a:r>
                      <a:r>
                        <a:rPr lang="en-GB" sz="1100" u="none" strike="noStrike" cap="none" baseline="30000">
                          <a:solidFill>
                            <a:schemeClr val="dk1"/>
                          </a:solidFill>
                        </a:rPr>
                        <a:t>2+</a:t>
                      </a:r>
                      <a:r>
                        <a:rPr lang="en-GB" sz="1100" u="none" strike="noStrike" cap="none" baseline="-25000">
                          <a:solidFill>
                            <a:schemeClr val="dk1"/>
                          </a:solidFill>
                        </a:rPr>
                        <a:t>(aq) </a:t>
                      </a:r>
                      <a:r>
                        <a:rPr lang="en-GB" sz="1100" u="none" strike="noStrike" cap="none">
                          <a:solidFill>
                            <a:schemeClr val="dk1"/>
                          </a:solidFill>
                        </a:rPr>
                        <a:t>+ SO</a:t>
                      </a:r>
                      <a:r>
                        <a:rPr lang="en-GB" sz="1100" u="none" strike="noStrike" cap="none" baseline="-25000">
                          <a:solidFill>
                            <a:schemeClr val="dk1"/>
                          </a:solidFill>
                        </a:rPr>
                        <a:t>4</a:t>
                      </a:r>
                      <a:r>
                        <a:rPr lang="en-GB" sz="1100" u="none" strike="noStrike" cap="none" baseline="30000">
                          <a:solidFill>
                            <a:schemeClr val="dk1"/>
                          </a:solidFill>
                        </a:rPr>
                        <a:t>2-</a:t>
                      </a:r>
                      <a:r>
                        <a:rPr lang="en-GB" sz="1100" u="none" strike="noStrike" cap="none" baseline="-25000">
                          <a:solidFill>
                            <a:schemeClr val="dk1"/>
                          </a:solidFill>
                        </a:rPr>
                        <a:t>(aq)</a:t>
                      </a:r>
                      <a:r>
                        <a:rPr lang="en-GB" sz="1100" u="none" strike="noStrike" cap="none">
                          <a:solidFill>
                            <a:schemeClr val="dk1"/>
                          </a:solidFill>
                        </a:rPr>
                        <a:t> + Cu</a:t>
                      </a:r>
                      <a:r>
                        <a:rPr lang="en-GB" sz="1100" u="none" strike="noStrike" cap="none" baseline="-25000">
                          <a:solidFill>
                            <a:schemeClr val="dk1"/>
                          </a:solidFill>
                        </a:rPr>
                        <a:t>(s)</a:t>
                      </a:r>
                      <a:endParaRPr sz="1100" u="none" strike="noStrike" cap="none" baseline="-25000">
                        <a:solidFill>
                          <a:schemeClr val="dk1"/>
                        </a:solidFill>
                      </a:endParaRPr>
                    </a:p>
                    <a:p>
                      <a:pPr marL="0" marR="0" lvl="0" indent="0" algn="l" rtl="0">
                        <a:spcBef>
                          <a:spcPts val="0"/>
                        </a:spcBef>
                        <a:spcAft>
                          <a:spcPts val="0"/>
                        </a:spcAft>
                        <a:buClr>
                          <a:schemeClr val="dk1"/>
                        </a:buClr>
                        <a:buSzPts val="1100"/>
                        <a:buFont typeface="Calibri"/>
                        <a:buNone/>
                      </a:pPr>
                      <a:br>
                        <a:rPr lang="en-GB" sz="1100" u="none" strike="noStrike" cap="none">
                          <a:solidFill>
                            <a:schemeClr val="dk1"/>
                          </a:solidFill>
                        </a:rPr>
                      </a:br>
                      <a:r>
                        <a:rPr lang="en-GB" sz="1100" u="none" strike="noStrike" cap="none">
                          <a:solidFill>
                            <a:schemeClr val="dk1"/>
                          </a:solidFill>
                        </a:rPr>
                        <a:t>Step 3: Delete the species that appear exactly the same on both sides: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Mg</a:t>
                      </a:r>
                      <a:r>
                        <a:rPr lang="en-GB" sz="1100" u="none" strike="noStrike" cap="none" baseline="-25000">
                          <a:solidFill>
                            <a:schemeClr val="dk1"/>
                          </a:solidFill>
                        </a:rPr>
                        <a:t>(s)</a:t>
                      </a:r>
                      <a:r>
                        <a:rPr lang="en-GB" sz="1100" u="none" strike="noStrike" cap="none">
                          <a:solidFill>
                            <a:schemeClr val="dk1"/>
                          </a:solidFill>
                        </a:rPr>
                        <a:t> + Cu</a:t>
                      </a:r>
                      <a:r>
                        <a:rPr lang="en-GB" sz="1100" u="none" strike="noStrike" cap="none" baseline="30000">
                          <a:solidFill>
                            <a:schemeClr val="dk1"/>
                          </a:solidFill>
                        </a:rPr>
                        <a:t>2+</a:t>
                      </a:r>
                      <a:r>
                        <a:rPr lang="en-GB" sz="1100" u="none" strike="noStrike" cap="none" baseline="-25000">
                          <a:solidFill>
                            <a:schemeClr val="dk1"/>
                          </a:solidFill>
                        </a:rPr>
                        <a:t>(aq)</a:t>
                      </a:r>
                      <a:r>
                        <a:rPr lang="en-GB" sz="1100" u="none" strike="noStrike" cap="none">
                          <a:solidFill>
                            <a:schemeClr val="dk1"/>
                          </a:solidFill>
                        </a:rPr>
                        <a:t> → Mg</a:t>
                      </a:r>
                      <a:r>
                        <a:rPr lang="en-GB" sz="1100" u="none" strike="noStrike" cap="none" baseline="30000">
                          <a:solidFill>
                            <a:schemeClr val="dk1"/>
                          </a:solidFill>
                        </a:rPr>
                        <a:t>2+</a:t>
                      </a:r>
                      <a:r>
                        <a:rPr lang="en-GB" sz="1100" u="none" strike="noStrike" cap="none" baseline="-25000">
                          <a:solidFill>
                            <a:schemeClr val="dk1"/>
                          </a:solidFill>
                        </a:rPr>
                        <a:t>(aq) </a:t>
                      </a:r>
                      <a:r>
                        <a:rPr lang="en-GB" sz="1100" u="none" strike="noStrike" cap="none">
                          <a:solidFill>
                            <a:schemeClr val="dk1"/>
                          </a:solidFill>
                        </a:rPr>
                        <a:t>+ Cu</a:t>
                      </a:r>
                      <a:r>
                        <a:rPr lang="en-GB" sz="1100" u="none" strike="noStrike" cap="none" baseline="-25000">
                          <a:solidFill>
                            <a:schemeClr val="dk1"/>
                          </a:solidFill>
                        </a:rPr>
                        <a:t>(s)</a:t>
                      </a:r>
                      <a:endParaRPr sz="1100" u="none" strike="noStrike" cap="none" baseline="-25000">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baseline="-25000">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Half equations:</a:t>
                      </a:r>
                      <a:endParaRPr sz="1100" u="none" strike="noStrike" cap="none">
                        <a:solidFill>
                          <a:schemeClr val="dk1"/>
                        </a:solidFill>
                      </a:endParaRPr>
                    </a:p>
                    <a:p>
                      <a:pPr marL="0" marR="0" lvl="0" indent="0" algn="l" rtl="0">
                        <a:spcBef>
                          <a:spcPts val="0"/>
                        </a:spcBef>
                        <a:spcAft>
                          <a:spcPts val="0"/>
                        </a:spcAft>
                        <a:buClr>
                          <a:schemeClr val="dk1"/>
                        </a:buClr>
                        <a:buSzPts val="800"/>
                        <a:buFont typeface="Arial"/>
                        <a:buNone/>
                      </a:pPr>
                      <a:r>
                        <a:rPr lang="en-GB" sz="1100" u="none" strike="noStrike" cap="none">
                          <a:solidFill>
                            <a:schemeClr val="dk1"/>
                          </a:solidFill>
                        </a:rPr>
                        <a:t>Mg</a:t>
                      </a:r>
                      <a:r>
                        <a:rPr lang="en-GB" sz="1100" u="none" strike="noStrike" cap="none" baseline="-25000">
                          <a:solidFill>
                            <a:schemeClr val="dk1"/>
                          </a:solidFill>
                        </a:rPr>
                        <a:t>(s)</a:t>
                      </a:r>
                      <a:r>
                        <a:rPr lang="en-GB" sz="1100" u="none" strike="noStrike" cap="none">
                          <a:solidFill>
                            <a:schemeClr val="dk1"/>
                          </a:solidFill>
                        </a:rPr>
                        <a:t> → Mg</a:t>
                      </a:r>
                      <a:r>
                        <a:rPr lang="en-GB" sz="1100" u="none" strike="noStrike" cap="none" baseline="30000">
                          <a:solidFill>
                            <a:schemeClr val="dk1"/>
                          </a:solidFill>
                        </a:rPr>
                        <a:t>2+</a:t>
                      </a:r>
                      <a:r>
                        <a:rPr lang="en-GB" sz="1100" u="none" strike="noStrike" cap="none" baseline="-25000">
                          <a:solidFill>
                            <a:schemeClr val="dk1"/>
                          </a:solidFill>
                        </a:rPr>
                        <a:t>(aq) </a:t>
                      </a:r>
                      <a:r>
                        <a:rPr lang="en-GB" sz="1100" u="none" strike="noStrike" cap="none">
                          <a:solidFill>
                            <a:schemeClr val="dk1"/>
                          </a:solidFill>
                        </a:rPr>
                        <a:t>+ 2e</a:t>
                      </a:r>
                      <a:r>
                        <a:rPr lang="en-GB" sz="1100" u="none" strike="noStrike" cap="none" baseline="30000">
                          <a:solidFill>
                            <a:schemeClr val="dk1"/>
                          </a:solidFill>
                        </a:rPr>
                        <a:t>-                             </a:t>
                      </a:r>
                      <a:r>
                        <a:rPr lang="en-GB" sz="1100" u="none" strike="noStrike" cap="none">
                          <a:solidFill>
                            <a:schemeClr val="dk1"/>
                          </a:solidFill>
                        </a:rPr>
                        <a:t>Cu</a:t>
                      </a:r>
                      <a:r>
                        <a:rPr lang="en-GB" sz="1100" u="none" strike="noStrike" cap="none" baseline="30000">
                          <a:solidFill>
                            <a:schemeClr val="dk1"/>
                          </a:solidFill>
                        </a:rPr>
                        <a:t>2+</a:t>
                      </a:r>
                      <a:r>
                        <a:rPr lang="en-GB" sz="1100" u="none" strike="noStrike" cap="none" baseline="-25000">
                          <a:solidFill>
                            <a:schemeClr val="dk1"/>
                          </a:solidFill>
                        </a:rPr>
                        <a:t>(aq)</a:t>
                      </a:r>
                      <a:r>
                        <a:rPr lang="en-GB" sz="1100" u="none" strike="noStrike" cap="none">
                          <a:solidFill>
                            <a:schemeClr val="dk1"/>
                          </a:solidFill>
                        </a:rPr>
                        <a:t> + 2e</a:t>
                      </a:r>
                      <a:r>
                        <a:rPr lang="en-GB" sz="1100" u="none" strike="noStrike" cap="none" baseline="30000">
                          <a:solidFill>
                            <a:schemeClr val="dk1"/>
                          </a:solidFill>
                        </a:rPr>
                        <a:t>-</a:t>
                      </a:r>
                      <a:r>
                        <a:rPr lang="en-GB" sz="1100" u="none" strike="noStrike" cap="none">
                          <a:solidFill>
                            <a:schemeClr val="dk1"/>
                          </a:solidFill>
                        </a:rPr>
                        <a:t> → Cu</a:t>
                      </a:r>
                      <a:r>
                        <a:rPr lang="en-GB" sz="1100" u="none" strike="noStrike" cap="none" baseline="-25000">
                          <a:solidFill>
                            <a:schemeClr val="dk1"/>
                          </a:solidFill>
                        </a:rPr>
                        <a:t>(s)</a:t>
                      </a:r>
                      <a:endParaRPr sz="1100" u="none" strike="noStrike" cap="none" baseline="-25000">
                        <a:solidFill>
                          <a:schemeClr val="dk1"/>
                        </a:solidFill>
                      </a:endParaRPr>
                    </a:p>
                    <a:p>
                      <a:pPr marL="0" marR="0" lvl="0" indent="0" algn="l" rtl="0">
                        <a:spcBef>
                          <a:spcPts val="0"/>
                        </a:spcBef>
                        <a:spcAft>
                          <a:spcPts val="0"/>
                        </a:spcAft>
                        <a:buClr>
                          <a:schemeClr val="dk1"/>
                        </a:buClr>
                        <a:buSzPts val="800"/>
                        <a:buFont typeface="Arial"/>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Arial"/>
                        <a:buNone/>
                      </a:pPr>
                      <a:r>
                        <a:rPr lang="en-GB" sz="1100" u="none" strike="noStrike" cap="none">
                          <a:solidFill>
                            <a:schemeClr val="dk1"/>
                          </a:solidFill>
                        </a:rPr>
                        <a:t>State symbols:</a:t>
                      </a:r>
                      <a:endParaRPr sz="1100" u="none" strike="noStrike" cap="none">
                        <a:solidFill>
                          <a:schemeClr val="dk1"/>
                        </a:solidFill>
                      </a:endParaRPr>
                    </a:p>
                    <a:p>
                      <a:pPr marL="0" marR="0" lvl="0" indent="0" algn="l" rtl="0">
                        <a:spcBef>
                          <a:spcPts val="0"/>
                        </a:spcBef>
                        <a:spcAft>
                          <a:spcPts val="0"/>
                        </a:spcAft>
                        <a:buClr>
                          <a:schemeClr val="dk1"/>
                        </a:buClr>
                        <a:buSzPts val="800"/>
                        <a:buFont typeface="Arial"/>
                        <a:buNone/>
                      </a:pPr>
                      <a:r>
                        <a:rPr lang="en-GB" sz="1100" u="none" strike="noStrike" cap="none">
                          <a:solidFill>
                            <a:schemeClr val="dk1"/>
                          </a:solidFill>
                        </a:rPr>
                        <a:t>(s) = solid, (l) = liquid, (g) = gas, (aq) = aqueous</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227" name="Google Shape;227;p31"/>
          <p:cNvGraphicFramePr/>
          <p:nvPr/>
        </p:nvGraphicFramePr>
        <p:xfrm>
          <a:off x="5179700" y="2691219"/>
          <a:ext cx="4190775" cy="1121525"/>
        </p:xfrm>
        <a:graphic>
          <a:graphicData uri="http://schemas.openxmlformats.org/drawingml/2006/table">
            <a:tbl>
              <a:tblPr>
                <a:noFill/>
              </a:tblPr>
              <a:tblGrid>
                <a:gridCol w="41907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Common Salts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75577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Hydrochloric acid (HCl)  →  chlorides (Cl</a:t>
                      </a:r>
                      <a:r>
                        <a:rPr lang="en-GB" sz="1100" u="none" strike="noStrike" cap="none" baseline="30000">
                          <a:solidFill>
                            <a:schemeClr val="dk1"/>
                          </a:solidFill>
                        </a:rPr>
                        <a:t>-</a:t>
                      </a:r>
                      <a:r>
                        <a:rPr lang="en-GB" sz="1100" u="none" strike="noStrike" cap="none">
                          <a:solidFill>
                            <a:schemeClr val="dk1"/>
                          </a:solidFill>
                        </a:rPr>
                        <a:t>)</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Sulphuric acid (H</a:t>
                      </a:r>
                      <a:r>
                        <a:rPr lang="en-GB" sz="1100" u="none" strike="noStrike" cap="none" baseline="-25000">
                          <a:solidFill>
                            <a:schemeClr val="dk1"/>
                          </a:solidFill>
                        </a:rPr>
                        <a:t>2</a:t>
                      </a:r>
                      <a:r>
                        <a:rPr lang="en-GB" sz="1100" u="none" strike="noStrike" cap="none">
                          <a:solidFill>
                            <a:schemeClr val="dk1"/>
                          </a:solidFill>
                        </a:rPr>
                        <a:t>SO</a:t>
                      </a:r>
                      <a:r>
                        <a:rPr lang="en-GB" sz="1100" u="none" strike="noStrike" cap="none" baseline="-25000">
                          <a:solidFill>
                            <a:schemeClr val="dk1"/>
                          </a:solidFill>
                        </a:rPr>
                        <a:t>4</a:t>
                      </a:r>
                      <a:r>
                        <a:rPr lang="en-GB" sz="1100" u="none" strike="noStrike" cap="none">
                          <a:solidFill>
                            <a:schemeClr val="dk1"/>
                          </a:solidFill>
                        </a:rPr>
                        <a:t>)  →  sulphates (SO</a:t>
                      </a:r>
                      <a:r>
                        <a:rPr lang="en-GB" sz="1100" u="none" strike="noStrike" cap="none" baseline="-25000">
                          <a:solidFill>
                            <a:schemeClr val="dk1"/>
                          </a:solidFill>
                        </a:rPr>
                        <a:t>4</a:t>
                      </a:r>
                      <a:r>
                        <a:rPr lang="en-GB" sz="1100" u="none" strike="noStrike" cap="none" baseline="30000">
                          <a:solidFill>
                            <a:schemeClr val="dk1"/>
                          </a:solidFill>
                        </a:rPr>
                        <a:t>2-</a:t>
                      </a:r>
                      <a:r>
                        <a:rPr lang="en-GB" sz="1100" u="none" strike="noStrike" cap="none">
                          <a:solidFill>
                            <a:schemeClr val="dk1"/>
                          </a:solidFill>
                        </a:rPr>
                        <a:t>)</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Nitric acid (HNO</a:t>
                      </a:r>
                      <a:r>
                        <a:rPr lang="en-GB" sz="1100" u="none" strike="noStrike" cap="none" baseline="-25000">
                          <a:solidFill>
                            <a:schemeClr val="dk1"/>
                          </a:solidFill>
                        </a:rPr>
                        <a:t>3</a:t>
                      </a:r>
                      <a:r>
                        <a:rPr lang="en-GB" sz="1100" u="none" strike="noStrike" cap="none">
                          <a:solidFill>
                            <a:schemeClr val="dk1"/>
                          </a:solidFill>
                        </a:rPr>
                        <a:t>) → nitrates (NO</a:t>
                      </a:r>
                      <a:r>
                        <a:rPr lang="en-GB" sz="1100" u="none" strike="noStrike" cap="none" baseline="-25000">
                          <a:solidFill>
                            <a:schemeClr val="dk1"/>
                          </a:solidFill>
                        </a:rPr>
                        <a:t>3</a:t>
                      </a:r>
                      <a:r>
                        <a:rPr lang="en-GB" sz="1100" u="none" strike="noStrike" cap="none" baseline="30000">
                          <a:solidFill>
                            <a:schemeClr val="dk1"/>
                          </a:solidFill>
                        </a:rPr>
                        <a:t>-</a:t>
                      </a:r>
                      <a:r>
                        <a:rPr lang="en-GB" sz="1100" u="none" strike="noStrike" cap="none">
                          <a:solidFill>
                            <a:schemeClr val="dk1"/>
                          </a:solidFill>
                        </a:rPr>
                        <a:t>)</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228" name="Google Shape;228;p31"/>
          <p:cNvGraphicFramePr/>
          <p:nvPr/>
        </p:nvGraphicFramePr>
        <p:xfrm>
          <a:off x="68951" y="5038643"/>
          <a:ext cx="5062525" cy="1722080"/>
        </p:xfrm>
        <a:graphic>
          <a:graphicData uri="http://schemas.openxmlformats.org/drawingml/2006/table">
            <a:tbl>
              <a:tblPr>
                <a:noFill/>
              </a:tblPr>
              <a:tblGrid>
                <a:gridCol w="2560025">
                  <a:extLst>
                    <a:ext uri="{9D8B030D-6E8A-4147-A177-3AD203B41FA5}">
                      <a16:colId xmlns:a16="http://schemas.microsoft.com/office/drawing/2014/main" val="20000"/>
                    </a:ext>
                  </a:extLst>
                </a:gridCol>
                <a:gridCol w="2502500">
                  <a:extLst>
                    <a:ext uri="{9D8B030D-6E8A-4147-A177-3AD203B41FA5}">
                      <a16:colId xmlns:a16="http://schemas.microsoft.com/office/drawing/2014/main" val="20001"/>
                    </a:ext>
                  </a:extLst>
                </a:gridCol>
              </a:tblGrid>
              <a:tr h="365750">
                <a:tc>
                  <a:txBody>
                    <a:bodyPr/>
                    <a:lstStyle/>
                    <a:p>
                      <a:pPr marL="0" marR="0" lvl="0" indent="0" algn="l" rtl="0">
                        <a:spcBef>
                          <a:spcPts val="0"/>
                        </a:spcBef>
                        <a:spcAft>
                          <a:spcPts val="0"/>
                        </a:spcAft>
                        <a:buClr>
                          <a:schemeClr val="dk1"/>
                        </a:buClr>
                        <a:buSzPts val="1200"/>
                        <a:buFont typeface="Arial"/>
                        <a:buNone/>
                      </a:pPr>
                      <a:r>
                        <a:rPr lang="en-GB" sz="1200" u="none" strike="noStrike" cap="none">
                          <a:solidFill>
                            <a:schemeClr val="lt1"/>
                          </a:solidFill>
                        </a:rPr>
                        <a:t>Charges on +ve ions</a:t>
                      </a:r>
                      <a:endParaRPr sz="1200" u="none" strike="noStrike" cap="none">
                        <a:solidFill>
                          <a:schemeClr val="lt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chemeClr val="dk1"/>
                        </a:buClr>
                        <a:buSzPts val="1200"/>
                        <a:buFont typeface="Arial"/>
                        <a:buNone/>
                      </a:pPr>
                      <a:r>
                        <a:rPr lang="en-GB" sz="1200" u="none" strike="noStrike" cap="none">
                          <a:solidFill>
                            <a:schemeClr val="lt1"/>
                          </a:solidFill>
                        </a:rPr>
                        <a:t>Charges on -ve ions</a:t>
                      </a:r>
                      <a:endParaRPr sz="1200" u="none" strike="noStrike" cap="none">
                        <a:solidFill>
                          <a:schemeClr val="lt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320775">
                <a:tc>
                  <a:txBody>
                    <a:bodyPr/>
                    <a:lstStyle/>
                    <a:p>
                      <a:pPr marL="0" marR="0" lvl="0" indent="0" algn="l" rtl="0">
                        <a:lnSpc>
                          <a:spcPct val="100000"/>
                        </a:lnSpc>
                        <a:spcBef>
                          <a:spcPts val="0"/>
                        </a:spcBef>
                        <a:spcAft>
                          <a:spcPts val="0"/>
                        </a:spcAft>
                        <a:buClr>
                          <a:srgbClr val="000000"/>
                        </a:buClr>
                        <a:buSzPts val="1100"/>
                        <a:buFont typeface="Arial"/>
                        <a:buNone/>
                      </a:pPr>
                      <a:r>
                        <a:rPr lang="en-GB" sz="1100" u="none" strike="noStrike" cap="none"/>
                        <a:t>Group 1 metals </a:t>
                      </a:r>
                      <a:r>
                        <a:rPr lang="en-GB" sz="1100" u="none" strike="noStrike" cap="none">
                          <a:solidFill>
                            <a:schemeClr val="dk1"/>
                          </a:solidFill>
                        </a:rPr>
                        <a:t>= +1</a:t>
                      </a:r>
                      <a:endParaRPr sz="1100" u="none" strike="noStrike" cap="none">
                        <a:solidFill>
                          <a:schemeClr val="dk1"/>
                        </a:solidFill>
                      </a:endParaRPr>
                    </a:p>
                    <a:p>
                      <a:pPr marL="0" marR="0" lvl="0" indent="0" algn="l" rtl="0">
                        <a:lnSpc>
                          <a:spcPct val="100000"/>
                        </a:lnSpc>
                        <a:spcBef>
                          <a:spcPts val="0"/>
                        </a:spcBef>
                        <a:spcAft>
                          <a:spcPts val="0"/>
                        </a:spcAft>
                        <a:buClr>
                          <a:srgbClr val="000000"/>
                        </a:buClr>
                        <a:buSzPts val="1100"/>
                        <a:buFont typeface="Arial"/>
                        <a:buNone/>
                      </a:pPr>
                      <a:r>
                        <a:rPr lang="en-GB" sz="1100" u="none" strike="noStrike" cap="none"/>
                        <a:t>Ammonium (NH</a:t>
                      </a:r>
                      <a:r>
                        <a:rPr lang="en-GB" sz="1100" u="none" strike="noStrike" cap="none" baseline="-25000"/>
                        <a:t>4</a:t>
                      </a:r>
                      <a:r>
                        <a:rPr lang="en-GB" sz="1100" u="none" strike="noStrike" cap="none" baseline="30000"/>
                        <a:t>+</a:t>
                      </a:r>
                      <a:r>
                        <a:rPr lang="en-GB" sz="1100" u="none" strike="noStrike" cap="none"/>
                        <a:t>) = +1</a:t>
                      </a:r>
                      <a:endParaRPr sz="1100" u="none" strike="noStrike" cap="none"/>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Group 2 metals = +2</a:t>
                      </a:r>
                      <a:endParaRPr sz="1100" u="none" strike="noStrike" cap="none">
                        <a:solidFill>
                          <a:schemeClr val="dk1"/>
                        </a:solidFill>
                      </a:endParaRPr>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Aluminium = +3</a:t>
                      </a:r>
                      <a:br>
                        <a:rPr lang="en-GB" sz="1100" u="none" strike="noStrike" cap="none">
                          <a:solidFill>
                            <a:schemeClr val="dk1"/>
                          </a:solidFill>
                        </a:rPr>
                      </a:br>
                      <a:endParaRPr sz="1100" u="none" strike="noStrike" cap="none">
                        <a:solidFill>
                          <a:schemeClr val="dk1"/>
                        </a:solidFill>
                      </a:endParaRPr>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Transition metals can vary (roman numerals)</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r>
                        <a:rPr lang="en-GB" sz="1100" u="none" strike="noStrike" cap="none"/>
                        <a:t>Group 7 = -1</a:t>
                      </a:r>
                      <a:endParaRPr sz="1100" u="none" strike="noStrike" cap="none"/>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Nitrate (NO</a:t>
                      </a:r>
                      <a:r>
                        <a:rPr lang="en-GB" sz="1100" u="none" strike="noStrike" cap="none" baseline="-25000">
                          <a:solidFill>
                            <a:schemeClr val="dk1"/>
                          </a:solidFill>
                        </a:rPr>
                        <a:t>3</a:t>
                      </a:r>
                      <a:r>
                        <a:rPr lang="en-GB" sz="1100" u="none" strike="noStrike" cap="none" baseline="30000">
                          <a:solidFill>
                            <a:schemeClr val="dk1"/>
                          </a:solidFill>
                        </a:rPr>
                        <a:t>-</a:t>
                      </a:r>
                      <a:r>
                        <a:rPr lang="en-GB" sz="1100" u="none" strike="noStrike" cap="none">
                          <a:solidFill>
                            <a:schemeClr val="dk1"/>
                          </a:solidFill>
                        </a:rPr>
                        <a:t>) = -1</a:t>
                      </a:r>
                      <a:endParaRPr sz="1100" u="none" strike="noStrike" cap="none">
                        <a:solidFill>
                          <a:schemeClr val="dk1"/>
                        </a:solidFill>
                      </a:endParaRPr>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Hydroxide (OH</a:t>
                      </a:r>
                      <a:r>
                        <a:rPr lang="en-GB" sz="1100" u="none" strike="noStrike" cap="none" baseline="30000">
                          <a:solidFill>
                            <a:schemeClr val="dk1"/>
                          </a:solidFill>
                        </a:rPr>
                        <a:t>-</a:t>
                      </a:r>
                      <a:r>
                        <a:rPr lang="en-GB" sz="1100" u="none" strike="noStrike" cap="none">
                          <a:solidFill>
                            <a:schemeClr val="dk1"/>
                          </a:solidFill>
                        </a:rPr>
                        <a:t>) = -1</a:t>
                      </a:r>
                      <a:endParaRPr sz="1100" u="none" strike="noStrike" cap="none">
                        <a:solidFill>
                          <a:schemeClr val="dk1"/>
                        </a:solidFill>
                      </a:endParaRPr>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Sulphate (SO</a:t>
                      </a:r>
                      <a:r>
                        <a:rPr lang="en-GB" sz="1100" u="none" strike="noStrike" cap="none" baseline="-25000">
                          <a:solidFill>
                            <a:schemeClr val="dk1"/>
                          </a:solidFill>
                        </a:rPr>
                        <a:t>4</a:t>
                      </a:r>
                      <a:r>
                        <a:rPr lang="en-GB" sz="1100" u="none" strike="noStrike" cap="none" baseline="30000">
                          <a:solidFill>
                            <a:schemeClr val="dk1"/>
                          </a:solidFill>
                        </a:rPr>
                        <a:t>2-</a:t>
                      </a:r>
                      <a:r>
                        <a:rPr lang="en-GB" sz="1100" u="none" strike="noStrike" cap="none">
                          <a:solidFill>
                            <a:schemeClr val="dk1"/>
                          </a:solidFill>
                        </a:rPr>
                        <a:t>) = -2 Carbonate(CO</a:t>
                      </a:r>
                      <a:r>
                        <a:rPr lang="en-GB" sz="1100" u="none" strike="noStrike" cap="none" baseline="-25000">
                          <a:solidFill>
                            <a:schemeClr val="dk1"/>
                          </a:solidFill>
                        </a:rPr>
                        <a:t>3</a:t>
                      </a:r>
                      <a:r>
                        <a:rPr lang="en-GB" sz="1100" u="none" strike="noStrike" cap="none" baseline="30000">
                          <a:solidFill>
                            <a:schemeClr val="dk1"/>
                          </a:solidFill>
                        </a:rPr>
                        <a:t>2-</a:t>
                      </a:r>
                      <a:r>
                        <a:rPr lang="en-GB" sz="1100" u="none" strike="noStrike" cap="none">
                          <a:solidFill>
                            <a:schemeClr val="dk1"/>
                          </a:solidFill>
                        </a:rPr>
                        <a:t>) = -2</a:t>
                      </a:r>
                      <a:endParaRPr sz="1100" u="none" strike="noStrike" cap="none">
                        <a:solidFill>
                          <a:schemeClr val="dk1"/>
                        </a:solidFill>
                      </a:endParaRPr>
                    </a:p>
                    <a:p>
                      <a:pPr marL="0" marR="0" lvl="0" indent="0" algn="l" rtl="0">
                        <a:spcBef>
                          <a:spcPts val="0"/>
                        </a:spcBef>
                        <a:spcAft>
                          <a:spcPts val="0"/>
                        </a:spcAft>
                        <a:buClr>
                          <a:schemeClr val="dk1"/>
                        </a:buClr>
                        <a:buSzPts val="1100"/>
                        <a:buFont typeface="Arial"/>
                        <a:buNone/>
                      </a:pPr>
                      <a:r>
                        <a:rPr lang="en-GB" sz="1100" u="none" strike="noStrike" cap="none">
                          <a:solidFill>
                            <a:schemeClr val="dk1"/>
                          </a:solidFill>
                        </a:rPr>
                        <a:t>Oxide (O</a:t>
                      </a:r>
                      <a:r>
                        <a:rPr lang="en-GB" sz="1100" u="none" strike="noStrike" cap="none" baseline="30000">
                          <a:solidFill>
                            <a:schemeClr val="dk1"/>
                          </a:solidFill>
                        </a:rPr>
                        <a:t>2-</a:t>
                      </a:r>
                      <a:r>
                        <a:rPr lang="en-GB" sz="1100" u="none" strike="noStrike" cap="none">
                          <a:solidFill>
                            <a:schemeClr val="dk1"/>
                          </a:solidFill>
                        </a:rPr>
                        <a:t>) = -2</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9"/>
          <p:cNvSpPr/>
          <p:nvPr/>
        </p:nvSpPr>
        <p:spPr>
          <a:xfrm>
            <a:off x="6953500" y="76200"/>
            <a:ext cx="5045600" cy="98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B3 Preventing and Treating Disease</a:t>
            </a:r>
            <a:endParaRPr sz="3200" b="0" i="0" u="none" strike="noStrike" cap="none" dirty="0">
              <a:solidFill>
                <a:schemeClr val="dk1"/>
              </a:solidFill>
              <a:latin typeface="Calibri"/>
              <a:ea typeface="Calibri"/>
              <a:cs typeface="Calibri"/>
              <a:sym typeface="Calibri"/>
            </a:endParaRPr>
          </a:p>
        </p:txBody>
      </p:sp>
      <p:graphicFrame>
        <p:nvGraphicFramePr>
          <p:cNvPr id="159" name="Google Shape;159;p19"/>
          <p:cNvGraphicFramePr/>
          <p:nvPr/>
        </p:nvGraphicFramePr>
        <p:xfrm>
          <a:off x="141400" y="76200"/>
          <a:ext cx="6598875" cy="2179260"/>
        </p:xfrm>
        <a:graphic>
          <a:graphicData uri="http://schemas.openxmlformats.org/drawingml/2006/table">
            <a:tbl>
              <a:tblPr>
                <a:noFill/>
              </a:tblPr>
              <a:tblGrid>
                <a:gridCol w="1638875">
                  <a:extLst>
                    <a:ext uri="{9D8B030D-6E8A-4147-A177-3AD203B41FA5}">
                      <a16:colId xmlns:a16="http://schemas.microsoft.com/office/drawing/2014/main" val="20000"/>
                    </a:ext>
                  </a:extLst>
                </a:gridCol>
                <a:gridCol w="4960000">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Keywords</a:t>
                      </a:r>
                      <a:endParaRPr sz="1200" u="none" strike="noStrike" cap="none">
                        <a:solidFill>
                          <a:srgbClr val="FFFFFF"/>
                        </a:solidFill>
                      </a:endParaRPr>
                    </a:p>
                  </a:txBody>
                  <a:tcPr marL="121900" marR="121900" marT="91425" marB="91425">
                    <a:solidFill>
                      <a:srgbClr val="000000"/>
                    </a:solidFill>
                  </a:tcPr>
                </a:tc>
                <a:tc hMerge="1">
                  <a:txBody>
                    <a:bodyPr/>
                    <a:lstStyle/>
                    <a:p>
                      <a:endParaRPr lang="en-US"/>
                    </a:p>
                  </a:txBody>
                  <a:tcPr/>
                </a:tc>
                <a:extLst>
                  <a:ext uri="{0D108BD9-81ED-4DB2-BD59-A6C34878D82A}">
                    <a16:rowId xmlns:a16="http://schemas.microsoft.com/office/drawing/2014/main" val="10000"/>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Vaccine</a:t>
                      </a:r>
                      <a:endParaRPr sz="1100" u="none" strike="noStrike" cap="none"/>
                    </a:p>
                  </a:txBody>
                  <a:tcPr marL="121900" marR="121900" marT="91425" marB="91425">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Dead or inactive pathogenic material used in vaccination to develop immunity to a disease in a healthy person.</a:t>
                      </a:r>
                      <a:endParaRPr sz="1100" u="none" strike="noStrike" cap="none"/>
                    </a:p>
                  </a:txBody>
                  <a:tcPr marL="121900" marR="121900" marT="91425" marB="91425"/>
                </a:tc>
                <a:extLst>
                  <a:ext uri="{0D108BD9-81ED-4DB2-BD59-A6C34878D82A}">
                    <a16:rowId xmlns:a16="http://schemas.microsoft.com/office/drawing/2014/main" val="10001"/>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Placebo</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A medicine that does not contain the active drug being tested.</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Herd immunity</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Where a large proportion of the population is immune to a disease.</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3"/>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Antibiotics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Drugs that damage bacteria and eventually kill them, without harming your own cells.</a:t>
                      </a:r>
                      <a:endParaRPr sz="1100"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4"/>
                  </a:ext>
                </a:extLst>
              </a:tr>
            </a:tbl>
          </a:graphicData>
        </a:graphic>
      </p:graphicFrame>
      <p:graphicFrame>
        <p:nvGraphicFramePr>
          <p:cNvPr id="160" name="Google Shape;160;p19"/>
          <p:cNvGraphicFramePr/>
          <p:nvPr/>
        </p:nvGraphicFramePr>
        <p:xfrm>
          <a:off x="6953500" y="2645756"/>
          <a:ext cx="5078675" cy="1219160"/>
        </p:xfrm>
        <a:graphic>
          <a:graphicData uri="http://schemas.openxmlformats.org/drawingml/2006/table">
            <a:tbl>
              <a:tblPr>
                <a:noFill/>
              </a:tblPr>
              <a:tblGrid>
                <a:gridCol w="50786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Discovering Drugs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83310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Traditionally drugs were extracted from plants and microorganisms.</a:t>
                      </a:r>
                      <a:br>
                        <a:rPr lang="en-GB" sz="1100" u="none" strike="noStrike" cap="none">
                          <a:solidFill>
                            <a:schemeClr val="dk1"/>
                          </a:solidFill>
                        </a:rPr>
                      </a:br>
                      <a:r>
                        <a:rPr lang="en-GB" sz="1100" u="none" strike="noStrike" cap="none">
                          <a:solidFill>
                            <a:schemeClr val="dk1"/>
                          </a:solidFill>
                        </a:rPr>
                        <a:t>• The heart drug digitalis originates from foxgloves.</a:t>
                      </a:r>
                      <a:br>
                        <a:rPr lang="en-GB" sz="1100" u="none" strike="noStrike" cap="none">
                          <a:solidFill>
                            <a:schemeClr val="dk1"/>
                          </a:solidFill>
                        </a:rPr>
                      </a:br>
                      <a:r>
                        <a:rPr lang="en-GB" sz="1100" u="none" strike="noStrike" cap="none">
                          <a:solidFill>
                            <a:schemeClr val="dk1"/>
                          </a:solidFill>
                        </a:rPr>
                        <a:t>• The painkiller aspirin originates from willow.</a:t>
                      </a:r>
                      <a:br>
                        <a:rPr lang="en-GB" sz="1100" u="none" strike="noStrike" cap="none">
                          <a:solidFill>
                            <a:schemeClr val="dk1"/>
                          </a:solidFill>
                        </a:rPr>
                      </a:br>
                      <a:r>
                        <a:rPr lang="en-GB" sz="1100" u="none" strike="noStrike" cap="none">
                          <a:solidFill>
                            <a:schemeClr val="dk1"/>
                          </a:solidFill>
                        </a:rPr>
                        <a:t>• Penicillin was discovered by Alexander Fleming from the </a:t>
                      </a:r>
                      <a:r>
                        <a:rPr lang="en-GB" sz="1100" i="1" u="none" strike="noStrike" cap="none">
                          <a:solidFill>
                            <a:schemeClr val="dk1"/>
                          </a:solidFill>
                        </a:rPr>
                        <a:t>Penicillium </a:t>
                      </a:r>
                      <a:r>
                        <a:rPr lang="en-GB" sz="1100" u="none" strike="noStrike" cap="none">
                          <a:solidFill>
                            <a:schemeClr val="dk1"/>
                          </a:solidFill>
                        </a:rPr>
                        <a:t>mould.</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61" name="Google Shape;161;p19"/>
          <p:cNvGraphicFramePr/>
          <p:nvPr/>
        </p:nvGraphicFramePr>
        <p:xfrm>
          <a:off x="167333" y="2733206"/>
          <a:ext cx="6598875" cy="1554440"/>
        </p:xfrm>
        <a:graphic>
          <a:graphicData uri="http://schemas.openxmlformats.org/drawingml/2006/table">
            <a:tbl>
              <a:tblPr>
                <a:noFill/>
              </a:tblPr>
              <a:tblGrid>
                <a:gridCol w="65988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Vaccinations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16642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1. A small amount of dead or inactive forms of a pathogen is injected.</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2. This stimulates WBCs to produce the antibodies needed.</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3. The antibodies destroy the antigens without giving you the disease.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4. If you meet the same, live pathogen, memory cells (type of WBC) respond rapidly because they ‘remember’ the correct antibody to use.</a:t>
                      </a:r>
                      <a:br>
                        <a:rPr lang="en-GB" sz="1100" u="none" strike="noStrike" cap="none">
                          <a:solidFill>
                            <a:schemeClr val="dk1"/>
                          </a:solidFill>
                        </a:rPr>
                      </a:br>
                      <a:r>
                        <a:rPr lang="en-GB" sz="1100" u="none" strike="noStrike" cap="none">
                          <a:solidFill>
                            <a:schemeClr val="dk1"/>
                          </a:solidFill>
                        </a:rPr>
                        <a:t>5. Therefore, you are now immune to future infections.</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62" name="Google Shape;162;p19"/>
          <p:cNvGraphicFramePr/>
          <p:nvPr/>
        </p:nvGraphicFramePr>
        <p:xfrm>
          <a:off x="180300" y="4462519"/>
          <a:ext cx="6572925" cy="2057360"/>
        </p:xfrm>
        <a:graphic>
          <a:graphicData uri="http://schemas.openxmlformats.org/drawingml/2006/table">
            <a:tbl>
              <a:tblPr>
                <a:noFill/>
              </a:tblPr>
              <a:tblGrid>
                <a:gridCol w="657292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Antibiotic Resistance</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64590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1. You start taking an antibiotic.</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2. Some bacteria are susceptible to (killed by) the antibiotic. Some are resistant to (not killed by) antibiotic. </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3. The susceptible (weak) bacteria are killed first.</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4. Only resistant (strong) bacteria are left.</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5. You start to feel better.</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6. You stop taking the antibiotic.</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7. The resistant (strong) bacteria reproduce.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8. The resistant (strong) bacteria are now more common.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9. If you take the antibiotic again, it won’t work - all the bacteria are resistant.  </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63" name="Google Shape;163;p19"/>
          <p:cNvGraphicFramePr/>
          <p:nvPr/>
        </p:nvGraphicFramePr>
        <p:xfrm>
          <a:off x="6953484" y="4361994"/>
          <a:ext cx="5142800" cy="2080225"/>
        </p:xfrm>
        <a:graphic>
          <a:graphicData uri="http://schemas.openxmlformats.org/drawingml/2006/table">
            <a:tbl>
              <a:tblPr>
                <a:noFill/>
              </a:tblPr>
              <a:tblGrid>
                <a:gridCol w="5142800">
                  <a:extLst>
                    <a:ext uri="{9D8B030D-6E8A-4147-A177-3AD203B41FA5}">
                      <a16:colId xmlns:a16="http://schemas.microsoft.com/office/drawing/2014/main" val="20000"/>
                    </a:ext>
                  </a:extLst>
                </a:gridCol>
              </a:tblGrid>
              <a:tr h="36910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Developing Drugs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711125">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Step 1: Research</a:t>
                      </a:r>
                      <a:endParaRPr sz="1100" b="1"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Researchers target a disease and make lots of possible new drugs.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Step 2: Preclinical testing</a:t>
                      </a:r>
                      <a:endParaRPr sz="1100" b="1"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The drugs are tested in the lab for toxicity and efficacy. They are tested on cells, tissues, whole organs, animals.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Step 3: Clinical trials</a:t>
                      </a:r>
                      <a:endParaRPr sz="1100" b="1"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Clinical trials use healthy volunteers and patients. First, low doses are given to healthy people to check for side effects. If it is safe, it is tested on patients to test for efficacy and dosage.</a:t>
                      </a:r>
                      <a:endParaRPr sz="1100" b="1"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64" name="Google Shape;164;p19"/>
          <p:cNvGraphicFramePr/>
          <p:nvPr/>
        </p:nvGraphicFramePr>
        <p:xfrm>
          <a:off x="6953484" y="1154406"/>
          <a:ext cx="5078675" cy="1386800"/>
        </p:xfrm>
        <a:graphic>
          <a:graphicData uri="http://schemas.openxmlformats.org/drawingml/2006/table">
            <a:tbl>
              <a:tblPr>
                <a:noFill/>
              </a:tblPr>
              <a:tblGrid>
                <a:gridCol w="5078675">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New Drugs</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99567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New drugs must be: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1. Effective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2. Safe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3. Stable</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4. Successfully taken into and removed from your body</a:t>
                      </a:r>
                      <a:endParaRPr sz="1100" u="none" strike="noStrike" cap="none">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p:nvPr/>
        </p:nvSpPr>
        <p:spPr>
          <a:xfrm>
            <a:off x="6642575" y="38100"/>
            <a:ext cx="5457600" cy="482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B4 - Photosynthesis</a:t>
            </a:r>
            <a:endParaRPr sz="3200" b="0" i="0" u="none" strike="noStrike" cap="none" dirty="0">
              <a:solidFill>
                <a:schemeClr val="dk1"/>
              </a:solidFill>
              <a:latin typeface="Calibri"/>
              <a:ea typeface="Calibri"/>
              <a:cs typeface="Calibri"/>
              <a:sym typeface="Calibri"/>
            </a:endParaRPr>
          </a:p>
        </p:txBody>
      </p:sp>
      <p:graphicFrame>
        <p:nvGraphicFramePr>
          <p:cNvPr id="181" name="Google Shape;181;p21"/>
          <p:cNvGraphicFramePr/>
          <p:nvPr/>
        </p:nvGraphicFramePr>
        <p:xfrm>
          <a:off x="106051" y="25400"/>
          <a:ext cx="6473150" cy="1874490"/>
        </p:xfrm>
        <a:graphic>
          <a:graphicData uri="http://schemas.openxmlformats.org/drawingml/2006/table">
            <a:tbl>
              <a:tblPr>
                <a:noFill/>
              </a:tblPr>
              <a:tblGrid>
                <a:gridCol w="1507925">
                  <a:extLst>
                    <a:ext uri="{9D8B030D-6E8A-4147-A177-3AD203B41FA5}">
                      <a16:colId xmlns:a16="http://schemas.microsoft.com/office/drawing/2014/main" val="20000"/>
                    </a:ext>
                  </a:extLst>
                </a:gridCol>
                <a:gridCol w="4965225">
                  <a:extLst>
                    <a:ext uri="{9D8B030D-6E8A-4147-A177-3AD203B41FA5}">
                      <a16:colId xmlns:a16="http://schemas.microsoft.com/office/drawing/2014/main" val="20001"/>
                    </a:ext>
                  </a:extLst>
                </a:gridCol>
              </a:tblGrid>
              <a:tr h="345425">
                <a:tc gridSpan="2">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Keywords</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Limiting Factors</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Limits the rate of reaction</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Photosynthesis</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process by which plants make food using carbon dioxide, water and light</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Chloroplasts</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organelles where photosynthesis takes place</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Chlorophyll</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green pigment contained in the chloroplasts</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aphicFrame>
        <p:nvGraphicFramePr>
          <p:cNvPr id="182" name="Google Shape;182;p21"/>
          <p:cNvGraphicFramePr/>
          <p:nvPr/>
        </p:nvGraphicFramePr>
        <p:xfrm>
          <a:off x="6642575" y="2156884"/>
          <a:ext cx="5457600" cy="2048485"/>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5687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Leaf Adaptations</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645900">
                <a:tc>
                  <a:txBody>
                    <a:bodyPr/>
                    <a:lstStyle/>
                    <a:p>
                      <a:pPr marL="0" marR="0" lvl="1" indent="0" algn="l" rtl="0">
                        <a:spcBef>
                          <a:spcPts val="0"/>
                        </a:spcBef>
                        <a:spcAft>
                          <a:spcPts val="0"/>
                        </a:spcAft>
                        <a:buClr>
                          <a:schemeClr val="dk1"/>
                        </a:buClr>
                        <a:buSzPts val="1100"/>
                        <a:buFont typeface="Calibri"/>
                        <a:buNone/>
                      </a:pPr>
                      <a:r>
                        <a:rPr lang="en-GB" sz="1100" i="0" u="none" strike="noStrike" cap="none">
                          <a:solidFill>
                            <a:schemeClr val="dk1"/>
                          </a:solidFill>
                        </a:rPr>
                        <a:t>Large surface area: to absorb as much sunlight</a:t>
                      </a:r>
                      <a:endParaRPr sz="1500" u="none" strike="noStrike" cap="none"/>
                    </a:p>
                    <a:p>
                      <a:pPr marL="342900" marR="0" lvl="1" indent="0" algn="l" rtl="0">
                        <a:spcBef>
                          <a:spcPts val="0"/>
                        </a:spcBef>
                        <a:spcAft>
                          <a:spcPts val="0"/>
                        </a:spcAft>
                        <a:buClr>
                          <a:schemeClr val="dk1"/>
                        </a:buClr>
                        <a:buSzPts val="1100"/>
                        <a:buFont typeface="Calibri"/>
                        <a:buNone/>
                      </a:pPr>
                      <a:endParaRPr sz="1100" i="0" u="none" strike="noStrike" cap="none">
                        <a:solidFill>
                          <a:schemeClr val="dk1"/>
                        </a:solidFill>
                      </a:endParaRPr>
                    </a:p>
                    <a:p>
                      <a:pPr marL="0" marR="0" lvl="1" indent="0" algn="l" rtl="0">
                        <a:spcBef>
                          <a:spcPts val="0"/>
                        </a:spcBef>
                        <a:spcAft>
                          <a:spcPts val="0"/>
                        </a:spcAft>
                        <a:buClr>
                          <a:schemeClr val="dk1"/>
                        </a:buClr>
                        <a:buSzPts val="1100"/>
                        <a:buFont typeface="Calibri"/>
                        <a:buNone/>
                      </a:pPr>
                      <a:r>
                        <a:rPr lang="en-GB" sz="1100" i="0" u="none" strike="noStrike" cap="none">
                          <a:solidFill>
                            <a:schemeClr val="dk1"/>
                          </a:solidFill>
                        </a:rPr>
                        <a:t>Thin: short distance for diffusion</a:t>
                      </a:r>
                      <a:endParaRPr sz="1500" u="none" strike="noStrike" cap="none"/>
                    </a:p>
                    <a:p>
                      <a:pPr marL="342900" marR="0" lvl="1" indent="0" algn="l" rtl="0">
                        <a:spcBef>
                          <a:spcPts val="0"/>
                        </a:spcBef>
                        <a:spcAft>
                          <a:spcPts val="0"/>
                        </a:spcAft>
                        <a:buClr>
                          <a:schemeClr val="dk1"/>
                        </a:buClr>
                        <a:buSzPts val="1100"/>
                        <a:buFont typeface="Calibri"/>
                        <a:buNone/>
                      </a:pPr>
                      <a:endParaRPr sz="1100" i="0" u="none" strike="noStrike" cap="none">
                        <a:solidFill>
                          <a:schemeClr val="dk1"/>
                        </a:solidFill>
                      </a:endParaRPr>
                    </a:p>
                    <a:p>
                      <a:pPr marL="0" marR="0" lvl="1" indent="0" algn="l" rtl="0">
                        <a:spcBef>
                          <a:spcPts val="0"/>
                        </a:spcBef>
                        <a:spcAft>
                          <a:spcPts val="0"/>
                        </a:spcAft>
                        <a:buClr>
                          <a:schemeClr val="dk1"/>
                        </a:buClr>
                        <a:buSzPts val="1100"/>
                        <a:buFont typeface="Calibri"/>
                        <a:buNone/>
                      </a:pPr>
                      <a:r>
                        <a:rPr lang="en-GB" sz="1100" i="0" u="none" strike="noStrike" cap="none">
                          <a:solidFill>
                            <a:schemeClr val="dk1"/>
                          </a:solidFill>
                        </a:rPr>
                        <a:t>Chlorophyll: green pigment in chloroplasts necessary for photosynthesis</a:t>
                      </a:r>
                      <a:endParaRPr sz="1500" u="none" strike="noStrike" cap="none"/>
                    </a:p>
                    <a:p>
                      <a:pPr marL="342900" marR="0" lvl="1" indent="0" algn="l" rtl="0">
                        <a:spcBef>
                          <a:spcPts val="0"/>
                        </a:spcBef>
                        <a:spcAft>
                          <a:spcPts val="0"/>
                        </a:spcAft>
                        <a:buClr>
                          <a:schemeClr val="dk1"/>
                        </a:buClr>
                        <a:buSzPts val="1100"/>
                        <a:buFont typeface="Calibri"/>
                        <a:buNone/>
                      </a:pPr>
                      <a:endParaRPr sz="1100" i="0" u="none" strike="noStrike" cap="none">
                        <a:solidFill>
                          <a:schemeClr val="dk1"/>
                        </a:solidFill>
                      </a:endParaRPr>
                    </a:p>
                    <a:p>
                      <a:pPr marL="0" marR="0" lvl="1" indent="0" algn="l" rtl="0">
                        <a:spcBef>
                          <a:spcPts val="0"/>
                        </a:spcBef>
                        <a:spcAft>
                          <a:spcPts val="0"/>
                        </a:spcAft>
                        <a:buClr>
                          <a:schemeClr val="dk1"/>
                        </a:buClr>
                        <a:buSzPts val="1100"/>
                        <a:buFont typeface="Calibri"/>
                        <a:buNone/>
                      </a:pPr>
                      <a:r>
                        <a:rPr lang="en-GB" sz="1100" i="0" u="none" strike="noStrike" cap="none">
                          <a:solidFill>
                            <a:schemeClr val="dk1"/>
                          </a:solidFill>
                        </a:rPr>
                        <a:t>Stomata: allows the diffusion of gases into and out of the leaf.</a:t>
                      </a:r>
                      <a:endParaRPr sz="1500" u="none" strike="noStrike" cap="none"/>
                    </a:p>
                    <a:p>
                      <a:pPr marL="342900" marR="0" lvl="1" indent="0" algn="l" rtl="0">
                        <a:spcBef>
                          <a:spcPts val="0"/>
                        </a:spcBef>
                        <a:spcAft>
                          <a:spcPts val="0"/>
                        </a:spcAft>
                        <a:buClr>
                          <a:schemeClr val="dk1"/>
                        </a:buClr>
                        <a:buSzPts val="1100"/>
                        <a:buFont typeface="Calibri"/>
                        <a:buNone/>
                      </a:pPr>
                      <a:endParaRPr sz="1100" i="0" u="none" strike="noStrike" cap="none">
                        <a:solidFill>
                          <a:schemeClr val="dk1"/>
                        </a:solidFill>
                      </a:endParaRPr>
                    </a:p>
                    <a:p>
                      <a:pPr marL="0" marR="0" lvl="1" indent="0" algn="l" rtl="0">
                        <a:spcBef>
                          <a:spcPts val="0"/>
                        </a:spcBef>
                        <a:spcAft>
                          <a:spcPts val="0"/>
                        </a:spcAft>
                        <a:buClr>
                          <a:schemeClr val="dk1"/>
                        </a:buClr>
                        <a:buSzPts val="1100"/>
                        <a:buFont typeface="Calibri"/>
                        <a:buNone/>
                      </a:pPr>
                      <a:r>
                        <a:rPr lang="en-GB" sz="1100" i="0" u="none" strike="noStrike" cap="none">
                          <a:solidFill>
                            <a:schemeClr val="dk1"/>
                          </a:solidFill>
                        </a:rPr>
                        <a:t>Xylem: (plant veins) supply plenty of water to the leaf.</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83" name="Google Shape;183;p21"/>
          <p:cNvGraphicFramePr/>
          <p:nvPr/>
        </p:nvGraphicFramePr>
        <p:xfrm>
          <a:off x="106051" y="5150137"/>
          <a:ext cx="6473175" cy="1539180"/>
        </p:xfrm>
        <a:graphic>
          <a:graphicData uri="http://schemas.openxmlformats.org/drawingml/2006/table">
            <a:tbl>
              <a:tblPr>
                <a:noFill/>
              </a:tblPr>
              <a:tblGrid>
                <a:gridCol w="647317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Photosynthesis</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158225">
                <a:tc>
                  <a:txBody>
                    <a:bodyPr/>
                    <a:lstStyle/>
                    <a:p>
                      <a:pPr marL="0" marR="0" lvl="0" indent="0" algn="l" rtl="0">
                        <a:spcBef>
                          <a:spcPts val="0"/>
                        </a:spcBef>
                        <a:spcAft>
                          <a:spcPts val="0"/>
                        </a:spcAft>
                        <a:buClr>
                          <a:schemeClr val="dk1"/>
                        </a:buClr>
                        <a:buSzPts val="1100"/>
                        <a:buFont typeface="Calibri"/>
                        <a:buNone/>
                      </a:pPr>
                      <a:r>
                        <a:rPr lang="en-GB" sz="1100" i="0" u="none" strike="noStrike" cap="none">
                          <a:solidFill>
                            <a:schemeClr val="dk1"/>
                          </a:solidFill>
                        </a:rPr>
                        <a:t>Plants and algae have evolved to harness the energy of sunlight and use it to make the sugar glucose in a process called </a:t>
                      </a:r>
                      <a:r>
                        <a:rPr lang="en-GB" sz="1100" b="1" i="0" u="none" strike="noStrike" cap="none">
                          <a:solidFill>
                            <a:schemeClr val="dk1"/>
                          </a:solidFill>
                        </a:rPr>
                        <a:t>photosynthesis. </a:t>
                      </a:r>
                      <a:r>
                        <a:rPr lang="en-GB" sz="1100" i="0" u="none" strike="noStrike" cap="none">
                          <a:solidFill>
                            <a:schemeClr val="dk1"/>
                          </a:solidFill>
                        </a:rPr>
                        <a:t>Chloroplasts are the organelles responsible for photosynthesis, they contain the green pigment chlorophyll.</a:t>
                      </a:r>
                      <a:endParaRPr sz="1500" u="none" strike="noStrike" cap="none"/>
                    </a:p>
                    <a:p>
                      <a:pPr marL="0" marR="0" lvl="0" indent="0" algn="ctr" rtl="0">
                        <a:spcBef>
                          <a:spcPts val="0"/>
                        </a:spcBef>
                        <a:spcAft>
                          <a:spcPts val="0"/>
                        </a:spcAft>
                        <a:buClr>
                          <a:schemeClr val="dk1"/>
                        </a:buClr>
                        <a:buSzPts val="1100"/>
                        <a:buFont typeface="Calibri"/>
                        <a:buNone/>
                      </a:pPr>
                      <a:r>
                        <a:rPr lang="en-GB" sz="1100" b="1" i="0" u="none" strike="noStrike" cap="none">
                          <a:solidFill>
                            <a:schemeClr val="dk1"/>
                          </a:solidFill>
                        </a:rPr>
                        <a:t>Carbon dioxide + Water → Oxygen + Glucose</a:t>
                      </a:r>
                      <a:endParaRPr sz="1100" u="none" strike="noStrike" cap="none"/>
                    </a:p>
                    <a:p>
                      <a:pPr marL="0" marR="0" lvl="0" indent="0" algn="ctr" rtl="0">
                        <a:spcBef>
                          <a:spcPts val="0"/>
                        </a:spcBef>
                        <a:spcAft>
                          <a:spcPts val="0"/>
                        </a:spcAft>
                        <a:buClr>
                          <a:schemeClr val="dk1"/>
                        </a:buClr>
                        <a:buSzPts val="1100"/>
                        <a:buFont typeface="Calibri"/>
                        <a:buNone/>
                      </a:pPr>
                      <a:br>
                        <a:rPr lang="en-GB" sz="1100" u="none" strike="noStrike" cap="none"/>
                      </a:br>
                      <a:r>
                        <a:rPr lang="en-GB" sz="1100" b="1" i="0" u="none" strike="noStrike" cap="none">
                          <a:solidFill>
                            <a:schemeClr val="dk1"/>
                          </a:solidFill>
                        </a:rPr>
                        <a:t>6CO</a:t>
                      </a:r>
                      <a:r>
                        <a:rPr lang="en-GB" sz="1100" b="1" i="0" u="none" strike="noStrike" cap="none" baseline="-25000">
                          <a:solidFill>
                            <a:schemeClr val="dk1"/>
                          </a:solidFill>
                        </a:rPr>
                        <a:t>2</a:t>
                      </a:r>
                      <a:r>
                        <a:rPr lang="en-GB" sz="1100" b="1" i="0" u="none" strike="noStrike" cap="none">
                          <a:solidFill>
                            <a:schemeClr val="dk1"/>
                          </a:solidFill>
                        </a:rPr>
                        <a:t> + 6H</a:t>
                      </a:r>
                      <a:r>
                        <a:rPr lang="en-GB" sz="1100" b="1" i="0" u="none" strike="noStrike" cap="none" baseline="-25000">
                          <a:solidFill>
                            <a:schemeClr val="dk1"/>
                          </a:solidFill>
                        </a:rPr>
                        <a:t>2</a:t>
                      </a:r>
                      <a:r>
                        <a:rPr lang="en-GB" sz="1100" b="1" i="0" u="none" strike="noStrike" cap="none">
                          <a:solidFill>
                            <a:schemeClr val="dk1"/>
                          </a:solidFill>
                        </a:rPr>
                        <a:t>O → 6O</a:t>
                      </a:r>
                      <a:r>
                        <a:rPr lang="en-GB" sz="1100" b="1" i="0" u="none" strike="noStrike" cap="none" baseline="-25000">
                          <a:solidFill>
                            <a:schemeClr val="dk1"/>
                          </a:solidFill>
                        </a:rPr>
                        <a:t>2</a:t>
                      </a:r>
                      <a:r>
                        <a:rPr lang="en-GB" sz="1100" b="1" i="0" u="none" strike="noStrike" cap="none">
                          <a:solidFill>
                            <a:schemeClr val="dk1"/>
                          </a:solidFill>
                        </a:rPr>
                        <a:t> + C</a:t>
                      </a:r>
                      <a:r>
                        <a:rPr lang="en-GB" sz="1100" b="1" i="0" u="none" strike="noStrike" cap="none" baseline="-25000">
                          <a:solidFill>
                            <a:schemeClr val="dk1"/>
                          </a:solidFill>
                        </a:rPr>
                        <a:t>6</a:t>
                      </a:r>
                      <a:r>
                        <a:rPr lang="en-GB" sz="1100" b="1" i="0" u="none" strike="noStrike" cap="none">
                          <a:solidFill>
                            <a:schemeClr val="dk1"/>
                          </a:solidFill>
                        </a:rPr>
                        <a:t>H</a:t>
                      </a:r>
                      <a:r>
                        <a:rPr lang="en-GB" sz="1100" b="1" i="0" u="none" strike="noStrike" cap="none" baseline="-25000">
                          <a:solidFill>
                            <a:schemeClr val="dk1"/>
                          </a:solidFill>
                        </a:rPr>
                        <a:t>12</a:t>
                      </a:r>
                      <a:r>
                        <a:rPr lang="en-GB" sz="1100" b="1" i="0" u="none" strike="noStrike" cap="none">
                          <a:solidFill>
                            <a:schemeClr val="dk1"/>
                          </a:solidFill>
                        </a:rPr>
                        <a:t>O</a:t>
                      </a:r>
                      <a:r>
                        <a:rPr lang="en-GB" sz="1100" b="1" i="0" u="none" strike="noStrike" cap="none" baseline="-25000">
                          <a:solidFill>
                            <a:schemeClr val="dk1"/>
                          </a:solidFill>
                        </a:rPr>
                        <a:t>6</a:t>
                      </a:r>
                      <a:endParaRPr sz="11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84" name="Google Shape;184;p21"/>
          <p:cNvGraphicFramePr/>
          <p:nvPr/>
        </p:nvGraphicFramePr>
        <p:xfrm>
          <a:off x="106051" y="2160679"/>
          <a:ext cx="6473175" cy="2726175"/>
        </p:xfrm>
        <a:graphic>
          <a:graphicData uri="http://schemas.openxmlformats.org/drawingml/2006/table">
            <a:tbl>
              <a:tblPr>
                <a:noFill/>
              </a:tblPr>
              <a:tblGrid>
                <a:gridCol w="1892975">
                  <a:extLst>
                    <a:ext uri="{9D8B030D-6E8A-4147-A177-3AD203B41FA5}">
                      <a16:colId xmlns:a16="http://schemas.microsoft.com/office/drawing/2014/main" val="20000"/>
                    </a:ext>
                  </a:extLst>
                </a:gridCol>
                <a:gridCol w="2366575">
                  <a:extLst>
                    <a:ext uri="{9D8B030D-6E8A-4147-A177-3AD203B41FA5}">
                      <a16:colId xmlns:a16="http://schemas.microsoft.com/office/drawing/2014/main" val="20001"/>
                    </a:ext>
                  </a:extLst>
                </a:gridCol>
                <a:gridCol w="2213625">
                  <a:extLst>
                    <a:ext uri="{9D8B030D-6E8A-4147-A177-3AD203B41FA5}">
                      <a16:colId xmlns:a16="http://schemas.microsoft.com/office/drawing/2014/main" val="20002"/>
                    </a:ext>
                  </a:extLst>
                </a:gridCol>
              </a:tblGrid>
              <a:tr h="40447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Light intensity</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Temperature</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Carbon dioxide levels</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153325">
                <a:tc>
                  <a:txBody>
                    <a:bodyPr/>
                    <a:lstStyle/>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rPr>
                        <a:t>Lots of light = lots of photosynthesis. Not much light = not a lot of photosynthesis</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i="0" u="none" strike="noStrike" cap="none">
                          <a:solidFill>
                            <a:schemeClr val="dk1"/>
                          </a:solidFill>
                        </a:rPr>
                        <a:t>Affects chemical reactions. The rate of photosynthesis will increase up to 40</a:t>
                      </a:r>
                      <a:r>
                        <a:rPr lang="en-GB" sz="1100" i="0" u="none" strike="noStrike" cap="none" baseline="30000">
                          <a:solidFill>
                            <a:schemeClr val="dk1"/>
                          </a:solidFill>
                        </a:rPr>
                        <a:t>o</a:t>
                      </a:r>
                      <a:r>
                        <a:rPr lang="en-GB" sz="1100" i="0" u="none" strike="noStrike" cap="none">
                          <a:solidFill>
                            <a:schemeClr val="dk1"/>
                          </a:solidFill>
                        </a:rPr>
                        <a:t>C. After this, enzymes needed for photosynthesis are denatured.</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i="0" u="none" strike="noStrike" cap="none">
                          <a:solidFill>
                            <a:schemeClr val="dk1"/>
                          </a:solidFill>
                        </a:rPr>
                        <a:t>CO</a:t>
                      </a:r>
                      <a:r>
                        <a:rPr lang="en-GB" sz="1100" i="0" u="none" strike="noStrike" cap="none" baseline="-25000">
                          <a:solidFill>
                            <a:schemeClr val="dk1"/>
                          </a:solidFill>
                        </a:rPr>
                        <a:t>2</a:t>
                      </a:r>
                      <a:r>
                        <a:rPr lang="en-GB" sz="1100" i="0" u="none" strike="noStrike" cap="none">
                          <a:solidFill>
                            <a:schemeClr val="dk1"/>
                          </a:solidFill>
                        </a:rPr>
                        <a:t> is the raw material for photosynthesis. There is only 0.04% CO</a:t>
                      </a:r>
                      <a:r>
                        <a:rPr lang="en-GB" sz="1100" i="0" u="none" strike="noStrike" cap="none" baseline="-25000">
                          <a:solidFill>
                            <a:schemeClr val="dk1"/>
                          </a:solidFill>
                        </a:rPr>
                        <a:t>2</a:t>
                      </a:r>
                      <a:r>
                        <a:rPr lang="en-GB" sz="1100" i="0" u="none" strike="noStrike" cap="none">
                          <a:solidFill>
                            <a:schemeClr val="dk1"/>
                          </a:solidFill>
                        </a:rPr>
                        <a:t> in the atmosphere. More CO</a:t>
                      </a:r>
                      <a:r>
                        <a:rPr lang="en-GB" sz="1100" i="0" u="none" strike="noStrike" cap="none" baseline="-25000">
                          <a:solidFill>
                            <a:schemeClr val="dk1"/>
                          </a:solidFill>
                        </a:rPr>
                        <a:t>2</a:t>
                      </a:r>
                      <a:r>
                        <a:rPr lang="en-GB" sz="1100" i="0" u="none" strike="noStrike" cap="none">
                          <a:solidFill>
                            <a:schemeClr val="dk1"/>
                          </a:solidFill>
                        </a:rPr>
                        <a:t> = photosynthesis increases</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168375">
                <a:tc>
                  <a:txBody>
                    <a:bodyPr/>
                    <a:lstStyle/>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185" name="Google Shape;185;p21"/>
          <p:cNvGraphicFramePr/>
          <p:nvPr/>
        </p:nvGraphicFramePr>
        <p:xfrm>
          <a:off x="6642563" y="4310812"/>
          <a:ext cx="5457600" cy="2392640"/>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65750">
                <a:tc>
                  <a:txBody>
                    <a:bodyPr/>
                    <a:lstStyle/>
                    <a:p>
                      <a:pPr marL="0" marR="0" lvl="0" indent="0" algn="l" rtl="0">
                        <a:spcBef>
                          <a:spcPts val="0"/>
                        </a:spcBef>
                        <a:spcAft>
                          <a:spcPts val="0"/>
                        </a:spcAft>
                        <a:buClr>
                          <a:srgbClr val="FFFFFF"/>
                        </a:buClr>
                        <a:buSzPts val="900"/>
                        <a:buFont typeface="Calibri"/>
                        <a:buNone/>
                      </a:pPr>
                      <a:r>
                        <a:rPr lang="en-GB" sz="1200" u="none" strike="noStrike" cap="none">
                          <a:solidFill>
                            <a:srgbClr val="FFFFFF"/>
                          </a:solidFill>
                        </a:rPr>
                        <a:t>Using Glucose</a:t>
                      </a:r>
                      <a:endParaRPr sz="12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971025">
                <a:tc>
                  <a:txBody>
                    <a:bodyPr/>
                    <a:lstStyle/>
                    <a:p>
                      <a:pPr marL="0" marR="0" lvl="0" indent="0" algn="l" rtl="0">
                        <a:spcBef>
                          <a:spcPts val="0"/>
                        </a:spcBef>
                        <a:spcAft>
                          <a:spcPts val="0"/>
                        </a:spcAft>
                        <a:buClr>
                          <a:schemeClr val="dk1"/>
                        </a:buClr>
                        <a:buSzPts val="800"/>
                        <a:buFont typeface="Calibri"/>
                        <a:buNone/>
                      </a:pPr>
                      <a:r>
                        <a:rPr lang="en-GB" sz="1100" b="1" u="none" strike="noStrike" cap="none">
                          <a:solidFill>
                            <a:schemeClr val="dk1"/>
                          </a:solidFill>
                        </a:rPr>
                        <a:t>Glucose: </a:t>
                      </a:r>
                      <a:r>
                        <a:rPr lang="en-GB" sz="1100" u="none" strike="noStrike" cap="none">
                          <a:solidFill>
                            <a:schemeClr val="dk1"/>
                          </a:solidFill>
                        </a:rPr>
                        <a:t>a small, simple, soluble sugar made during photosynthesis.</a:t>
                      </a: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r>
                        <a:rPr lang="en-GB" sz="1100" b="1" u="none" strike="noStrike" cap="none">
                          <a:solidFill>
                            <a:schemeClr val="dk1"/>
                          </a:solidFill>
                        </a:rPr>
                        <a:t>Starch: </a:t>
                      </a:r>
                      <a:r>
                        <a:rPr lang="en-GB" sz="1100" u="none" strike="noStrike" cap="none">
                          <a:solidFill>
                            <a:schemeClr val="dk1"/>
                          </a:solidFill>
                        </a:rPr>
                        <a:t>an insoluble polymer (chain) of glucose. Glucose must be converted to starch for storage.</a:t>
                      </a: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r>
                        <a:rPr lang="en-GB" sz="1100" b="1" u="none" strike="noStrike" cap="none">
                          <a:solidFill>
                            <a:schemeClr val="dk1"/>
                          </a:solidFill>
                        </a:rPr>
                        <a:t>Cellulose: </a:t>
                      </a:r>
                      <a:r>
                        <a:rPr lang="en-GB" sz="1100" u="none" strike="noStrike" cap="none">
                          <a:solidFill>
                            <a:schemeClr val="dk1"/>
                          </a:solidFill>
                        </a:rPr>
                        <a:t>a complex carbohydrate made from glucose to strengthen cell walls.</a:t>
                      </a: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r>
                        <a:rPr lang="en-GB" sz="1100" b="1" u="none" strike="noStrike" cap="none">
                          <a:solidFill>
                            <a:schemeClr val="dk1"/>
                          </a:solidFill>
                        </a:rPr>
                        <a:t>Amino acids: </a:t>
                      </a:r>
                      <a:r>
                        <a:rPr lang="en-GB" sz="1100" u="none" strike="noStrike" cap="none">
                          <a:solidFill>
                            <a:schemeClr val="dk1"/>
                          </a:solidFill>
                        </a:rPr>
                        <a:t>the building block of proteins, made by combining glucose with nitrate ions from the soil.</a:t>
                      </a: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r>
                        <a:rPr lang="en-GB" sz="1100" b="1" u="none" strike="noStrike" cap="none">
                          <a:solidFill>
                            <a:schemeClr val="dk1"/>
                          </a:solidFill>
                        </a:rPr>
                        <a:t>Fats &amp; oils: </a:t>
                      </a:r>
                      <a:r>
                        <a:rPr lang="en-GB" sz="1100" u="none" strike="noStrike" cap="none">
                          <a:solidFill>
                            <a:schemeClr val="dk1"/>
                          </a:solidFill>
                        </a:rPr>
                        <a:t>made from glucose, used to strengthen cell walls and as an energy store.</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86" name="Google Shape;186;p21"/>
          <p:cNvGraphicFramePr/>
          <p:nvPr/>
        </p:nvGraphicFramePr>
        <p:xfrm>
          <a:off x="6642563" y="876648"/>
          <a:ext cx="5457600" cy="1036260"/>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Algae</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670550">
                <a:tc>
                  <a:txBody>
                    <a:bodyPr/>
                    <a:lstStyle/>
                    <a:p>
                      <a:pPr marL="0" marR="0" lvl="0" indent="0" algn="l" rtl="0">
                        <a:spcBef>
                          <a:spcPts val="0"/>
                        </a:spcBef>
                        <a:spcAft>
                          <a:spcPts val="0"/>
                        </a:spcAft>
                        <a:buClr>
                          <a:schemeClr val="dk1"/>
                        </a:buClr>
                        <a:buSzPts val="1100"/>
                        <a:buFont typeface="Calibri"/>
                        <a:buNone/>
                      </a:pPr>
                      <a:r>
                        <a:rPr lang="en-GB" sz="1100" i="0" u="none" strike="noStrike" cap="none">
                          <a:solidFill>
                            <a:schemeClr val="dk1"/>
                          </a:solidFill>
                        </a:rPr>
                        <a:t>Algae are small photosynthesizing plants you find in water. They are adapted to </a:t>
                      </a:r>
                      <a:r>
                        <a:rPr lang="en-GB" sz="1100" u="none" strike="noStrike" cap="none">
                          <a:solidFill>
                            <a:schemeClr val="dk1"/>
                          </a:solidFill>
                        </a:rPr>
                        <a:t>photosynthesis</a:t>
                      </a:r>
                      <a:r>
                        <a:rPr lang="en-GB" sz="1100" i="0" u="none" strike="noStrike" cap="none">
                          <a:solidFill>
                            <a:schemeClr val="dk1"/>
                          </a:solidFill>
                        </a:rPr>
                        <a:t> in aquatic conditions. They absorb the CO</a:t>
                      </a:r>
                      <a:r>
                        <a:rPr lang="en-GB" sz="1100" i="0" u="none" strike="noStrike" cap="none" baseline="-25000">
                          <a:solidFill>
                            <a:schemeClr val="dk1"/>
                          </a:solidFill>
                        </a:rPr>
                        <a:t>2</a:t>
                      </a:r>
                      <a:r>
                        <a:rPr lang="en-GB" sz="1100" i="0" u="none" strike="noStrike" cap="none">
                          <a:solidFill>
                            <a:schemeClr val="dk1"/>
                          </a:solidFill>
                        </a:rPr>
                        <a:t> they need from the water around them</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87" name="Google Shape;187;p21" descr="Image result for limiting factors for photosynthesis"/>
          <p:cNvPicPr preferRelativeResize="0"/>
          <p:nvPr/>
        </p:nvPicPr>
        <p:blipFill rotWithShape="1">
          <a:blip r:embed="rId3">
            <a:alphaModFix/>
          </a:blip>
          <a:srcRect l="3548" t="30811" r="66916" b="29236"/>
          <a:stretch/>
        </p:blipFill>
        <p:spPr>
          <a:xfrm>
            <a:off x="176193" y="3776700"/>
            <a:ext cx="1635700" cy="1143525"/>
          </a:xfrm>
          <a:prstGeom prst="rect">
            <a:avLst/>
          </a:prstGeom>
          <a:noFill/>
          <a:ln>
            <a:noFill/>
          </a:ln>
        </p:spPr>
      </p:pic>
      <p:pic>
        <p:nvPicPr>
          <p:cNvPr id="188" name="Google Shape;188;p21" descr="Image result for limiting factors for photosynthesis"/>
          <p:cNvPicPr preferRelativeResize="0"/>
          <p:nvPr/>
        </p:nvPicPr>
        <p:blipFill rotWithShape="1">
          <a:blip r:embed="rId3">
            <a:alphaModFix/>
          </a:blip>
          <a:srcRect l="35476" t="27872" r="32546" b="29260"/>
          <a:stretch/>
        </p:blipFill>
        <p:spPr>
          <a:xfrm>
            <a:off x="2054034" y="3776700"/>
            <a:ext cx="2180599" cy="1143525"/>
          </a:xfrm>
          <a:prstGeom prst="rect">
            <a:avLst/>
          </a:prstGeom>
          <a:noFill/>
          <a:ln>
            <a:noFill/>
          </a:ln>
        </p:spPr>
      </p:pic>
      <p:pic>
        <p:nvPicPr>
          <p:cNvPr id="189" name="Google Shape;189;p21" descr="Image result for limiting factors for photosynthesis"/>
          <p:cNvPicPr preferRelativeResize="0"/>
          <p:nvPr/>
        </p:nvPicPr>
        <p:blipFill rotWithShape="1">
          <a:blip r:embed="rId3">
            <a:alphaModFix/>
          </a:blip>
          <a:srcRect l="69958" t="29541" b="29816"/>
          <a:stretch/>
        </p:blipFill>
        <p:spPr>
          <a:xfrm>
            <a:off x="4451692" y="3776700"/>
            <a:ext cx="1973800" cy="1143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2"/>
          <p:cNvSpPr/>
          <p:nvPr/>
        </p:nvSpPr>
        <p:spPr>
          <a:xfrm>
            <a:off x="6642567" y="38100"/>
            <a:ext cx="5457600" cy="635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B4 - Respiration</a:t>
            </a:r>
            <a:endParaRPr sz="3200" b="0" i="0" u="none" strike="noStrike" cap="none" dirty="0">
              <a:solidFill>
                <a:schemeClr val="dk1"/>
              </a:solidFill>
              <a:latin typeface="Calibri"/>
              <a:ea typeface="Calibri"/>
              <a:cs typeface="Calibri"/>
              <a:sym typeface="Calibri"/>
            </a:endParaRPr>
          </a:p>
        </p:txBody>
      </p:sp>
      <p:graphicFrame>
        <p:nvGraphicFramePr>
          <p:cNvPr id="195" name="Google Shape;195;p22"/>
          <p:cNvGraphicFramePr/>
          <p:nvPr/>
        </p:nvGraphicFramePr>
        <p:xfrm>
          <a:off x="106051" y="25400"/>
          <a:ext cx="6473175" cy="3388380"/>
        </p:xfrm>
        <a:graphic>
          <a:graphicData uri="http://schemas.openxmlformats.org/drawingml/2006/table">
            <a:tbl>
              <a:tblPr>
                <a:noFill/>
              </a:tblPr>
              <a:tblGrid>
                <a:gridCol w="1404275">
                  <a:extLst>
                    <a:ext uri="{9D8B030D-6E8A-4147-A177-3AD203B41FA5}">
                      <a16:colId xmlns:a16="http://schemas.microsoft.com/office/drawing/2014/main" val="20000"/>
                    </a:ext>
                  </a:extLst>
                </a:gridCol>
                <a:gridCol w="5068900">
                  <a:extLst>
                    <a:ext uri="{9D8B030D-6E8A-4147-A177-3AD203B41FA5}">
                      <a16:colId xmlns:a16="http://schemas.microsoft.com/office/drawing/2014/main" val="20001"/>
                    </a:ext>
                  </a:extLst>
                </a:gridCol>
              </a:tblGrid>
              <a:tr h="345425">
                <a:tc gridSpan="2">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Keywords</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494450">
                <a:tc>
                  <a:txBody>
                    <a:bodyPr/>
                    <a:lstStyle/>
                    <a:p>
                      <a:pPr marL="0" marR="0" lvl="0" indent="0" algn="l" rtl="0">
                        <a:spcBef>
                          <a:spcPts val="0"/>
                        </a:spcBef>
                        <a:spcAft>
                          <a:spcPts val="0"/>
                        </a:spcAft>
                        <a:buClr>
                          <a:schemeClr val="dk1"/>
                        </a:buClr>
                        <a:buSzPts val="1100"/>
                        <a:buFont typeface="Calibri"/>
                        <a:buNone/>
                      </a:pPr>
                      <a:r>
                        <a:rPr lang="en-GB" sz="1100" u="none" strike="noStrike" cap="none"/>
                        <a:t>Aerobic respiration</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Breaking down glucose with oxygen to release energy and producing carbon dioxide and water.</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94450">
                <a:tc>
                  <a:txBody>
                    <a:bodyPr/>
                    <a:lstStyle/>
                    <a:p>
                      <a:pPr marL="0" marR="0" lvl="0" indent="0" algn="l" rtl="0">
                        <a:spcBef>
                          <a:spcPts val="0"/>
                        </a:spcBef>
                        <a:spcAft>
                          <a:spcPts val="0"/>
                        </a:spcAft>
                        <a:buClr>
                          <a:schemeClr val="dk1"/>
                        </a:buClr>
                        <a:buSzPts val="1100"/>
                        <a:buFont typeface="Calibri"/>
                        <a:buNone/>
                      </a:pPr>
                      <a:r>
                        <a:rPr lang="en-GB" sz="1100" u="none" strike="noStrike" cap="none"/>
                        <a:t>Anaerobic respiration</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Releasing energy from the breakdown of glucose without oxygen, producing lactic acid (in animals) and ethanol and carbon dioxide (in plants and microorganisms).</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Breathing</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inflation and deflation of the lungs.</a:t>
                      </a:r>
                      <a:endParaRPr sz="1100" b="1"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Fermentation</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Yeast anaerobically respiring to produce ethanol and carbon dioxide.</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Lactic acid</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100"/>
                        <a:buFont typeface="Calibri"/>
                        <a:buNone/>
                      </a:pPr>
                      <a:r>
                        <a:rPr lang="en-GB" sz="1100" u="none" strike="noStrike" cap="none"/>
                        <a:t>The mild poison made during  anaerobic respiration.</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Glycogen</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A carbohydrate store in animals.</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494450">
                <a:tc>
                  <a:txBody>
                    <a:bodyPr/>
                    <a:lstStyle/>
                    <a:p>
                      <a:pPr marL="0" marR="0" lvl="0" indent="0" algn="l" rtl="0">
                        <a:spcBef>
                          <a:spcPts val="0"/>
                        </a:spcBef>
                        <a:spcAft>
                          <a:spcPts val="0"/>
                        </a:spcAft>
                        <a:buClr>
                          <a:schemeClr val="dk1"/>
                        </a:buClr>
                        <a:buSzPts val="1100"/>
                        <a:buFont typeface="Calibri"/>
                        <a:buNone/>
                      </a:pPr>
                      <a:r>
                        <a:rPr lang="en-GB" sz="1100" u="none" strike="noStrike" cap="none"/>
                        <a:t>Oxygen debt</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extra oxygen that must be taken into the body after exercise has stopped to complete the aerobic respiration of lactic acid.</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graphicFrame>
        <p:nvGraphicFramePr>
          <p:cNvPr id="196" name="Google Shape;196;p22"/>
          <p:cNvGraphicFramePr/>
          <p:nvPr/>
        </p:nvGraphicFramePr>
        <p:xfrm>
          <a:off x="106051" y="3441304"/>
          <a:ext cx="6473175" cy="1386790"/>
        </p:xfrm>
        <a:graphic>
          <a:graphicData uri="http://schemas.openxmlformats.org/drawingml/2006/table">
            <a:tbl>
              <a:tblPr>
                <a:noFill/>
              </a:tblPr>
              <a:tblGrid>
                <a:gridCol w="647317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Aerobic Respiration</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036300">
                <a:tc>
                  <a:txBody>
                    <a:bodyPr/>
                    <a:lstStyle/>
                    <a:p>
                      <a:pPr marL="0" marR="0" lvl="0" indent="0" algn="ctr" rtl="0">
                        <a:spcBef>
                          <a:spcPts val="0"/>
                        </a:spcBef>
                        <a:spcAft>
                          <a:spcPts val="0"/>
                        </a:spcAft>
                        <a:buClr>
                          <a:schemeClr val="dk1"/>
                        </a:buClr>
                        <a:buSzPts val="1100"/>
                        <a:buFont typeface="Calibri"/>
                        <a:buNone/>
                      </a:pPr>
                      <a:r>
                        <a:rPr lang="en-GB" sz="1100" u="none" strike="noStrike" cap="none"/>
                        <a:t>glucose + oxygen → carbon dioxide + water</a:t>
                      </a:r>
                      <a:endParaRPr sz="1100" u="none" strike="noStrike" cap="none"/>
                    </a:p>
                    <a:p>
                      <a:pPr marL="0" marR="0" lvl="0" indent="0" algn="ctr" rtl="0">
                        <a:spcBef>
                          <a:spcPts val="640"/>
                        </a:spcBef>
                        <a:spcAft>
                          <a:spcPts val="0"/>
                        </a:spcAft>
                        <a:buClr>
                          <a:schemeClr val="dk1"/>
                        </a:buClr>
                        <a:buSzPts val="1100"/>
                        <a:buFont typeface="Calibri"/>
                        <a:buNone/>
                      </a:pPr>
                      <a:r>
                        <a:rPr lang="en-GB" sz="1100" u="none" strike="noStrike" cap="none"/>
                        <a:t>C</a:t>
                      </a:r>
                      <a:r>
                        <a:rPr lang="en-GB" sz="1100" u="none" strike="noStrike" cap="none" baseline="-25000"/>
                        <a:t>6</a:t>
                      </a:r>
                      <a:r>
                        <a:rPr lang="en-GB" sz="1100" u="none" strike="noStrike" cap="none"/>
                        <a:t>H</a:t>
                      </a:r>
                      <a:r>
                        <a:rPr lang="en-GB" sz="1100" u="none" strike="noStrike" cap="none" baseline="-25000"/>
                        <a:t>12</a:t>
                      </a:r>
                      <a:r>
                        <a:rPr lang="en-GB" sz="1100" u="none" strike="noStrike" cap="none"/>
                        <a:t>O</a:t>
                      </a:r>
                      <a:r>
                        <a:rPr lang="en-GB" sz="1100" u="none" strike="noStrike" cap="none" baseline="-25000"/>
                        <a:t>6</a:t>
                      </a:r>
                      <a:r>
                        <a:rPr lang="en-GB" sz="1100" u="none" strike="noStrike" cap="none"/>
                        <a:t> + 6O</a:t>
                      </a:r>
                      <a:r>
                        <a:rPr lang="en-GB" sz="1100" u="none" strike="noStrike" cap="none" baseline="-25000"/>
                        <a:t>2</a:t>
                      </a:r>
                      <a:r>
                        <a:rPr lang="en-GB" sz="1100" u="none" strike="noStrike" cap="none"/>
                        <a:t> → 6CO</a:t>
                      </a:r>
                      <a:r>
                        <a:rPr lang="en-GB" sz="1100" u="none" strike="noStrike" cap="none" baseline="-25000"/>
                        <a:t>2</a:t>
                      </a:r>
                      <a:r>
                        <a:rPr lang="en-GB" sz="1100" u="none" strike="noStrike" cap="none"/>
                        <a:t> + 6H</a:t>
                      </a:r>
                      <a:r>
                        <a:rPr lang="en-GB" sz="1100" u="none" strike="noStrike" cap="none" baseline="-25000"/>
                        <a:t>2</a:t>
                      </a:r>
                      <a:r>
                        <a:rPr lang="en-GB" sz="1100" u="none" strike="noStrike" cap="none"/>
                        <a:t>O</a:t>
                      </a:r>
                      <a:endParaRPr sz="1100" u="none" strike="noStrike" cap="none"/>
                    </a:p>
                    <a:p>
                      <a:pPr marL="0" marR="0" lvl="0" indent="0" algn="l" rtl="0">
                        <a:spcBef>
                          <a:spcPts val="640"/>
                        </a:spcBef>
                        <a:spcAft>
                          <a:spcPts val="0"/>
                        </a:spcAft>
                        <a:buClr>
                          <a:srgbClr val="FF0000"/>
                        </a:buClr>
                        <a:buSzPts val="1100"/>
                        <a:buFont typeface="Comic Sans MS"/>
                        <a:buNone/>
                      </a:pPr>
                      <a:r>
                        <a:rPr lang="en-GB" sz="1100" u="none" strike="noStrike" cap="none">
                          <a:solidFill>
                            <a:schemeClr val="dk1"/>
                          </a:solidFill>
                        </a:rPr>
                        <a:t>Respiration is the chemical process of turning glucose and oxygen into carbon dioxide and water. It releases energy and is controlled by enzymes. Respiration is an exothermic process.</a:t>
                      </a:r>
                      <a:endParaRPr sz="11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97" name="Google Shape;197;p22"/>
          <p:cNvGraphicFramePr/>
          <p:nvPr/>
        </p:nvGraphicFramePr>
        <p:xfrm>
          <a:off x="6642563" y="3441312"/>
          <a:ext cx="5457600" cy="1783020"/>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900"/>
                        <a:buFont typeface="Calibri"/>
                        <a:buNone/>
                      </a:pPr>
                      <a:r>
                        <a:rPr lang="en-GB" sz="1100" u="none" strike="noStrike" cap="none">
                          <a:solidFill>
                            <a:srgbClr val="FFFFFF"/>
                          </a:solidFill>
                        </a:rPr>
                        <a:t>Metabolism and the Liver</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422375">
                <a:tc>
                  <a:txBody>
                    <a:bodyPr/>
                    <a:lstStyle/>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rPr>
                        <a:t>Metabolism is the sum of all the chemical reactions that take place in a cell or in the body.</a:t>
                      </a: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rPr>
                        <a:t>The liver has many different roles:</a:t>
                      </a:r>
                      <a:endParaRPr sz="1100" u="none" strike="noStrike" cap="none">
                        <a:solidFill>
                          <a:schemeClr val="dk1"/>
                        </a:solidFill>
                      </a:endParaRPr>
                    </a:p>
                    <a:p>
                      <a:pPr marL="457200" marR="0" lvl="0" indent="-279400" algn="just" rtl="0">
                        <a:spcBef>
                          <a:spcPts val="640"/>
                        </a:spcBef>
                        <a:spcAft>
                          <a:spcPts val="0"/>
                        </a:spcAft>
                        <a:buClr>
                          <a:schemeClr val="dk1"/>
                        </a:buClr>
                        <a:buSzPts val="800"/>
                        <a:buFont typeface="Calibri"/>
                        <a:buAutoNum type="arabicPeriod"/>
                      </a:pPr>
                      <a:r>
                        <a:rPr lang="en-GB" sz="1100" u="none" strike="noStrike" cap="none">
                          <a:solidFill>
                            <a:schemeClr val="dk1"/>
                          </a:solidFill>
                        </a:rPr>
                        <a:t>Detoxifies substances such as the ethanol from alcoholic drinks.</a:t>
                      </a:r>
                      <a:endParaRPr sz="1100" u="none" strike="noStrike" cap="none">
                        <a:solidFill>
                          <a:schemeClr val="dk1"/>
                        </a:solidFill>
                      </a:endParaRPr>
                    </a:p>
                    <a:p>
                      <a:pPr marL="457200" marR="0" lvl="0" indent="-279400" algn="just" rtl="0">
                        <a:spcBef>
                          <a:spcPts val="0"/>
                        </a:spcBef>
                        <a:spcAft>
                          <a:spcPts val="0"/>
                        </a:spcAft>
                        <a:buClr>
                          <a:schemeClr val="dk1"/>
                        </a:buClr>
                        <a:buSzPts val="800"/>
                        <a:buFont typeface="Calibri"/>
                        <a:buAutoNum type="arabicPeriod"/>
                      </a:pPr>
                      <a:r>
                        <a:rPr lang="en-GB" sz="1100" u="none" strike="noStrike" cap="none">
                          <a:solidFill>
                            <a:schemeClr val="dk1"/>
                          </a:solidFill>
                        </a:rPr>
                        <a:t>Breaks down products into the blood so they can be excreted in urine via the kidneys.</a:t>
                      </a:r>
                      <a:endParaRPr sz="1100" u="none" strike="noStrike" cap="none">
                        <a:solidFill>
                          <a:schemeClr val="dk1"/>
                        </a:solidFill>
                      </a:endParaRPr>
                    </a:p>
                    <a:p>
                      <a:pPr marL="457200" marR="0" lvl="0" indent="-279400" algn="just" rtl="0">
                        <a:spcBef>
                          <a:spcPts val="0"/>
                        </a:spcBef>
                        <a:spcAft>
                          <a:spcPts val="0"/>
                        </a:spcAft>
                        <a:buClr>
                          <a:schemeClr val="dk1"/>
                        </a:buClr>
                        <a:buSzPts val="800"/>
                        <a:buFont typeface="Calibri"/>
                        <a:buAutoNum type="arabicPeriod"/>
                      </a:pPr>
                      <a:r>
                        <a:rPr lang="en-GB" sz="1100" u="none" strike="noStrike" cap="none">
                          <a:solidFill>
                            <a:schemeClr val="dk1"/>
                          </a:solidFill>
                        </a:rPr>
                        <a:t>Breaks down old, worn out blood cells and stores iron until it is needed.</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98" name="Google Shape;198;p22"/>
          <p:cNvGraphicFramePr/>
          <p:nvPr/>
        </p:nvGraphicFramePr>
        <p:xfrm>
          <a:off x="6642563" y="718848"/>
          <a:ext cx="5457600" cy="2712660"/>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Effect of Exercise</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2133575">
                <a:tc>
                  <a:txBody>
                    <a:bodyPr/>
                    <a:lstStyle/>
                    <a:p>
                      <a:pPr marL="0" marR="0" lvl="0" indent="0" algn="l" rtl="0">
                        <a:spcBef>
                          <a:spcPts val="0"/>
                        </a:spcBef>
                        <a:spcAft>
                          <a:spcPts val="0"/>
                        </a:spcAft>
                        <a:buClr>
                          <a:schemeClr val="dk1"/>
                        </a:buClr>
                        <a:buSzPts val="1100"/>
                        <a:buFont typeface="Calibri"/>
                        <a:buNone/>
                      </a:pPr>
                      <a:r>
                        <a:rPr lang="en-GB" sz="1100" u="none" strike="noStrike" cap="none"/>
                        <a:t>Heart rate: inc</a:t>
                      </a:r>
                      <a:r>
                        <a:rPr lang="en-GB" sz="1100" u="none" strike="noStrike" cap="none">
                          <a:solidFill>
                            <a:schemeClr val="dk1"/>
                          </a:solidFill>
                        </a:rPr>
                        <a:t>reases and the arteries to your muscles dilate. This has the effect of increasing oxygen and glucose supply and increasing carbon dioxide removal.</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t>Breathing rate and volume: </a:t>
                      </a:r>
                      <a:r>
                        <a:rPr lang="en-GB" sz="1100" u="none" strike="noStrike" cap="none">
                          <a:solidFill>
                            <a:schemeClr val="dk1"/>
                          </a:solidFill>
                        </a:rPr>
                        <a:t>increases and you breathe more deeply. You breathe more often and also bring more air into your lungs in each breath. This increases the rate of oxygen uptake and carbon dioxide removal.</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Temperature: increases. Respiration is an exothermic reaction and some energy is lost as heat.</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Glycogen stores: decrease. Glycogen is converted back into glucose to supply the cells with the fuel they need for increasing cellular respiration.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99" name="Google Shape;199;p22"/>
          <p:cNvGraphicFramePr/>
          <p:nvPr/>
        </p:nvGraphicFramePr>
        <p:xfrm>
          <a:off x="106051" y="4943037"/>
          <a:ext cx="6473175" cy="1790640"/>
        </p:xfrm>
        <a:graphic>
          <a:graphicData uri="http://schemas.openxmlformats.org/drawingml/2006/table">
            <a:tbl>
              <a:tblPr>
                <a:noFill/>
              </a:tblPr>
              <a:tblGrid>
                <a:gridCol w="647317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Anaerobic Respiration</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290300">
                <a:tc>
                  <a:txBody>
                    <a:bodyPr/>
                    <a:lstStyle/>
                    <a:p>
                      <a:pPr marL="0" marR="0" lvl="0" indent="0" algn="ctr" rtl="0">
                        <a:spcBef>
                          <a:spcPts val="0"/>
                        </a:spcBef>
                        <a:spcAft>
                          <a:spcPts val="0"/>
                        </a:spcAft>
                        <a:buClr>
                          <a:schemeClr val="dk1"/>
                        </a:buClr>
                        <a:buSzPts val="1100"/>
                        <a:buFont typeface="Calibri"/>
                        <a:buNone/>
                      </a:pPr>
                      <a:r>
                        <a:rPr lang="en-GB" sz="1100" u="none" strike="noStrike" cap="none"/>
                        <a:t>glucose → lactic acid</a:t>
                      </a:r>
                      <a:endParaRPr sz="1100" u="none" strike="noStrike" cap="none"/>
                    </a:p>
                    <a:p>
                      <a:pPr marL="0" marR="0" lvl="0" indent="0" algn="ctr" rtl="0">
                        <a:spcBef>
                          <a:spcPts val="640"/>
                        </a:spcBef>
                        <a:spcAft>
                          <a:spcPts val="0"/>
                        </a:spcAft>
                        <a:buClr>
                          <a:schemeClr val="dk1"/>
                        </a:buClr>
                        <a:buSzPts val="1100"/>
                        <a:buFont typeface="Calibri"/>
                        <a:buNone/>
                      </a:pPr>
                      <a:r>
                        <a:rPr lang="en-GB" sz="1100" u="none" strike="noStrike" cap="none">
                          <a:solidFill>
                            <a:schemeClr val="dk1"/>
                          </a:solidFill>
                        </a:rPr>
                        <a:t>C</a:t>
                      </a:r>
                      <a:r>
                        <a:rPr lang="en-GB" sz="1100" u="none" strike="noStrike" cap="none" baseline="-25000">
                          <a:solidFill>
                            <a:schemeClr val="dk1"/>
                          </a:solidFill>
                        </a:rPr>
                        <a:t>6</a:t>
                      </a:r>
                      <a:r>
                        <a:rPr lang="en-GB" sz="1100" u="none" strike="noStrike" cap="none">
                          <a:solidFill>
                            <a:schemeClr val="dk1"/>
                          </a:solidFill>
                        </a:rPr>
                        <a:t>H</a:t>
                      </a:r>
                      <a:r>
                        <a:rPr lang="en-GB" sz="1100" u="none" strike="noStrike" cap="none" baseline="-25000">
                          <a:solidFill>
                            <a:schemeClr val="dk1"/>
                          </a:solidFill>
                        </a:rPr>
                        <a:t>12</a:t>
                      </a:r>
                      <a:r>
                        <a:rPr lang="en-GB" sz="1100" u="none" strike="noStrike" cap="none">
                          <a:solidFill>
                            <a:schemeClr val="dk1"/>
                          </a:solidFill>
                        </a:rPr>
                        <a:t>O</a:t>
                      </a:r>
                      <a:r>
                        <a:rPr lang="en-GB" sz="1100" u="none" strike="noStrike" cap="none" baseline="-25000">
                          <a:solidFill>
                            <a:schemeClr val="dk1"/>
                          </a:solidFill>
                        </a:rPr>
                        <a:t>6</a:t>
                      </a:r>
                      <a:r>
                        <a:rPr lang="en-GB" sz="1100" u="none" strike="noStrike" cap="none">
                          <a:solidFill>
                            <a:schemeClr val="dk1"/>
                          </a:solidFill>
                        </a:rPr>
                        <a:t> → C</a:t>
                      </a:r>
                      <a:r>
                        <a:rPr lang="en-GB" sz="1100" u="none" strike="noStrike" cap="none" baseline="-25000">
                          <a:solidFill>
                            <a:schemeClr val="dk1"/>
                          </a:solidFill>
                        </a:rPr>
                        <a:t>3</a:t>
                      </a:r>
                      <a:r>
                        <a:rPr lang="en-GB" sz="1100" u="none" strike="noStrike" cap="none">
                          <a:solidFill>
                            <a:schemeClr val="dk1"/>
                          </a:solidFill>
                        </a:rPr>
                        <a:t>H</a:t>
                      </a:r>
                      <a:r>
                        <a:rPr lang="en-GB" sz="1100" u="none" strike="noStrike" cap="none" baseline="-25000">
                          <a:solidFill>
                            <a:schemeClr val="dk1"/>
                          </a:solidFill>
                        </a:rPr>
                        <a:t>6</a:t>
                      </a:r>
                      <a:r>
                        <a:rPr lang="en-GB" sz="1100" u="none" strike="noStrike" cap="none">
                          <a:solidFill>
                            <a:schemeClr val="dk1"/>
                          </a:solidFill>
                        </a:rPr>
                        <a:t>O</a:t>
                      </a:r>
                      <a:r>
                        <a:rPr lang="en-GB" sz="1100" u="none" strike="noStrike" cap="none" baseline="-25000">
                          <a:solidFill>
                            <a:schemeClr val="dk1"/>
                          </a:solidFill>
                        </a:rPr>
                        <a:t>3</a:t>
                      </a:r>
                      <a:br>
                        <a:rPr lang="en-GB" sz="1100" u="none" strike="noStrike" cap="none" baseline="-25000">
                          <a:solidFill>
                            <a:schemeClr val="dk1"/>
                          </a:solidFill>
                        </a:rPr>
                      </a:br>
                      <a:endParaRPr sz="1100" u="none" strike="noStrike" cap="none" baseline="-25000">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t>Anaerobic respiration releases energy in the absence of oxygen. It is much less efficient than aerobic respiration. It produces a poisonous waste product called lactic acid, which can be removed by reacting it with oxygen. </a:t>
                      </a:r>
                      <a:endParaRPr sz="1100" u="none" strike="noStrike" cap="none"/>
                    </a:p>
                    <a:p>
                      <a:pPr marL="0" marR="0" lvl="0" indent="0" algn="ctr" rtl="0">
                        <a:spcBef>
                          <a:spcPts val="480"/>
                        </a:spcBef>
                        <a:spcAft>
                          <a:spcPts val="0"/>
                        </a:spcAft>
                        <a:buClr>
                          <a:schemeClr val="dk1"/>
                        </a:buClr>
                        <a:buSzPts val="1100"/>
                        <a:buFont typeface="Calibri"/>
                        <a:buNone/>
                      </a:pPr>
                      <a:r>
                        <a:rPr lang="en-GB" sz="1100" u="none" strike="noStrike" cap="none"/>
                        <a:t>Lactic acid + oxygen → carbon dioxide + water </a:t>
                      </a:r>
                      <a:endParaRPr sz="11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200" name="Google Shape;200;p22"/>
          <p:cNvGraphicFramePr/>
          <p:nvPr/>
        </p:nvGraphicFramePr>
        <p:xfrm>
          <a:off x="6642551" y="5514537"/>
          <a:ext cx="5457600" cy="1203900"/>
        </p:xfrm>
        <a:graphic>
          <a:graphicData uri="http://schemas.openxmlformats.org/drawingml/2006/table">
            <a:tbl>
              <a:tblPr>
                <a:noFill/>
              </a:tblPr>
              <a:tblGrid>
                <a:gridCol w="5457600">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Metabolism and the Liver</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833100">
                <a:tc>
                  <a:txBody>
                    <a:bodyPr/>
                    <a:lstStyle/>
                    <a:p>
                      <a:pPr marL="0" marR="0" lvl="0" indent="0" algn="just" rtl="0">
                        <a:spcBef>
                          <a:spcPts val="0"/>
                        </a:spcBef>
                        <a:spcAft>
                          <a:spcPts val="0"/>
                        </a:spcAft>
                        <a:buClr>
                          <a:schemeClr val="dk1"/>
                        </a:buClr>
                        <a:buSzPts val="1100"/>
                        <a:buFont typeface="Calibri"/>
                        <a:buNone/>
                      </a:pPr>
                      <a:r>
                        <a:rPr lang="en-GB" sz="1100" u="none" strike="noStrike" cap="none">
                          <a:solidFill>
                            <a:schemeClr val="dk1"/>
                          </a:solidFill>
                        </a:rPr>
                        <a:t>The liver also deals with the lactic acid produced in anaerobic respiration. The blood transports the lactic acid to the liver. Here, it is converted back into glucose, which is then broken down in aerobic respiration to form carbon dioxide and water. If the glucose isn’t needed, it can be stored as glycogen in the liver.</a:t>
                      </a:r>
                      <a:endParaRPr sz="11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p:nvPr/>
        </p:nvSpPr>
        <p:spPr>
          <a:xfrm>
            <a:off x="7292033" y="58167"/>
            <a:ext cx="4824000" cy="5180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2000" b="0" i="0" u="none" strike="noStrike" cap="none" dirty="0">
                <a:solidFill>
                  <a:schemeClr val="dk1"/>
                </a:solidFill>
                <a:latin typeface="Calibri"/>
                <a:ea typeface="Calibri"/>
                <a:cs typeface="Calibri"/>
                <a:sym typeface="Calibri"/>
              </a:rPr>
              <a:t>P1 - Energy (Topic Three) </a:t>
            </a:r>
            <a:endParaRPr sz="2000" b="0" i="0" u="none" strike="noStrike" cap="none" dirty="0">
              <a:solidFill>
                <a:schemeClr val="dk1"/>
              </a:solidFill>
              <a:latin typeface="Calibri"/>
              <a:ea typeface="Calibri"/>
              <a:cs typeface="Calibri"/>
              <a:sym typeface="Calibri"/>
            </a:endParaRPr>
          </a:p>
        </p:txBody>
      </p:sp>
      <p:graphicFrame>
        <p:nvGraphicFramePr>
          <p:cNvPr id="95" name="Google Shape;95;p14"/>
          <p:cNvGraphicFramePr/>
          <p:nvPr/>
        </p:nvGraphicFramePr>
        <p:xfrm>
          <a:off x="111200" y="58151"/>
          <a:ext cx="7103725" cy="3159760"/>
        </p:xfrm>
        <a:graphic>
          <a:graphicData uri="http://schemas.openxmlformats.org/drawingml/2006/table">
            <a:tbl>
              <a:tblPr>
                <a:noFill/>
              </a:tblPr>
              <a:tblGrid>
                <a:gridCol w="1682625">
                  <a:extLst>
                    <a:ext uri="{9D8B030D-6E8A-4147-A177-3AD203B41FA5}">
                      <a16:colId xmlns:a16="http://schemas.microsoft.com/office/drawing/2014/main" val="20000"/>
                    </a:ext>
                  </a:extLst>
                </a:gridCol>
                <a:gridCol w="5421100">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Keywords</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452125">
                <a:tc>
                  <a:txBody>
                    <a:bodyPr/>
                    <a:lstStyle/>
                    <a:p>
                      <a:pPr marL="0" marR="0" lvl="0" indent="0" algn="l" rtl="0">
                        <a:spcBef>
                          <a:spcPts val="0"/>
                        </a:spcBef>
                        <a:spcAft>
                          <a:spcPts val="0"/>
                        </a:spcAft>
                        <a:buClr>
                          <a:schemeClr val="dk1"/>
                        </a:buClr>
                        <a:buSzPts val="1100"/>
                        <a:buFont typeface="Calibri"/>
                        <a:buNone/>
                      </a:pPr>
                      <a:r>
                        <a:rPr lang="en-GB" sz="1100" u="none" strike="noStrike" cap="none"/>
                        <a:t>Energy </a:t>
                      </a:r>
                      <a:endParaRPr sz="1900" u="none" strike="noStrike" cap="none"/>
                    </a:p>
                  </a:txBody>
                  <a:tcPr marL="84675" marR="84675"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ability for something to do work. Energy is measured in Joules (J). energy cannot be created or destroyed but can shift between stores of energy.</a:t>
                      </a:r>
                      <a:endParaRPr sz="1100" u="none" strike="noStrike" cap="none"/>
                    </a:p>
                  </a:txBody>
                  <a:tcPr marL="84675" marR="84675"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Power</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rate at which energy is transferred. Power is measured in Watts (W)</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14675">
                <a:tc>
                  <a:txBody>
                    <a:bodyPr/>
                    <a:lstStyle/>
                    <a:p>
                      <a:pPr marL="0" marR="0" lvl="0" indent="0" algn="l" rtl="0">
                        <a:spcBef>
                          <a:spcPts val="0"/>
                        </a:spcBef>
                        <a:spcAft>
                          <a:spcPts val="0"/>
                        </a:spcAft>
                        <a:buClr>
                          <a:schemeClr val="dk1"/>
                        </a:buClr>
                        <a:buSzPts val="1100"/>
                        <a:buFont typeface="Calibri"/>
                        <a:buNone/>
                      </a:pPr>
                      <a:r>
                        <a:rPr lang="en-GB" sz="1100" u="none" strike="noStrike" cap="none"/>
                        <a:t>GPE (gravitational potential energy)</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potential energy an object possesses due to its position above the earth. GPE is measured in Joules (J) and depends on the mass off the object, the gravitational field strength and the height above the earth’s surface.</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52125">
                <a:tc>
                  <a:txBody>
                    <a:bodyPr/>
                    <a:lstStyle/>
                    <a:p>
                      <a:pPr marL="0" marR="0" lvl="0" indent="0" algn="l" rtl="0">
                        <a:spcBef>
                          <a:spcPts val="0"/>
                        </a:spcBef>
                        <a:spcAft>
                          <a:spcPts val="0"/>
                        </a:spcAft>
                        <a:buClr>
                          <a:schemeClr val="dk1"/>
                        </a:buClr>
                        <a:buSzPts val="1100"/>
                        <a:buFont typeface="Calibri"/>
                        <a:buNone/>
                      </a:pPr>
                      <a:r>
                        <a:rPr lang="en-GB" sz="1100" u="none" strike="noStrike" cap="none"/>
                        <a:t>KE (kinetic Energy)</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t>The energy an object possesses when it is moving. KE is measured in Joules (J) and depends on the mass and speed of an object.</a:t>
                      </a:r>
                      <a:endParaRPr sz="1100" u="none" strike="noStrike" cap="none" dirty="0"/>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452125">
                <a:tc>
                  <a:txBody>
                    <a:bodyPr/>
                    <a:lstStyle/>
                    <a:p>
                      <a:pPr marL="0" marR="0" lvl="0" indent="0" algn="l" rtl="0">
                        <a:spcBef>
                          <a:spcPts val="0"/>
                        </a:spcBef>
                        <a:spcAft>
                          <a:spcPts val="0"/>
                        </a:spcAft>
                        <a:buClr>
                          <a:schemeClr val="dk1"/>
                        </a:buClr>
                        <a:buSzPts val="1100"/>
                        <a:buFont typeface="Calibri"/>
                        <a:buNone/>
                      </a:pPr>
                      <a:r>
                        <a:rPr lang="en-GB" sz="1100" u="none" strike="noStrike" cap="none"/>
                        <a:t>Thermal energy</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A form of kinetic energy caused due to the motion of particles (hotter particles are more active and therefore have more KE).</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Elastic potential energy</a:t>
                      </a:r>
                      <a:endParaRPr sz="11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t>The energy an elastic object stores if it is stretched.</a:t>
                      </a:r>
                      <a:endParaRPr sz="1100" u="none" strike="noStrike" cap="none" dirty="0"/>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aphicFrame>
        <p:nvGraphicFramePr>
          <p:cNvPr id="96" name="Google Shape;96;p14"/>
          <p:cNvGraphicFramePr/>
          <p:nvPr/>
        </p:nvGraphicFramePr>
        <p:xfrm>
          <a:off x="7292027" y="646843"/>
          <a:ext cx="1621525" cy="2548225"/>
        </p:xfrm>
        <a:graphic>
          <a:graphicData uri="http://schemas.openxmlformats.org/drawingml/2006/table">
            <a:tbl>
              <a:tblPr>
                <a:noFill/>
              </a:tblPr>
              <a:tblGrid>
                <a:gridCol w="1621525">
                  <a:extLst>
                    <a:ext uri="{9D8B030D-6E8A-4147-A177-3AD203B41FA5}">
                      <a16:colId xmlns:a16="http://schemas.microsoft.com/office/drawing/2014/main" val="20000"/>
                    </a:ext>
                  </a:extLst>
                </a:gridCol>
              </a:tblGrid>
              <a:tr h="3640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Hooke’s Law</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2184200">
                <a:tc>
                  <a:txBody>
                    <a:bodyPr/>
                    <a:lstStyle/>
                    <a:p>
                      <a:pPr marL="0" marR="0" lvl="0" indent="0" algn="l" rtl="0">
                        <a:lnSpc>
                          <a:spcPct val="115000"/>
                        </a:lnSpc>
                        <a:spcBef>
                          <a:spcPts val="0"/>
                        </a:spcBef>
                        <a:spcAft>
                          <a:spcPts val="0"/>
                        </a:spcAft>
                        <a:buClr>
                          <a:schemeClr val="dk1"/>
                        </a:buClr>
                        <a:buSzPts val="1100"/>
                        <a:buFont typeface="Arial"/>
                        <a:buNone/>
                      </a:pPr>
                      <a:r>
                        <a:rPr lang="en-GB" sz="1100" u="none" strike="noStrike" cap="none">
                          <a:solidFill>
                            <a:schemeClr val="dk1"/>
                          </a:solidFill>
                        </a:rPr>
                        <a:t>The extension of a spring is directly proportional to the force that is applied to it, provided the limit of proportionality is not reached. Past this point, the elastic object will no longer return to its original shape.</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97" name="Google Shape;97;p14"/>
          <p:cNvGraphicFramePr/>
          <p:nvPr/>
        </p:nvGraphicFramePr>
        <p:xfrm>
          <a:off x="93608" y="3247939"/>
          <a:ext cx="12004775" cy="3379330"/>
        </p:xfrm>
        <a:graphic>
          <a:graphicData uri="http://schemas.openxmlformats.org/drawingml/2006/table">
            <a:tbl>
              <a:tblPr>
                <a:noFill/>
              </a:tblPr>
              <a:tblGrid>
                <a:gridCol w="4562125">
                  <a:extLst>
                    <a:ext uri="{9D8B030D-6E8A-4147-A177-3AD203B41FA5}">
                      <a16:colId xmlns:a16="http://schemas.microsoft.com/office/drawing/2014/main" val="20000"/>
                    </a:ext>
                  </a:extLst>
                </a:gridCol>
                <a:gridCol w="1307725">
                  <a:extLst>
                    <a:ext uri="{9D8B030D-6E8A-4147-A177-3AD203B41FA5}">
                      <a16:colId xmlns:a16="http://schemas.microsoft.com/office/drawing/2014/main" val="20001"/>
                    </a:ext>
                  </a:extLst>
                </a:gridCol>
                <a:gridCol w="6134925">
                  <a:extLst>
                    <a:ext uri="{9D8B030D-6E8A-4147-A177-3AD203B41FA5}">
                      <a16:colId xmlns:a16="http://schemas.microsoft.com/office/drawing/2014/main" val="20002"/>
                    </a:ext>
                  </a:extLst>
                </a:gridCol>
              </a:tblGrid>
              <a:tr h="345425">
                <a:tc>
                  <a:txBody>
                    <a:bodyPr/>
                    <a:lstStyle/>
                    <a:p>
                      <a:pPr marL="0" marR="0" lvl="0" indent="0" algn="l" rtl="0">
                        <a:spcBef>
                          <a:spcPts val="0"/>
                        </a:spcBef>
                        <a:spcAft>
                          <a:spcPts val="0"/>
                        </a:spcAft>
                        <a:buClr>
                          <a:srgbClr val="FFFFFF"/>
                        </a:buClr>
                        <a:buSzPts val="1100"/>
                        <a:buFont typeface="Calibri"/>
                        <a:buNone/>
                      </a:pPr>
                      <a:r>
                        <a:rPr lang="en-GB" sz="1100" u="none" strike="noStrike" cap="none">
                          <a:solidFill>
                            <a:srgbClr val="FFFFFF"/>
                          </a:solidFill>
                        </a:rPr>
                        <a:t>Word Equation</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1100"/>
                        <a:buFont typeface="Calibri"/>
                        <a:buNone/>
                      </a:pPr>
                      <a:r>
                        <a:rPr lang="en-GB" sz="1100" u="none" strike="noStrike" cap="none">
                          <a:solidFill>
                            <a:srgbClr val="FFFFFF"/>
                          </a:solidFill>
                        </a:rPr>
                        <a:t>Symbol Equation</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Units</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395575">
                <a:tc>
                  <a:txBody>
                    <a:bodyPr/>
                    <a:lstStyle/>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GPE  = mass x gravitational field x change in height,</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GPE = mgΔh</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GPE: Joules (J), Mass: kilograms (Kg), Height: Metres (m)</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59625">
                <a:tc>
                  <a:txBody>
                    <a:bodyPr/>
                    <a:lstStyle/>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work done = force applied x distance moved </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W = fs</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Work done: Joules (J), Force applied: Newtons (N), Distance moved: Metres (m)</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59625">
                <a:tc>
                  <a:txBody>
                    <a:bodyPr/>
                    <a:lstStyle/>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KE = ½ x mass x speed²</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KE = ½mv²</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KE: Joules (J), Mass: Kilograms (Kg), Speed: metres/second² (m/s²)</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59625">
                <a:tc>
                  <a:txBody>
                    <a:bodyPr/>
                    <a:lstStyle/>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elastic potential energy  = ½ x spring constant x extension²</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E</a:t>
                      </a:r>
                      <a:r>
                        <a:rPr lang="en-GB" sz="800" u="none" strike="noStrike" cap="none">
                          <a:solidFill>
                            <a:schemeClr val="dk1"/>
                          </a:solidFill>
                        </a:rPr>
                        <a:t>e </a:t>
                      </a:r>
                      <a:r>
                        <a:rPr lang="en-GB" sz="1100" u="none" strike="noStrike" cap="none">
                          <a:solidFill>
                            <a:schemeClr val="dk1"/>
                          </a:solidFill>
                        </a:rPr>
                        <a:t>=  ½ke²</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Elastic potential energy: Joules (J), Spring constant: Newtons per metre (N/m), Extension: metres (m)</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507975">
                <a:tc>
                  <a:txBody>
                    <a:bodyPr/>
                    <a:lstStyle/>
                    <a:p>
                      <a:pPr marL="0" marR="0" lvl="0" indent="0" algn="ctr" rtl="0">
                        <a:spcBef>
                          <a:spcPts val="0"/>
                        </a:spcBef>
                        <a:spcAft>
                          <a:spcPts val="0"/>
                        </a:spcAft>
                        <a:buClr>
                          <a:schemeClr val="dk1"/>
                        </a:buClr>
                        <a:buSzPts val="1100"/>
                        <a:buFont typeface="Arial"/>
                        <a:buNone/>
                      </a:pPr>
                      <a:r>
                        <a:rPr lang="en-GB" sz="1100" u="none" strike="noStrike" cap="none" dirty="0">
                          <a:solidFill>
                            <a:schemeClr val="dk1"/>
                          </a:solidFill>
                        </a:rPr>
                        <a:t>efficiency = useful output energy  (x 100%)</a:t>
                      </a:r>
                      <a:endParaRPr sz="1100" u="none" strike="noStrike" cap="none" dirty="0">
                        <a:solidFill>
                          <a:schemeClr val="dk1"/>
                        </a:solidFill>
                      </a:endParaRPr>
                    </a:p>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total input energy </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Energy: Joules (J)</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507975">
                <a:tc>
                  <a:txBody>
                    <a:bodyPr/>
                    <a:lstStyle/>
                    <a:p>
                      <a:pPr marL="0" marR="0" lvl="0" indent="0" algn="ctr" rtl="0">
                        <a:spcBef>
                          <a:spcPts val="0"/>
                        </a:spcBef>
                        <a:spcAft>
                          <a:spcPts val="0"/>
                        </a:spcAft>
                        <a:buClr>
                          <a:schemeClr val="dk1"/>
                        </a:buClr>
                        <a:buSzPts val="1100"/>
                        <a:buFont typeface="Arial"/>
                        <a:buNone/>
                      </a:pPr>
                      <a:r>
                        <a:rPr lang="en-GB" sz="1100" u="none" strike="noStrike" cap="none">
                          <a:solidFill>
                            <a:schemeClr val="dk1"/>
                          </a:solidFill>
                        </a:rPr>
                        <a:t>efficiency = useful output power (X 100%)</a:t>
                      </a:r>
                      <a:endParaRPr sz="1100" u="none" strike="noStrike" cap="none">
                        <a:solidFill>
                          <a:schemeClr val="dk1"/>
                        </a:solidFill>
                      </a:endParaRPr>
                    </a:p>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total input power </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Power: Watts (W)</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507975">
                <a:tc>
                  <a:txBody>
                    <a:bodyPr/>
                    <a:lstStyle/>
                    <a:p>
                      <a:pPr marL="0" marR="0" lvl="0" indent="0" algn="ctr" rtl="0">
                        <a:spcBef>
                          <a:spcPts val="0"/>
                        </a:spcBef>
                        <a:spcAft>
                          <a:spcPts val="0"/>
                        </a:spcAft>
                        <a:buClr>
                          <a:schemeClr val="dk1"/>
                        </a:buClr>
                        <a:buSzPts val="1100"/>
                        <a:buFont typeface="Arial"/>
                        <a:buNone/>
                      </a:pPr>
                      <a:r>
                        <a:rPr lang="en-GB" sz="1100" u="none" strike="noStrike" cap="none">
                          <a:solidFill>
                            <a:schemeClr val="dk1"/>
                          </a:solidFill>
                        </a:rPr>
                        <a:t>Power = energy transferred</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                                                          time </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a:solidFill>
                            <a:schemeClr val="dk1"/>
                          </a:solidFill>
                        </a:rPr>
                        <a:t>E = P/T</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Clr>
                          <a:schemeClr val="dk1"/>
                        </a:buClr>
                        <a:buSzPts val="1100"/>
                        <a:buFont typeface="Calibri"/>
                        <a:buNone/>
                      </a:pPr>
                      <a:r>
                        <a:rPr lang="en-GB" sz="1100" u="none" strike="noStrike" cap="none" dirty="0">
                          <a:solidFill>
                            <a:schemeClr val="dk1"/>
                          </a:solidFill>
                        </a:rPr>
                        <a:t>Power: Watts (W), Energy transferred: Joules (J), Time: Seconds (s)</a:t>
                      </a:r>
                      <a:endParaRPr sz="1100" u="none" strike="noStrike" cap="none" dirty="0">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cxnSp>
        <p:nvCxnSpPr>
          <p:cNvPr id="98" name="Google Shape;98;p14"/>
          <p:cNvCxnSpPr/>
          <p:nvPr/>
        </p:nvCxnSpPr>
        <p:spPr>
          <a:xfrm>
            <a:off x="1819080" y="5329131"/>
            <a:ext cx="1292400" cy="12000"/>
          </a:xfrm>
          <a:prstGeom prst="straightConnector1">
            <a:avLst/>
          </a:prstGeom>
          <a:noFill/>
          <a:ln w="9525" cap="flat" cmpd="sng">
            <a:solidFill>
              <a:schemeClr val="dk2"/>
            </a:solidFill>
            <a:prstDash val="solid"/>
            <a:round/>
            <a:headEnd type="none" w="sm" len="sm"/>
            <a:tailEnd type="none" w="sm" len="sm"/>
          </a:ln>
        </p:spPr>
      </p:cxnSp>
      <p:cxnSp>
        <p:nvCxnSpPr>
          <p:cNvPr id="99" name="Google Shape;99;p14"/>
          <p:cNvCxnSpPr/>
          <p:nvPr/>
        </p:nvCxnSpPr>
        <p:spPr>
          <a:xfrm>
            <a:off x="1783300" y="5889683"/>
            <a:ext cx="1292400" cy="12000"/>
          </a:xfrm>
          <a:prstGeom prst="straightConnector1">
            <a:avLst/>
          </a:prstGeom>
          <a:noFill/>
          <a:ln w="9525" cap="flat" cmpd="sng">
            <a:solidFill>
              <a:schemeClr val="dk2"/>
            </a:solidFill>
            <a:prstDash val="solid"/>
            <a:round/>
            <a:headEnd type="none" w="sm" len="sm"/>
            <a:tailEnd type="none" w="sm" len="sm"/>
          </a:ln>
        </p:spPr>
      </p:cxnSp>
      <p:cxnSp>
        <p:nvCxnSpPr>
          <p:cNvPr id="100" name="Google Shape;100;p14"/>
          <p:cNvCxnSpPr/>
          <p:nvPr/>
        </p:nvCxnSpPr>
        <p:spPr>
          <a:xfrm>
            <a:off x="1783300" y="6317640"/>
            <a:ext cx="1292400" cy="12000"/>
          </a:xfrm>
          <a:prstGeom prst="straightConnector1">
            <a:avLst/>
          </a:prstGeom>
          <a:noFill/>
          <a:ln w="9525" cap="flat" cmpd="sng">
            <a:solidFill>
              <a:schemeClr val="dk2"/>
            </a:solidFill>
            <a:prstDash val="solid"/>
            <a:round/>
            <a:headEnd type="none" w="sm" len="sm"/>
            <a:tailEnd type="none" w="sm" len="sm"/>
          </a:ln>
        </p:spPr>
      </p:cxnSp>
      <p:pic>
        <p:nvPicPr>
          <p:cNvPr id="101" name="Google Shape;101;p14"/>
          <p:cNvPicPr preferRelativeResize="0"/>
          <p:nvPr/>
        </p:nvPicPr>
        <p:blipFill rotWithShape="1">
          <a:blip r:embed="rId3">
            <a:alphaModFix/>
          </a:blip>
          <a:srcRect/>
          <a:stretch/>
        </p:blipFill>
        <p:spPr>
          <a:xfrm>
            <a:off x="8990667" y="637934"/>
            <a:ext cx="3125368" cy="254823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5404267" y="2993551"/>
            <a:ext cx="6716000" cy="7744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b="0" i="0" u="none" strike="noStrike" cap="none" dirty="0">
                <a:solidFill>
                  <a:schemeClr val="dk1"/>
                </a:solidFill>
                <a:latin typeface="Calibri"/>
                <a:ea typeface="Calibri"/>
                <a:cs typeface="Calibri"/>
                <a:sym typeface="Calibri"/>
              </a:rPr>
              <a:t>P1 -  Energy Transfers (Topic Three)</a:t>
            </a:r>
            <a:endParaRPr b="0" i="0" u="none" strike="noStrike" cap="none" dirty="0">
              <a:solidFill>
                <a:schemeClr val="dk1"/>
              </a:solidFill>
              <a:latin typeface="Calibri"/>
              <a:ea typeface="Calibri"/>
              <a:cs typeface="Calibri"/>
              <a:sym typeface="Calibri"/>
            </a:endParaRPr>
          </a:p>
        </p:txBody>
      </p:sp>
      <p:graphicFrame>
        <p:nvGraphicFramePr>
          <p:cNvPr id="107" name="Google Shape;107;p15"/>
          <p:cNvGraphicFramePr/>
          <p:nvPr/>
        </p:nvGraphicFramePr>
        <p:xfrm>
          <a:off x="93000" y="65975"/>
          <a:ext cx="5239675" cy="3383160"/>
        </p:xfrm>
        <a:graphic>
          <a:graphicData uri="http://schemas.openxmlformats.org/drawingml/2006/table">
            <a:tbl>
              <a:tblPr>
                <a:noFill/>
              </a:tblPr>
              <a:tblGrid>
                <a:gridCol w="1381400">
                  <a:extLst>
                    <a:ext uri="{9D8B030D-6E8A-4147-A177-3AD203B41FA5}">
                      <a16:colId xmlns:a16="http://schemas.microsoft.com/office/drawing/2014/main" val="20000"/>
                    </a:ext>
                  </a:extLst>
                </a:gridCol>
                <a:gridCol w="3858275">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Keywords</a:t>
                      </a:r>
                      <a:endParaRPr sz="1200" u="none" strike="noStrike" cap="none">
                        <a:solidFill>
                          <a:srgbClr val="FFFFFF"/>
                        </a:solidFill>
                      </a:endParaRPr>
                    </a:p>
                  </a:txBody>
                  <a:tcPr marL="121900" marR="121900" marT="91425" marB="91425">
                    <a:solidFill>
                      <a:srgbClr val="000000"/>
                    </a:solidFill>
                  </a:tcPr>
                </a:tc>
                <a:tc hMerge="1">
                  <a:txBody>
                    <a:bodyPr/>
                    <a:lstStyle/>
                    <a:p>
                      <a:endParaRPr lang="en-US"/>
                    </a:p>
                  </a:txBody>
                  <a:tcPr/>
                </a:tc>
                <a:extLst>
                  <a:ext uri="{0D108BD9-81ED-4DB2-BD59-A6C34878D82A}">
                    <a16:rowId xmlns:a16="http://schemas.microsoft.com/office/drawing/2014/main" val="10000"/>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Thermal conductivity</a:t>
                      </a:r>
                      <a:endParaRPr sz="1100" u="none" strike="noStrike" cap="none"/>
                    </a:p>
                  </a:txBody>
                  <a:tcPr marL="121900" marR="121900" marT="91425" marB="91425">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Ability of a material to transfer energy by heating.</a:t>
                      </a:r>
                      <a:endParaRPr sz="1100" u="none" strike="noStrike" cap="none"/>
                    </a:p>
                  </a:txBody>
                  <a:tcPr marL="121900" marR="121900" marT="91425" marB="91425"/>
                </a:tc>
                <a:extLst>
                  <a:ext uri="{0D108BD9-81ED-4DB2-BD59-A6C34878D82A}">
                    <a16:rowId xmlns:a16="http://schemas.microsoft.com/office/drawing/2014/main" val="10001"/>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Conductor</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A material with high thermal conductivity.</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381000">
                <a:tc>
                  <a:txBody>
                    <a:bodyPr/>
                    <a:lstStyle/>
                    <a:p>
                      <a:pPr marL="0" marR="0" lvl="0" indent="0" algn="l" rtl="0">
                        <a:spcBef>
                          <a:spcPts val="0"/>
                        </a:spcBef>
                        <a:spcAft>
                          <a:spcPts val="0"/>
                        </a:spcAft>
                        <a:buClr>
                          <a:schemeClr val="dk1"/>
                        </a:buClr>
                        <a:buSzPts val="1100"/>
                        <a:buFont typeface="Calibri"/>
                        <a:buNone/>
                      </a:pPr>
                      <a:r>
                        <a:rPr lang="en-GB" sz="1100" u="none" strike="noStrike" cap="none"/>
                        <a:t>Insulator</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A material with low thermal conductivity.</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3"/>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t>Conduction</a:t>
                      </a:r>
                      <a:br>
                        <a:rPr lang="en-GB" sz="1100" u="none" strike="noStrike" cap="none"/>
                      </a:b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transfer of energy through a material by the vibration of atoms in a lattice and, in the case of metals, by the movement of ‘free-electrons’.</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4"/>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Convection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Circulation of a liquid or gas caused by increasing its thermal energy.</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5"/>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Specific Heat Capacity</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amount of energy required to increase the temperature of 1kg of a substance by 1</a:t>
                      </a:r>
                      <a:r>
                        <a:rPr lang="en-GB" sz="1100" u="none" strike="noStrike" cap="none" baseline="30000"/>
                        <a:t>o</a:t>
                      </a:r>
                      <a:r>
                        <a:rPr lang="en-GB" sz="1100" u="none" strike="noStrike" cap="none"/>
                        <a:t>C.</a:t>
                      </a:r>
                      <a:endParaRPr sz="1100" u="none" strike="noStrike" cap="none"/>
                    </a:p>
                  </a:txBody>
                  <a:tcPr marL="121900" marR="121900"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6"/>
                  </a:ext>
                </a:extLst>
              </a:tr>
            </a:tbl>
          </a:graphicData>
        </a:graphic>
      </p:graphicFrame>
      <p:graphicFrame>
        <p:nvGraphicFramePr>
          <p:cNvPr id="108" name="Google Shape;108;p15"/>
          <p:cNvGraphicFramePr/>
          <p:nvPr/>
        </p:nvGraphicFramePr>
        <p:xfrm>
          <a:off x="5472567" y="375833"/>
          <a:ext cx="6647700" cy="2392620"/>
        </p:xfrm>
        <a:graphic>
          <a:graphicData uri="http://schemas.openxmlformats.org/drawingml/2006/table">
            <a:tbl>
              <a:tblPr>
                <a:noFill/>
              </a:tblPr>
              <a:tblGrid>
                <a:gridCol w="6647700">
                  <a:extLst>
                    <a:ext uri="{9D8B030D-6E8A-4147-A177-3AD203B41FA5}">
                      <a16:colId xmlns:a16="http://schemas.microsoft.com/office/drawing/2014/main" val="20000"/>
                    </a:ext>
                  </a:extLst>
                </a:gridCol>
              </a:tblGrid>
              <a:tr h="277585">
                <a:tc>
                  <a:txBody>
                    <a:bodyPr/>
                    <a:lstStyle/>
                    <a:p>
                      <a:pPr marL="0" marR="0" lvl="0" indent="0" algn="l" rtl="0">
                        <a:spcBef>
                          <a:spcPts val="0"/>
                        </a:spcBef>
                        <a:spcAft>
                          <a:spcPts val="0"/>
                        </a:spcAft>
                        <a:buClr>
                          <a:srgbClr val="FFFFFF"/>
                        </a:buClr>
                        <a:buSzPts val="1200"/>
                        <a:buFont typeface="Calibri"/>
                        <a:buNone/>
                      </a:pPr>
                      <a:r>
                        <a:rPr lang="en-GB" sz="1200" u="none" strike="noStrike" cap="none">
                          <a:solidFill>
                            <a:srgbClr val="FFFFFF"/>
                          </a:solidFill>
                        </a:rPr>
                        <a:t>Specific Heat Capacity</a:t>
                      </a:r>
                      <a:endParaRPr sz="1500" u="none" strike="noStrike" cap="none">
                        <a:solidFill>
                          <a:srgbClr val="FFFFFF"/>
                        </a:solidFill>
                      </a:endParaRPr>
                    </a:p>
                  </a:txBody>
                  <a:tcPr marL="121900" marR="121900" marT="91425" marB="91425">
                    <a:solidFill>
                      <a:srgbClr val="000000"/>
                    </a:solidFill>
                  </a:tcPr>
                </a:tc>
                <a:extLst>
                  <a:ext uri="{0D108BD9-81ED-4DB2-BD59-A6C34878D82A}">
                    <a16:rowId xmlns:a16="http://schemas.microsoft.com/office/drawing/2014/main" val="10000"/>
                  </a:ext>
                </a:extLst>
              </a:tr>
              <a:tr h="1971025">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solidFill>
                            <a:schemeClr val="dk1"/>
                          </a:solidFill>
                        </a:rPr>
                        <a:t>If the temperature of the system increases, the increase in temperature depends on the mass of the substance heated, the type of material, and the energy input to the system.</a:t>
                      </a:r>
                      <a:endParaRPr sz="1100" u="none" strike="noStrike" cap="none" dirty="0">
                        <a:solidFill>
                          <a:schemeClr val="dk1"/>
                        </a:solidFill>
                      </a:endParaRPr>
                    </a:p>
                    <a:p>
                      <a:pPr marL="0" marR="0" lvl="0" indent="0" algn="l" rtl="0">
                        <a:spcBef>
                          <a:spcPts val="0"/>
                        </a:spcBef>
                        <a:spcAft>
                          <a:spcPts val="0"/>
                        </a:spcAft>
                        <a:buClr>
                          <a:schemeClr val="dk1"/>
                        </a:buClr>
                        <a:buSzPts val="1100"/>
                        <a:buFont typeface="Calibri"/>
                        <a:buNone/>
                      </a:pPr>
                      <a:br>
                        <a:rPr lang="en-GB" sz="1100" u="none" strike="noStrike" cap="none" dirty="0">
                          <a:solidFill>
                            <a:schemeClr val="dk1"/>
                          </a:solidFill>
                        </a:rPr>
                      </a:br>
                      <a:r>
                        <a:rPr lang="en-GB" sz="1100" u="none" strike="noStrike" cap="none" dirty="0">
                          <a:solidFill>
                            <a:schemeClr val="dk1"/>
                          </a:solidFill>
                        </a:rPr>
                        <a:t>The following equation applies:</a:t>
                      </a:r>
                      <a:br>
                        <a:rPr lang="en-GB" sz="1100" u="none" strike="noStrike" cap="none" dirty="0">
                          <a:solidFill>
                            <a:schemeClr val="dk1"/>
                          </a:solidFill>
                        </a:rPr>
                      </a:br>
                      <a:r>
                        <a:rPr lang="en-GB" sz="1100" u="none" strike="noStrike" cap="none" dirty="0">
                          <a:solidFill>
                            <a:schemeClr val="dk1"/>
                          </a:solidFill>
                        </a:rPr>
                        <a:t>change in thermal energy = mass × specific heat capacity × temperature change</a:t>
                      </a:r>
                      <a:br>
                        <a:rPr lang="en-GB" sz="1100" u="none" strike="noStrike" cap="none" dirty="0">
                          <a:solidFill>
                            <a:schemeClr val="dk1"/>
                          </a:solidFill>
                        </a:rPr>
                      </a:br>
                      <a:r>
                        <a:rPr lang="en-GB" sz="1100" u="none" strike="noStrike" cap="none" dirty="0">
                          <a:solidFill>
                            <a:schemeClr val="dk1"/>
                          </a:solidFill>
                        </a:rPr>
                        <a:t>[Δ E = m c </a:t>
                      </a:r>
                      <a:r>
                        <a:rPr lang="en-GB" sz="1100" u="none" strike="noStrike" cap="none" dirty="0" err="1">
                          <a:solidFill>
                            <a:schemeClr val="dk1"/>
                          </a:solidFill>
                        </a:rPr>
                        <a:t>Δθ</a:t>
                      </a:r>
                      <a:r>
                        <a:rPr lang="en-GB" sz="1100" u="none" strike="noStrike" cap="none" dirty="0">
                          <a:solidFill>
                            <a:schemeClr val="dk1"/>
                          </a:solidFill>
                        </a:rPr>
                        <a:t> ]</a:t>
                      </a:r>
                      <a:endParaRPr sz="1100" u="none" strike="noStrike" cap="none" dirty="0">
                        <a:solidFill>
                          <a:schemeClr val="dk1"/>
                        </a:solidFill>
                      </a:endParaRPr>
                    </a:p>
                    <a:p>
                      <a:pPr marL="0" marR="0" lvl="0" indent="0" algn="l" rtl="0">
                        <a:spcBef>
                          <a:spcPts val="0"/>
                        </a:spcBef>
                        <a:spcAft>
                          <a:spcPts val="0"/>
                        </a:spcAft>
                        <a:buClr>
                          <a:schemeClr val="dk1"/>
                        </a:buClr>
                        <a:buSzPts val="1100"/>
                        <a:buFont typeface="Calibri"/>
                        <a:buNone/>
                      </a:pPr>
                      <a:br>
                        <a:rPr lang="en-GB" sz="1100" u="none" strike="noStrike" cap="none" dirty="0">
                          <a:solidFill>
                            <a:schemeClr val="dk1"/>
                          </a:solidFill>
                        </a:rPr>
                      </a:br>
                      <a:r>
                        <a:rPr lang="en-GB" sz="1100" u="none" strike="noStrike" cap="none" dirty="0">
                          <a:solidFill>
                            <a:schemeClr val="dk1"/>
                          </a:solidFill>
                        </a:rPr>
                        <a:t>- Change in thermal energy (ΔE) in joules, J</a:t>
                      </a:r>
                      <a:br>
                        <a:rPr lang="en-GB" sz="1100" u="none" strike="noStrike" cap="none" dirty="0">
                          <a:solidFill>
                            <a:schemeClr val="dk1"/>
                          </a:solidFill>
                        </a:rPr>
                      </a:br>
                      <a:r>
                        <a:rPr lang="en-GB" sz="1100" u="none" strike="noStrike" cap="none" dirty="0">
                          <a:solidFill>
                            <a:schemeClr val="dk1"/>
                          </a:solidFill>
                        </a:rPr>
                        <a:t>- Mass (m) in kilograms, kg</a:t>
                      </a:r>
                      <a:br>
                        <a:rPr lang="en-GB" sz="1100" u="none" strike="noStrike" cap="none" dirty="0">
                          <a:solidFill>
                            <a:schemeClr val="dk1"/>
                          </a:solidFill>
                        </a:rPr>
                      </a:br>
                      <a:r>
                        <a:rPr lang="en-GB" sz="1100" u="none" strike="noStrike" cap="none" dirty="0">
                          <a:solidFill>
                            <a:schemeClr val="dk1"/>
                          </a:solidFill>
                        </a:rPr>
                        <a:t>- Specific heat capacity (c) in joules per kilogram per degree Celsius, J/kg °C</a:t>
                      </a:r>
                      <a:br>
                        <a:rPr lang="en-GB" sz="1100" u="none" strike="noStrike" cap="none" dirty="0">
                          <a:solidFill>
                            <a:schemeClr val="dk1"/>
                          </a:solidFill>
                        </a:rPr>
                      </a:br>
                      <a:r>
                        <a:rPr lang="en-GB" sz="1100" u="none" strike="noStrike" cap="none" dirty="0">
                          <a:solidFill>
                            <a:schemeClr val="dk1"/>
                          </a:solidFill>
                        </a:rPr>
                        <a:t>- Temperature change (</a:t>
                      </a:r>
                      <a:r>
                        <a:rPr lang="en-GB" sz="1100" u="none" strike="noStrike" cap="none" dirty="0" err="1">
                          <a:solidFill>
                            <a:schemeClr val="dk1"/>
                          </a:solidFill>
                        </a:rPr>
                        <a:t>Δθ</a:t>
                      </a:r>
                      <a:r>
                        <a:rPr lang="en-GB" sz="1100" u="none" strike="noStrike" cap="none" dirty="0">
                          <a:solidFill>
                            <a:schemeClr val="dk1"/>
                          </a:solidFill>
                        </a:rPr>
                        <a:t>) in degrees Celsius, °C.</a:t>
                      </a:r>
                      <a:endParaRPr sz="1100" u="none" strike="noStrike" cap="none" dirty="0">
                        <a:solidFill>
                          <a:schemeClr val="dk1"/>
                        </a:solidFill>
                      </a:endParaRPr>
                    </a:p>
                  </a:txBody>
                  <a:tcPr marL="121900" marR="121900" marT="91425" marB="91425"/>
                </a:tc>
                <a:extLst>
                  <a:ext uri="{0D108BD9-81ED-4DB2-BD59-A6C34878D82A}">
                    <a16:rowId xmlns:a16="http://schemas.microsoft.com/office/drawing/2014/main" val="10001"/>
                  </a:ext>
                </a:extLst>
              </a:tr>
            </a:tbl>
          </a:graphicData>
        </a:graphic>
      </p:graphicFrame>
      <p:graphicFrame>
        <p:nvGraphicFramePr>
          <p:cNvPr id="109" name="Google Shape;109;p15"/>
          <p:cNvGraphicFramePr/>
          <p:nvPr/>
        </p:nvGraphicFramePr>
        <p:xfrm>
          <a:off x="93000" y="3899331"/>
          <a:ext cx="11993400" cy="2788760"/>
        </p:xfrm>
        <a:graphic>
          <a:graphicData uri="http://schemas.openxmlformats.org/drawingml/2006/table">
            <a:tbl>
              <a:tblPr>
                <a:noFill/>
              </a:tblPr>
              <a:tblGrid>
                <a:gridCol w="1994175">
                  <a:extLst>
                    <a:ext uri="{9D8B030D-6E8A-4147-A177-3AD203B41FA5}">
                      <a16:colId xmlns:a16="http://schemas.microsoft.com/office/drawing/2014/main" val="20000"/>
                    </a:ext>
                  </a:extLst>
                </a:gridCol>
                <a:gridCol w="9999225">
                  <a:extLst>
                    <a:ext uri="{9D8B030D-6E8A-4147-A177-3AD203B41FA5}">
                      <a16:colId xmlns:a16="http://schemas.microsoft.com/office/drawing/2014/main" val="20001"/>
                    </a:ext>
                  </a:extLst>
                </a:gridCol>
              </a:tblGrid>
              <a:tr h="365750">
                <a:tc gridSpan="2">
                  <a:txBody>
                    <a:bodyPr/>
                    <a:lstStyle/>
                    <a:p>
                      <a:pPr marL="0" marR="0" lvl="0" indent="0" algn="l" rtl="0">
                        <a:spcBef>
                          <a:spcPts val="0"/>
                        </a:spcBef>
                        <a:spcAft>
                          <a:spcPts val="0"/>
                        </a:spcAft>
                        <a:buClr>
                          <a:schemeClr val="lt1"/>
                        </a:buClr>
                        <a:buSzPts val="1200"/>
                        <a:buFont typeface="Calibri"/>
                        <a:buNone/>
                      </a:pPr>
                      <a:r>
                        <a:rPr lang="en-GB" sz="1200" u="none" strike="noStrike" cap="none">
                          <a:solidFill>
                            <a:schemeClr val="lt1"/>
                          </a:solidFill>
                        </a:rPr>
                        <a:t>Insulation</a:t>
                      </a:r>
                      <a:endParaRPr sz="1200" u="none" strike="noStrike" cap="none">
                        <a:solidFill>
                          <a:schemeClr val="lt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345425">
                <a:tc>
                  <a:txBody>
                    <a:bodyPr/>
                    <a:lstStyle/>
                    <a:p>
                      <a:pPr marL="0" marR="0" lvl="0" indent="0" algn="l" rtl="0">
                        <a:spcBef>
                          <a:spcPts val="0"/>
                        </a:spcBef>
                        <a:spcAft>
                          <a:spcPts val="0"/>
                        </a:spcAft>
                        <a:buClr>
                          <a:schemeClr val="dk1"/>
                        </a:buClr>
                        <a:buSzPts val="1100"/>
                        <a:buFont typeface="Calibri"/>
                        <a:buNone/>
                      </a:pPr>
                      <a:r>
                        <a:rPr lang="en-GB" sz="1100" b="1" u="none" strike="noStrike" cap="none"/>
                        <a:t>Material</a:t>
                      </a:r>
                      <a:endParaRPr sz="1100" b="1"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b="1" u="none" strike="noStrike" cap="none">
                          <a:solidFill>
                            <a:schemeClr val="dk1"/>
                          </a:solidFill>
                        </a:rPr>
                        <a:t>How it works</a:t>
                      </a:r>
                      <a:endParaRPr sz="1100" b="1" u="none" strike="noStrike" cap="none">
                        <a:solidFill>
                          <a:schemeClr val="dk1"/>
                        </a:solidFill>
                      </a:endParaRPr>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Loft insulation</a:t>
                      </a:r>
                      <a:br>
                        <a:rPr lang="en-GB" sz="1100" u="none" strike="noStrike" cap="none"/>
                      </a:b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Glass fibres are long and thin so don’t conduct heat very well. The material is mainly air which is a poor conductor. The glass fibres stop the air circulating, preventing convection.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Cavity wall insulation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The cavity is the space between the two layers of bricks. Insulation is pumped into the cavity - this can be foam, fibres or polystyrene balls. It is a better insulator than just air alone.</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Aluminium foil behind a radiator</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Reflects radiation away from the wall, reducing energy transfer by radiation.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t>Double-glazed windows</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Between the two panes is dry air or a vacuum. The air insulates because gases are poor conductors. The space is narrow (16mm) so that the gas cannot circulate and transfer heat by convection.</a:t>
                      </a:r>
                      <a:endParaRPr sz="1100" u="none" strike="noStrike" cap="none"/>
                    </a:p>
                  </a:txBody>
                  <a:tcPr marL="121900" marR="121900"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6"/>
          <p:cNvSpPr/>
          <p:nvPr/>
        </p:nvSpPr>
        <p:spPr>
          <a:xfrm>
            <a:off x="7309600" y="167567"/>
            <a:ext cx="4828000" cy="55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spcBef>
                <a:spcPts val="0"/>
              </a:spcBef>
              <a:spcAft>
                <a:spcPts val="0"/>
              </a:spcAft>
              <a:buNone/>
            </a:pPr>
            <a:r>
              <a:rPr lang="en-GB" b="0" i="0" u="none" strike="noStrike" cap="none" dirty="0">
                <a:solidFill>
                  <a:schemeClr val="dk1"/>
                </a:solidFill>
                <a:latin typeface="Calibri"/>
                <a:ea typeface="Calibri"/>
                <a:cs typeface="Calibri"/>
                <a:sym typeface="Calibri"/>
              </a:rPr>
              <a:t>P1 - Energy Resources (Topic Three)</a:t>
            </a:r>
            <a:endParaRPr b="0" i="0" u="none" strike="noStrike" cap="none" dirty="0">
              <a:solidFill>
                <a:schemeClr val="dk1"/>
              </a:solidFill>
              <a:latin typeface="Calibri"/>
              <a:ea typeface="Calibri"/>
              <a:cs typeface="Calibri"/>
              <a:sym typeface="Calibri"/>
            </a:endParaRPr>
          </a:p>
        </p:txBody>
      </p:sp>
      <p:graphicFrame>
        <p:nvGraphicFramePr>
          <p:cNvPr id="115" name="Google Shape;115;p16"/>
          <p:cNvGraphicFramePr/>
          <p:nvPr/>
        </p:nvGraphicFramePr>
        <p:xfrm>
          <a:off x="73725" y="167575"/>
          <a:ext cx="7162950" cy="2203080"/>
        </p:xfrm>
        <a:graphic>
          <a:graphicData uri="http://schemas.openxmlformats.org/drawingml/2006/table">
            <a:tbl>
              <a:tblPr>
                <a:noFill/>
              </a:tblPr>
              <a:tblGrid>
                <a:gridCol w="1367575">
                  <a:extLst>
                    <a:ext uri="{9D8B030D-6E8A-4147-A177-3AD203B41FA5}">
                      <a16:colId xmlns:a16="http://schemas.microsoft.com/office/drawing/2014/main" val="20000"/>
                    </a:ext>
                  </a:extLst>
                </a:gridCol>
                <a:gridCol w="5795375">
                  <a:extLst>
                    <a:ext uri="{9D8B030D-6E8A-4147-A177-3AD203B41FA5}">
                      <a16:colId xmlns:a16="http://schemas.microsoft.com/office/drawing/2014/main" val="20001"/>
                    </a:ext>
                  </a:extLst>
                </a:gridCol>
              </a:tblGrid>
              <a:tr h="345425">
                <a:tc gridSpan="2">
                  <a:txBody>
                    <a:bodyPr/>
                    <a:lstStyle/>
                    <a:p>
                      <a:pPr marL="0" marR="0" lvl="0" indent="0" algn="l" rtl="0">
                        <a:spcBef>
                          <a:spcPts val="0"/>
                        </a:spcBef>
                        <a:spcAft>
                          <a:spcPts val="0"/>
                        </a:spcAft>
                        <a:buClr>
                          <a:srgbClr val="FFFFFF"/>
                        </a:buClr>
                        <a:buSzPts val="900"/>
                        <a:buFont typeface="Calibri"/>
                        <a:buNone/>
                      </a:pPr>
                      <a:r>
                        <a:rPr lang="en-GB" sz="1100" u="none" strike="noStrike" cap="none">
                          <a:solidFill>
                            <a:srgbClr val="FFFFFF"/>
                          </a:solidFill>
                        </a:rPr>
                        <a:t>Keywords</a:t>
                      </a:r>
                      <a:endParaRPr sz="1100" u="none" strike="noStrike" cap="none"/>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331900">
                <a:tc>
                  <a:txBody>
                    <a:bodyPr/>
                    <a:lstStyle/>
                    <a:p>
                      <a:pPr marL="0" marR="0" lvl="0" indent="0" algn="l" rtl="0">
                        <a:spcBef>
                          <a:spcPts val="0"/>
                        </a:spcBef>
                        <a:spcAft>
                          <a:spcPts val="0"/>
                        </a:spcAft>
                        <a:buClr>
                          <a:schemeClr val="dk1"/>
                        </a:buClr>
                        <a:buSzPts val="1100"/>
                        <a:buFont typeface="Calibri"/>
                        <a:buNone/>
                      </a:pPr>
                      <a:r>
                        <a:rPr lang="en-GB" sz="1100" u="none" strike="noStrike" cap="none"/>
                        <a:t>Fossil fuel</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Fuel made from the fossilised remains of plants and animals</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32300">
                <a:tc>
                  <a:txBody>
                    <a:bodyPr/>
                    <a:lstStyle/>
                    <a:p>
                      <a:pPr marL="0" marR="0" lvl="0" indent="0" algn="l" rtl="0">
                        <a:spcBef>
                          <a:spcPts val="0"/>
                        </a:spcBef>
                        <a:spcAft>
                          <a:spcPts val="0"/>
                        </a:spcAft>
                        <a:buClr>
                          <a:schemeClr val="dk1"/>
                        </a:buClr>
                        <a:buSzPts val="1100"/>
                        <a:buFont typeface="Calibri"/>
                        <a:buNone/>
                      </a:pPr>
                      <a:r>
                        <a:rPr lang="en-GB" sz="1100" u="none" strike="noStrike" cap="none"/>
                        <a:t>Biofuel</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Fuel made directly from plant material</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94450">
                <a:tc>
                  <a:txBody>
                    <a:bodyPr/>
                    <a:lstStyle/>
                    <a:p>
                      <a:pPr marL="0" marR="0" lvl="0" indent="0" algn="l" rtl="0">
                        <a:spcBef>
                          <a:spcPts val="0"/>
                        </a:spcBef>
                        <a:spcAft>
                          <a:spcPts val="0"/>
                        </a:spcAft>
                        <a:buClr>
                          <a:schemeClr val="dk1"/>
                        </a:buClr>
                        <a:buSzPts val="1100"/>
                        <a:buFont typeface="Calibri"/>
                        <a:buNone/>
                      </a:pPr>
                      <a:r>
                        <a:rPr lang="en-GB" sz="1100" u="none" strike="noStrike" cap="none"/>
                        <a:t>Carbon neutral</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Total amount of carbon dioxide emitted during combustion is balanced by the amount absorbed during growth </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31900">
                <a:tc>
                  <a:txBody>
                    <a:bodyPr/>
                    <a:lstStyle/>
                    <a:p>
                      <a:pPr marL="0" marR="0" lvl="0" indent="0" algn="l" rtl="0">
                        <a:spcBef>
                          <a:spcPts val="0"/>
                        </a:spcBef>
                        <a:spcAft>
                          <a:spcPts val="0"/>
                        </a:spcAft>
                        <a:buClr>
                          <a:schemeClr val="dk1"/>
                        </a:buClr>
                        <a:buSzPts val="1100"/>
                        <a:buFont typeface="Calibri"/>
                        <a:buNone/>
                      </a:pPr>
                      <a:r>
                        <a:rPr lang="en-GB" sz="1100" u="none" strike="noStrike" cap="none"/>
                        <a:t>Renewable</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Is replaced at the rate it is used</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31900">
                <a:tc>
                  <a:txBody>
                    <a:bodyPr/>
                    <a:lstStyle/>
                    <a:p>
                      <a:pPr marL="0" marR="0" lvl="0" indent="0" algn="l" rtl="0">
                        <a:spcBef>
                          <a:spcPts val="0"/>
                        </a:spcBef>
                        <a:spcAft>
                          <a:spcPts val="0"/>
                        </a:spcAft>
                        <a:buClr>
                          <a:schemeClr val="dk1"/>
                        </a:buClr>
                        <a:buSzPts val="1100"/>
                        <a:buFont typeface="Calibri"/>
                        <a:buNone/>
                      </a:pPr>
                      <a:r>
                        <a:rPr lang="en-GB" sz="1100" u="none" strike="noStrike" cap="none"/>
                        <a:t>Reliable</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Can generate electricity irrespective of time of day or weather conditions.</a:t>
                      </a:r>
                      <a:endParaRPr sz="1100" u="none" strike="noStrike" cap="none"/>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aphicFrame>
        <p:nvGraphicFramePr>
          <p:cNvPr id="116" name="Google Shape;116;p16"/>
          <p:cNvGraphicFramePr/>
          <p:nvPr/>
        </p:nvGraphicFramePr>
        <p:xfrm>
          <a:off x="65575" y="2510795"/>
          <a:ext cx="7179250" cy="2219175"/>
        </p:xfrm>
        <a:graphic>
          <a:graphicData uri="http://schemas.openxmlformats.org/drawingml/2006/table">
            <a:tbl>
              <a:tblPr>
                <a:noFill/>
              </a:tblPr>
              <a:tblGrid>
                <a:gridCol w="3486925">
                  <a:extLst>
                    <a:ext uri="{9D8B030D-6E8A-4147-A177-3AD203B41FA5}">
                      <a16:colId xmlns:a16="http://schemas.microsoft.com/office/drawing/2014/main" val="20000"/>
                    </a:ext>
                  </a:extLst>
                </a:gridCol>
                <a:gridCol w="3692325">
                  <a:extLst>
                    <a:ext uri="{9D8B030D-6E8A-4147-A177-3AD203B41FA5}">
                      <a16:colId xmlns:a16="http://schemas.microsoft.com/office/drawing/2014/main" val="20001"/>
                    </a:ext>
                  </a:extLst>
                </a:gridCol>
              </a:tblGrid>
              <a:tr h="3599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Advantages of renewable energy</a:t>
                      </a:r>
                      <a:endParaRPr sz="1100" u="none" strike="noStrike" cap="none">
                        <a:solidFill>
                          <a:srgbClr val="FFFFFF"/>
                        </a:solidFill>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Disadvantages of Renewable energy</a:t>
                      </a:r>
                      <a:endParaRPr sz="1100" u="none" strike="noStrike" cap="none">
                        <a:solidFill>
                          <a:srgbClr val="FFFFFF"/>
                        </a:solidFill>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80847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-They won’t run out because they are being replenished by natural processes.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-They do not produce greenhouse gases or cause acid rain.</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-They do not create radioactive waste products.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-They can be used where connection to the national grid is uneconomical e.g. solar cells in remote areas.</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-Biomass is a cheap and readily available source of energy.</a:t>
                      </a: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rPr>
                        <a:t>-Renewable facilities often require less maintenance.</a:t>
                      </a:r>
                      <a:endParaRPr sz="1100" u="none" strike="noStrike" cap="none">
                        <a:solidFill>
                          <a:schemeClr val="dk1"/>
                        </a:solidFill>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t>Incapable of meeting world energy demand alone.</a:t>
                      </a:r>
                      <a:endParaRPr sz="1100" u="none" strike="noStrike" cap="none"/>
                    </a:p>
                    <a:p>
                      <a:pPr marL="0" marR="0" lvl="0" indent="0" algn="l" rtl="0">
                        <a:spcBef>
                          <a:spcPts val="0"/>
                        </a:spcBef>
                        <a:spcAft>
                          <a:spcPts val="0"/>
                        </a:spcAft>
                        <a:buClr>
                          <a:schemeClr val="dk1"/>
                        </a:buClr>
                        <a:buSzPts val="1100"/>
                        <a:buFont typeface="Calibri"/>
                        <a:buNone/>
                      </a:pPr>
                      <a:r>
                        <a:rPr lang="en-GB" sz="1100" u="none" strike="noStrike" cap="none"/>
                        <a:t>-Noise from wind turbines disturbs people nearby and can interfere with echolocation processes. Some people consider them to be unsightly.</a:t>
                      </a:r>
                      <a:endParaRPr sz="1100" u="none" strike="noStrike" cap="none"/>
                    </a:p>
                    <a:p>
                      <a:pPr marL="0" marR="0" lvl="0" indent="0" algn="l" rtl="0">
                        <a:spcBef>
                          <a:spcPts val="0"/>
                        </a:spcBef>
                        <a:spcAft>
                          <a:spcPts val="0"/>
                        </a:spcAft>
                        <a:buClr>
                          <a:schemeClr val="dk1"/>
                        </a:buClr>
                        <a:buSzPts val="1100"/>
                        <a:buFont typeface="Calibri"/>
                        <a:buNone/>
                      </a:pPr>
                      <a:r>
                        <a:rPr lang="en-GB" sz="1100" u="none" strike="noStrike" cap="none"/>
                        <a:t>-Tidal barrages affect estuarine habitats and wildlife.</a:t>
                      </a:r>
                      <a:endParaRPr sz="1100" u="none" strike="noStrike" cap="none"/>
                    </a:p>
                    <a:p>
                      <a:pPr marL="0" marR="0" lvl="0" indent="0" algn="l" rtl="0">
                        <a:spcBef>
                          <a:spcPts val="0"/>
                        </a:spcBef>
                        <a:spcAft>
                          <a:spcPts val="0"/>
                        </a:spcAft>
                        <a:buClr>
                          <a:schemeClr val="dk1"/>
                        </a:buClr>
                        <a:buSzPts val="1100"/>
                        <a:buFont typeface="Calibri"/>
                        <a:buNone/>
                      </a:pPr>
                      <a:r>
                        <a:rPr lang="en-GB" sz="1100" u="none" strike="noStrike" cap="none"/>
                        <a:t>-Hydroelectric schemes often involve the mass flooding of surrounding areas to create dams.</a:t>
                      </a:r>
                      <a:endParaRPr sz="1100" u="none" strike="noStrike" cap="none"/>
                    </a:p>
                    <a:p>
                      <a:pPr marL="0" marR="0" lvl="0" indent="0" algn="l" rtl="0">
                        <a:spcBef>
                          <a:spcPts val="0"/>
                        </a:spcBef>
                        <a:spcAft>
                          <a:spcPts val="0"/>
                        </a:spcAft>
                        <a:buClr>
                          <a:schemeClr val="dk1"/>
                        </a:buClr>
                        <a:buSzPts val="1100"/>
                        <a:buFont typeface="Calibri"/>
                        <a:buNone/>
                      </a:pPr>
                      <a:r>
                        <a:rPr lang="en-GB" sz="1100" u="none" strike="noStrike" cap="none"/>
                        <a:t>-Solar cells need large amounts of space to generate large amounts of power.</a:t>
                      </a:r>
                      <a:endParaRPr sz="1100" u="none" strike="noStrike" cap="none"/>
                    </a:p>
                    <a:p>
                      <a:pPr marL="0" marR="0" lvl="0" indent="0" algn="l" rtl="0">
                        <a:spcBef>
                          <a:spcPts val="0"/>
                        </a:spcBef>
                        <a:spcAft>
                          <a:spcPts val="0"/>
                        </a:spcAft>
                        <a:buClr>
                          <a:schemeClr val="dk1"/>
                        </a:buClr>
                        <a:buSzPts val="1100"/>
                        <a:buFont typeface="Calibri"/>
                        <a:buNone/>
                      </a:pPr>
                      <a:r>
                        <a:rPr lang="en-GB" sz="1100" u="none" strike="noStrike" cap="none"/>
                        <a:t>-The majority of renewable energy devices are unreliable.</a:t>
                      </a:r>
                      <a:endParaRPr sz="1100" u="none" strike="noStrike" cap="none"/>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17" name="Google Shape;117;p16"/>
          <p:cNvGraphicFramePr/>
          <p:nvPr/>
        </p:nvGraphicFramePr>
        <p:xfrm>
          <a:off x="7309608" y="757961"/>
          <a:ext cx="4828000" cy="6037675"/>
        </p:xfrm>
        <a:graphic>
          <a:graphicData uri="http://schemas.openxmlformats.org/drawingml/2006/table">
            <a:tbl>
              <a:tblPr>
                <a:noFill/>
              </a:tblPr>
              <a:tblGrid>
                <a:gridCol w="958092">
                  <a:extLst>
                    <a:ext uri="{9D8B030D-6E8A-4147-A177-3AD203B41FA5}">
                      <a16:colId xmlns:a16="http://schemas.microsoft.com/office/drawing/2014/main" val="20000"/>
                    </a:ext>
                  </a:extLst>
                </a:gridCol>
                <a:gridCol w="3869908">
                  <a:extLst>
                    <a:ext uri="{9D8B030D-6E8A-4147-A177-3AD203B41FA5}">
                      <a16:colId xmlns:a16="http://schemas.microsoft.com/office/drawing/2014/main" val="20001"/>
                    </a:ext>
                  </a:extLst>
                </a:gridCol>
              </a:tblGrid>
              <a:tr h="38387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Energy type</a:t>
                      </a:r>
                      <a:endParaRPr sz="1100" u="none" strike="noStrike" cap="none">
                        <a:solidFill>
                          <a:srgbClr val="FFFFFF"/>
                        </a:solidFill>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Description</a:t>
                      </a:r>
                      <a:endParaRPr sz="1100" u="none" strike="noStrike" cap="none">
                        <a:solidFill>
                          <a:srgbClr val="FFFFFF"/>
                        </a:solidFill>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Biofuels</a:t>
                      </a: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latin typeface="Calibri" panose="020F0502020204030204" pitchFamily="34" charset="0"/>
                          <a:cs typeface="Calibri" panose="020F0502020204030204" pitchFamily="34" charset="0"/>
                        </a:rPr>
                        <a:t>Any fuel taken from living or recently living organisms. Biofuels can be used instead of fossil fuels in modified engines for transport and in generators at power stations</a:t>
                      </a:r>
                      <a:endParaRPr sz="1100" u="none" strike="noStrike" cap="none" dirty="0">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Nuclear</a:t>
                      </a: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Takes energy from the splitting of atoms. Energy is transferred from the nucleus when this happens. Because there are lots of atoms, the core becomes very hot.</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Wind</a:t>
                      </a: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A wind turbine contains a generator at the top of a narrow tower. The force of the wind drives the turbines blades which turn the generator inside.</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Wave</a:t>
                      </a: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Waves are used to make a floating generator move up and down. This motion turns the generator so that electricity can be made. The generators are connected to the grid system by a cable.</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83310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Hydroelectric</a:t>
                      </a: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Uses the power of flowing water. A reservoir at high ground, collects rainwater, which is then allowed to flow downhill. This motion drives turbines that turn electricity generators at the bottom of the hill.</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Tidal</a:t>
                      </a: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Traps water from each high tide behind a barrage. The high tide can then be released into the sea through turbines. The turbines drive generators in the barrage.</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507975">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Solar</a:t>
                      </a: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a:latin typeface="Calibri" panose="020F0502020204030204" pitchFamily="34" charset="0"/>
                          <a:cs typeface="Calibri" panose="020F0502020204030204" pitchFamily="34" charset="0"/>
                        </a:rPr>
                        <a:t>Harnesses the sun’s energy to generate electricity through solar cells or to heat water in solar heating panels.</a:t>
                      </a:r>
                      <a:endParaRPr sz="1100"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670550">
                <a:tc>
                  <a:txBody>
                    <a:bodyPr/>
                    <a:lstStyle/>
                    <a:p>
                      <a:pPr marL="0" marR="0" lvl="0" indent="0" algn="l" rtl="0">
                        <a:spcBef>
                          <a:spcPts val="0"/>
                        </a:spcBef>
                        <a:spcAft>
                          <a:spcPts val="0"/>
                        </a:spcAft>
                        <a:buClr>
                          <a:schemeClr val="dk1"/>
                        </a:buClr>
                        <a:buSzPts val="11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Geothermal</a:t>
                      </a:r>
                      <a:endParaRPr sz="1100" u="none" strike="noStrike" cap="none">
                        <a:solidFill>
                          <a:schemeClr val="dk1"/>
                        </a:solidFill>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latin typeface="Calibri" panose="020F0502020204030204" pitchFamily="34" charset="0"/>
                          <a:cs typeface="Calibri" panose="020F0502020204030204" pitchFamily="34" charset="0"/>
                        </a:rPr>
                        <a:t>Radioactive decay of rocks deep within the earth releases thermal energy. This rises to the surface as boiling water or steam. This can be used to turbines and drive generators.</a:t>
                      </a:r>
                      <a:endParaRPr sz="1100" u="none" strike="noStrike" cap="none" dirty="0">
                        <a:latin typeface="Calibri" panose="020F0502020204030204" pitchFamily="34" charset="0"/>
                        <a:cs typeface="Calibri" panose="020F0502020204030204" pitchFamily="34" charset="0"/>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graphicFrame>
        <p:nvGraphicFramePr>
          <p:cNvPr id="118" name="Google Shape;118;p16"/>
          <p:cNvGraphicFramePr/>
          <p:nvPr/>
        </p:nvGraphicFramePr>
        <p:xfrm>
          <a:off x="73725" y="4836408"/>
          <a:ext cx="7162925" cy="1898390"/>
        </p:xfrm>
        <a:graphic>
          <a:graphicData uri="http://schemas.openxmlformats.org/drawingml/2006/table">
            <a:tbl>
              <a:tblPr>
                <a:noFill/>
              </a:tblPr>
              <a:tblGrid>
                <a:gridCol w="716292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900"/>
                        <a:buFont typeface="Calibri"/>
                        <a:buNone/>
                      </a:pPr>
                      <a:r>
                        <a:rPr lang="en-GB" sz="1100" u="none" strike="noStrike" cap="none">
                          <a:solidFill>
                            <a:srgbClr val="FFFFFF"/>
                          </a:solidFill>
                        </a:rPr>
                        <a:t>Meeting electricity demands</a:t>
                      </a:r>
                      <a:endParaRPr sz="1100" u="none" strike="noStrike" cap="none"/>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547900">
                <a:tc>
                  <a:txBody>
                    <a:bodyPr/>
                    <a:lstStyle/>
                    <a:p>
                      <a:pPr marL="0" marR="0" lvl="0" indent="0" algn="l" rtl="0">
                        <a:spcBef>
                          <a:spcPts val="0"/>
                        </a:spcBef>
                        <a:spcAft>
                          <a:spcPts val="0"/>
                        </a:spcAft>
                        <a:buClr>
                          <a:schemeClr val="dk1"/>
                        </a:buClr>
                        <a:buSzPts val="1100"/>
                        <a:buFont typeface="Calibri"/>
                        <a:buNone/>
                      </a:pPr>
                      <a:r>
                        <a:rPr lang="en-GB" sz="1100" u="none" strike="noStrike" cap="none" dirty="0"/>
                        <a:t>The variable demand for electricity is met by:</a:t>
                      </a:r>
                      <a:endParaRPr sz="1100" u="none" strike="noStrike" cap="none" dirty="0"/>
                    </a:p>
                    <a:p>
                      <a:pPr marL="0" marR="0" lvl="0" indent="0" algn="l" rtl="0">
                        <a:spcBef>
                          <a:spcPts val="0"/>
                        </a:spcBef>
                        <a:spcAft>
                          <a:spcPts val="0"/>
                        </a:spcAft>
                        <a:buClr>
                          <a:schemeClr val="dk1"/>
                        </a:buClr>
                        <a:buSzPts val="1100"/>
                        <a:buFont typeface="Calibri"/>
                        <a:buNone/>
                      </a:pPr>
                      <a:endParaRPr sz="1100" u="none" strike="noStrike" cap="none" dirty="0"/>
                    </a:p>
                    <a:p>
                      <a:pPr marL="0" marR="0" lvl="0" indent="0" algn="l" rtl="0">
                        <a:spcBef>
                          <a:spcPts val="0"/>
                        </a:spcBef>
                        <a:spcAft>
                          <a:spcPts val="0"/>
                        </a:spcAft>
                        <a:buClr>
                          <a:schemeClr val="dk1"/>
                        </a:buClr>
                        <a:buSzPts val="1100"/>
                        <a:buFont typeface="Calibri"/>
                        <a:buNone/>
                      </a:pPr>
                      <a:r>
                        <a:rPr lang="en-GB" sz="1100" u="none" strike="noStrike" cap="none" dirty="0"/>
                        <a:t>-Using nuclear and coal-fired power stations to provide a constant amount of electricity (the base load demand).</a:t>
                      </a:r>
                      <a:endParaRPr sz="1100" u="none" strike="noStrike" cap="none" dirty="0"/>
                    </a:p>
                    <a:p>
                      <a:pPr marL="0" marR="0" lvl="0" indent="0" algn="l" rtl="0">
                        <a:spcBef>
                          <a:spcPts val="0"/>
                        </a:spcBef>
                        <a:spcAft>
                          <a:spcPts val="0"/>
                        </a:spcAft>
                        <a:buClr>
                          <a:schemeClr val="dk1"/>
                        </a:buClr>
                        <a:buSzPts val="1100"/>
                        <a:buFont typeface="Calibri"/>
                        <a:buNone/>
                      </a:pPr>
                      <a:r>
                        <a:rPr lang="en-GB" sz="1100" u="none" strike="noStrike" cap="none" dirty="0"/>
                        <a:t>-Using gas fired power stations and pumped storage schemes to meet daily variations in demand and extra demand in winter.</a:t>
                      </a:r>
                      <a:endParaRPr sz="1100" u="none" strike="noStrike" cap="none" dirty="0"/>
                    </a:p>
                    <a:p>
                      <a:pPr marL="0" marR="0" lvl="0" indent="0" algn="l" rtl="0">
                        <a:spcBef>
                          <a:spcPts val="0"/>
                        </a:spcBef>
                        <a:spcAft>
                          <a:spcPts val="0"/>
                        </a:spcAft>
                        <a:buClr>
                          <a:schemeClr val="dk1"/>
                        </a:buClr>
                        <a:buSzPts val="1100"/>
                        <a:buFont typeface="Calibri"/>
                        <a:buNone/>
                      </a:pPr>
                      <a:r>
                        <a:rPr lang="en-GB" sz="1100" u="none" strike="noStrike" cap="none" dirty="0"/>
                        <a:t>-Using renewable energy resources when demand is high and when the conditions for electricity generation in this way are suitable.</a:t>
                      </a:r>
                      <a:endParaRPr sz="1100" u="none" strike="noStrike" cap="none" dirty="0"/>
                    </a:p>
                    <a:p>
                      <a:pPr marL="0" marR="0" lvl="0" indent="0" algn="l" rtl="0">
                        <a:spcBef>
                          <a:spcPts val="0"/>
                        </a:spcBef>
                        <a:spcAft>
                          <a:spcPts val="0"/>
                        </a:spcAft>
                        <a:buClr>
                          <a:schemeClr val="dk1"/>
                        </a:buClr>
                        <a:buSzPts val="1100"/>
                        <a:buFont typeface="Calibri"/>
                        <a:buNone/>
                      </a:pPr>
                      <a:r>
                        <a:rPr lang="en-GB" sz="1100" u="none" strike="noStrike" cap="none" dirty="0"/>
                        <a:t>-Using renewable energy resources when demand is low to store energy in pumped storage schemes.</a:t>
                      </a:r>
                      <a:endParaRPr sz="1100" u="none" strike="noStrike" cap="none" dirty="0"/>
                    </a:p>
                  </a:txBody>
                  <a:tcPr marL="84675" marR="84675" marT="84675" marB="84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9"/>
          <p:cNvSpPr/>
          <p:nvPr/>
        </p:nvSpPr>
        <p:spPr>
          <a:xfrm>
            <a:off x="6436329" y="58151"/>
            <a:ext cx="5679600" cy="5180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C2 Structure &amp; Bonding</a:t>
            </a:r>
            <a:endParaRPr sz="3200" b="0" i="0" u="none" strike="noStrike" cap="none" dirty="0">
              <a:solidFill>
                <a:schemeClr val="dk1"/>
              </a:solidFill>
              <a:latin typeface="Calibri"/>
              <a:ea typeface="Calibri"/>
              <a:cs typeface="Calibri"/>
              <a:sym typeface="Calibri"/>
            </a:endParaRPr>
          </a:p>
        </p:txBody>
      </p:sp>
      <p:graphicFrame>
        <p:nvGraphicFramePr>
          <p:cNvPr id="199" name="Google Shape;199;p29"/>
          <p:cNvGraphicFramePr/>
          <p:nvPr/>
        </p:nvGraphicFramePr>
        <p:xfrm>
          <a:off x="111200" y="58151"/>
          <a:ext cx="6152250" cy="3916680"/>
        </p:xfrm>
        <a:graphic>
          <a:graphicData uri="http://schemas.openxmlformats.org/drawingml/2006/table">
            <a:tbl>
              <a:tblPr>
                <a:noFill/>
              </a:tblPr>
              <a:tblGrid>
                <a:gridCol w="1457275">
                  <a:extLst>
                    <a:ext uri="{9D8B030D-6E8A-4147-A177-3AD203B41FA5}">
                      <a16:colId xmlns:a16="http://schemas.microsoft.com/office/drawing/2014/main" val="20000"/>
                    </a:ext>
                  </a:extLst>
                </a:gridCol>
                <a:gridCol w="4694975">
                  <a:extLst>
                    <a:ext uri="{9D8B030D-6E8A-4147-A177-3AD203B41FA5}">
                      <a16:colId xmlns:a16="http://schemas.microsoft.com/office/drawing/2014/main" val="20001"/>
                    </a:ext>
                  </a:extLst>
                </a:gridCol>
              </a:tblGrid>
              <a:tr h="381000">
                <a:tc gridSpan="2">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Keywords</a:t>
                      </a:r>
                      <a:endParaRPr sz="1500" u="none" strike="noStrike" cap="none"/>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Covalent bond</a:t>
                      </a:r>
                      <a:endParaRPr sz="1900" u="none" strike="noStrike" cap="none"/>
                    </a:p>
                  </a:txBody>
                  <a:tcPr marL="84675" marR="84675"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attraction between two atoms that share one or more electrons</a:t>
                      </a:r>
                      <a:endParaRPr sz="1900" u="none" strike="noStrike" cap="none"/>
                    </a:p>
                  </a:txBody>
                  <a:tcPr marL="84675" marR="84675"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Ionic bond</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electrostatic force of attraction between positively and negatively charged ions.</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Intermolecular forces</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attraction between the individual molecules in a covalently bonded substance.</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Polymer</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A substance made from very large molecules made up of many repeating units</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Delocalised electrons</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Bonding electron that is no longer associated with any one particular atom</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Fullerene</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Form of the element carbon that can exist as large cage-like structures, based on hexagonal rings of carbon atoms.</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452125">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Metallic bonding</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222222"/>
                        </a:buClr>
                        <a:buSzPts val="1100"/>
                        <a:buFont typeface="Arial"/>
                        <a:buNone/>
                      </a:pPr>
                      <a:r>
                        <a:rPr lang="en-GB" sz="1100" b="0" i="0" u="none" strike="noStrike" cap="none">
                          <a:solidFill>
                            <a:srgbClr val="222222"/>
                          </a:solidFill>
                          <a:latin typeface="Arial"/>
                          <a:ea typeface="Arial"/>
                          <a:cs typeface="Arial"/>
                          <a:sym typeface="Arial"/>
                        </a:rPr>
                        <a:t>The electrostatic attraction between the positively charged atomic nuclei of metal atoms and the delocalized electrons in the metal.</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381000">
                <a:tc>
                  <a:txBody>
                    <a:bodyPr/>
                    <a:lstStyle/>
                    <a:p>
                      <a:pPr marL="0" marR="0" lvl="0" indent="0" algn="l" rtl="0">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Alloy</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spcBef>
                          <a:spcPts val="0"/>
                        </a:spcBef>
                        <a:spcAft>
                          <a:spcPts val="0"/>
                        </a:spcAft>
                        <a:buClr>
                          <a:srgbClr val="222222"/>
                        </a:buClr>
                        <a:buSzPts val="1100"/>
                        <a:buFont typeface="Arial"/>
                        <a:buNone/>
                      </a:pPr>
                      <a:r>
                        <a:rPr lang="en-GB" sz="1100" b="0" i="0" u="none" strike="noStrike" cap="none">
                          <a:solidFill>
                            <a:srgbClr val="222222"/>
                          </a:solidFill>
                          <a:latin typeface="Arial"/>
                          <a:ea typeface="Arial"/>
                          <a:cs typeface="Arial"/>
                          <a:sym typeface="Arial"/>
                        </a:rPr>
                        <a:t>A mixture of two or more elements, at least one of which is a metal.</a:t>
                      </a:r>
                      <a:endParaRPr sz="1900" u="none" strike="noStrike" cap="none"/>
                    </a:p>
                  </a:txBody>
                  <a:tcPr marL="84675" marR="84675" marT="63500" marB="63500">
                    <a:lnL w="9525" cap="flat" cmpd="sng">
                      <a:solidFill>
                        <a:srgbClr val="9E9E9E"/>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graphicFrame>
        <p:nvGraphicFramePr>
          <p:cNvPr id="200" name="Google Shape;200;p29"/>
          <p:cNvGraphicFramePr/>
          <p:nvPr/>
        </p:nvGraphicFramePr>
        <p:xfrm>
          <a:off x="6412988" y="4874261"/>
          <a:ext cx="5702975" cy="1715490"/>
        </p:xfrm>
        <a:graphic>
          <a:graphicData uri="http://schemas.openxmlformats.org/drawingml/2006/table">
            <a:tbl>
              <a:tblPr>
                <a:noFill/>
              </a:tblPr>
              <a:tblGrid>
                <a:gridCol w="570297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latin typeface="Calibri" panose="020F0502020204030204" pitchFamily="34" charset="0"/>
                          <a:cs typeface="Calibri" panose="020F0502020204030204" pitchFamily="34" charset="0"/>
                        </a:rPr>
                        <a:t>Metallic Bonding</a:t>
                      </a:r>
                      <a:endParaRPr sz="1100" u="none" strike="noStrike" cap="none">
                        <a:solidFill>
                          <a:srgbClr val="FFFFFF"/>
                        </a:solidFill>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365000">
                <a:tc>
                  <a:txBody>
                    <a:bodyPr/>
                    <a:lstStyle/>
                    <a:p>
                      <a:pPr marL="0" marR="0" lvl="0" indent="0" algn="l" rtl="0">
                        <a:spcBef>
                          <a:spcPts val="0"/>
                        </a:spcBef>
                        <a:spcAft>
                          <a:spcPts val="0"/>
                        </a:spcAft>
                        <a:buClr>
                          <a:schemeClr val="dk1"/>
                        </a:buClr>
                        <a:buSzPts val="1100"/>
                        <a:buFont typeface="Calibri"/>
                        <a:buNone/>
                      </a:pPr>
                      <a:r>
                        <a:rPr lang="en-GB" sz="1100" b="1" i="0" u="none" strike="noStrike" cap="none" dirty="0">
                          <a:solidFill>
                            <a:schemeClr val="dk1"/>
                          </a:solidFill>
                          <a:latin typeface="Calibri" panose="020F0502020204030204" pitchFamily="34" charset="0"/>
                          <a:cs typeface="Calibri" panose="020F0502020204030204" pitchFamily="34" charset="0"/>
                        </a:rPr>
                        <a:t>Metallic bonding: </a:t>
                      </a:r>
                      <a:r>
                        <a:rPr lang="en-GB" sz="1100" i="0" u="none" strike="noStrike" cap="none" dirty="0">
                          <a:solidFill>
                            <a:schemeClr val="dk1"/>
                          </a:solidFill>
                          <a:latin typeface="Calibri" panose="020F0502020204030204" pitchFamily="34" charset="0"/>
                          <a:cs typeface="Calibri" panose="020F0502020204030204" pitchFamily="34" charset="0"/>
                        </a:rPr>
                        <a:t>Metallic bonding is the strong attraction between closely packed positive metal ions and a 'sea' of delocalized electrons.</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r>
                        <a:rPr lang="en-GB" sz="1100" b="1" i="0" u="none" strike="noStrike" cap="none" dirty="0">
                          <a:solidFill>
                            <a:schemeClr val="dk1"/>
                          </a:solidFill>
                          <a:latin typeface="Calibri" panose="020F0502020204030204" pitchFamily="34" charset="0"/>
                          <a:cs typeface="Calibri" panose="020F0502020204030204" pitchFamily="34" charset="0"/>
                        </a:rPr>
                        <a:t>High melting and boiling points: </a:t>
                      </a:r>
                      <a:r>
                        <a:rPr lang="en-GB" sz="1100" i="0" u="none" strike="noStrike" cap="none" dirty="0">
                          <a:solidFill>
                            <a:schemeClr val="dk1"/>
                          </a:solidFill>
                          <a:latin typeface="Calibri" panose="020F0502020204030204" pitchFamily="34" charset="0"/>
                          <a:cs typeface="Calibri" panose="020F0502020204030204" pitchFamily="34" charset="0"/>
                        </a:rPr>
                        <a:t>metallic bonds are strong and a lot of energy is needed to break them. This is why metals have high melting points and boiling points.</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1100"/>
                        <a:buFont typeface="Calibri"/>
                        <a:buNone/>
                      </a:pPr>
                      <a:r>
                        <a:rPr lang="en-GB" sz="1100" b="1" i="0" u="none" strike="noStrike" cap="none" dirty="0">
                          <a:solidFill>
                            <a:schemeClr val="dk1"/>
                          </a:solidFill>
                          <a:latin typeface="Calibri" panose="020F0502020204030204" pitchFamily="34" charset="0"/>
                          <a:cs typeface="Calibri" panose="020F0502020204030204" pitchFamily="34" charset="0"/>
                        </a:rPr>
                        <a:t>Conducting electricity: </a:t>
                      </a:r>
                      <a:r>
                        <a:rPr lang="en-GB" sz="1100" i="0" u="none" strike="noStrike" cap="none" dirty="0">
                          <a:solidFill>
                            <a:schemeClr val="dk1"/>
                          </a:solidFill>
                          <a:latin typeface="Calibri" panose="020F0502020204030204" pitchFamily="34" charset="0"/>
                          <a:cs typeface="Calibri" panose="020F0502020204030204" pitchFamily="34" charset="0"/>
                        </a:rPr>
                        <a:t>metals contain electrons that are free to move in the metal structure, carrying charge from place to place and allowing metals to conduct electricity well.</a:t>
                      </a:r>
                      <a:endParaRPr sz="1100" u="none" strike="noStrike" cap="none" dirty="0">
                        <a:solidFill>
                          <a:schemeClr val="dk1"/>
                        </a:solidFill>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201" name="Google Shape;201;p29"/>
          <p:cNvGraphicFramePr/>
          <p:nvPr/>
        </p:nvGraphicFramePr>
        <p:xfrm>
          <a:off x="6436263" y="2077441"/>
          <a:ext cx="5679675" cy="2719900"/>
        </p:xfrm>
        <a:graphic>
          <a:graphicData uri="http://schemas.openxmlformats.org/drawingml/2006/table">
            <a:tbl>
              <a:tblPr>
                <a:noFill/>
              </a:tblPr>
              <a:tblGrid>
                <a:gridCol w="5679675">
                  <a:extLst>
                    <a:ext uri="{9D8B030D-6E8A-4147-A177-3AD203B41FA5}">
                      <a16:colId xmlns:a16="http://schemas.microsoft.com/office/drawing/2014/main" val="20000"/>
                    </a:ext>
                  </a:extLst>
                </a:gridCol>
              </a:tblGrid>
              <a:tr h="397700">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latin typeface="Calibri" panose="020F0502020204030204" pitchFamily="34" charset="0"/>
                          <a:cs typeface="Calibri" panose="020F0502020204030204" pitchFamily="34" charset="0"/>
                        </a:rPr>
                        <a:t>Drawing dot and cross diagrams</a:t>
                      </a:r>
                      <a:endParaRPr sz="1100" u="none" strike="noStrike" cap="none">
                        <a:solidFill>
                          <a:srgbClr val="FFFFFF"/>
                        </a:solidFill>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2322200">
                <a:tc>
                  <a:txBody>
                    <a:bodyPr/>
                    <a:lstStyle/>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When sodium and chlorine bond, one</a:t>
                      </a:r>
                      <a:br>
                        <a:rPr lang="en-GB" sz="1100" u="none" strike="noStrike" cap="none" dirty="0">
                          <a:solidFill>
                            <a:schemeClr val="dk1"/>
                          </a:solidFill>
                          <a:latin typeface="Calibri" panose="020F0502020204030204" pitchFamily="34" charset="0"/>
                          <a:cs typeface="Calibri" panose="020F0502020204030204" pitchFamily="34" charset="0"/>
                        </a:rPr>
                      </a:br>
                      <a:r>
                        <a:rPr lang="en-GB" sz="1100" u="none" strike="noStrike" cap="none" dirty="0">
                          <a:solidFill>
                            <a:schemeClr val="dk1"/>
                          </a:solidFill>
                          <a:latin typeface="Calibri" panose="020F0502020204030204" pitchFamily="34" charset="0"/>
                          <a:cs typeface="Calibri" panose="020F0502020204030204" pitchFamily="34" charset="0"/>
                        </a:rPr>
                        <a:t>electron is transferred from the sodium </a:t>
                      </a:r>
                      <a:br>
                        <a:rPr lang="en-GB" sz="1100" u="none" strike="noStrike" cap="none" dirty="0">
                          <a:solidFill>
                            <a:schemeClr val="dk1"/>
                          </a:solidFill>
                          <a:latin typeface="Calibri" panose="020F0502020204030204" pitchFamily="34" charset="0"/>
                          <a:cs typeface="Calibri" panose="020F0502020204030204" pitchFamily="34" charset="0"/>
                        </a:rPr>
                      </a:br>
                      <a:r>
                        <a:rPr lang="en-GB" sz="1100" u="none" strike="noStrike" cap="none" dirty="0">
                          <a:solidFill>
                            <a:schemeClr val="dk1"/>
                          </a:solidFill>
                          <a:latin typeface="Calibri" panose="020F0502020204030204" pitchFamily="34" charset="0"/>
                          <a:cs typeface="Calibri" panose="020F0502020204030204" pitchFamily="34" charset="0"/>
                        </a:rPr>
                        <a:t>atom to the chlorine atom. In the </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process, both gain a full outer shell and </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become ions. This is ionic bonding.</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endParaRPr sz="1100" u="none" strike="noStrike" cap="none" dirty="0">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When hydrogen and chlorine bond, a </a:t>
                      </a:r>
                      <a:br>
                        <a:rPr lang="en-GB" sz="1100" u="none" strike="noStrike" cap="none" dirty="0">
                          <a:solidFill>
                            <a:schemeClr val="dk1"/>
                          </a:solidFill>
                          <a:latin typeface="Calibri" panose="020F0502020204030204" pitchFamily="34" charset="0"/>
                          <a:cs typeface="Calibri" panose="020F0502020204030204" pitchFamily="34" charset="0"/>
                        </a:rPr>
                      </a:br>
                      <a:r>
                        <a:rPr lang="en-GB" sz="1100" u="none" strike="noStrike" cap="none" dirty="0">
                          <a:solidFill>
                            <a:schemeClr val="dk1"/>
                          </a:solidFill>
                          <a:latin typeface="Calibri" panose="020F0502020204030204" pitchFamily="34" charset="0"/>
                          <a:cs typeface="Calibri" panose="020F0502020204030204" pitchFamily="34" charset="0"/>
                        </a:rPr>
                        <a:t>pair of electrons is shared between the </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two atoms. In this way, they both gain</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the one electron they need to have a full </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outer shell.</a:t>
                      </a:r>
                      <a:endParaRPr sz="1500" u="none" strike="noStrike" cap="none" dirty="0">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202" name="Google Shape;202;p29"/>
          <p:cNvGraphicFramePr/>
          <p:nvPr/>
        </p:nvGraphicFramePr>
        <p:xfrm>
          <a:off x="6436260" y="642709"/>
          <a:ext cx="5679750" cy="1371540"/>
        </p:xfrm>
        <a:graphic>
          <a:graphicData uri="http://schemas.openxmlformats.org/drawingml/2006/table">
            <a:tbl>
              <a:tblPr>
                <a:noFill/>
              </a:tblPr>
              <a:tblGrid>
                <a:gridCol w="2839875">
                  <a:extLst>
                    <a:ext uri="{9D8B030D-6E8A-4147-A177-3AD203B41FA5}">
                      <a16:colId xmlns:a16="http://schemas.microsoft.com/office/drawing/2014/main" val="20000"/>
                    </a:ext>
                  </a:extLst>
                </a:gridCol>
                <a:gridCol w="2839875">
                  <a:extLst>
                    <a:ext uri="{9D8B030D-6E8A-4147-A177-3AD203B41FA5}">
                      <a16:colId xmlns:a16="http://schemas.microsoft.com/office/drawing/2014/main" val="20001"/>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Ionic Bonding</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Covalent Bonding</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995675">
                <a:tc>
                  <a:txBody>
                    <a:bodyPr/>
                    <a:lstStyle/>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Electrons are transferred                             </a:t>
                      </a:r>
                      <a:endParaRPr sz="1500" u="none" strike="noStrike" cap="none">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Ions are formed                                            </a:t>
                      </a:r>
                      <a:endParaRPr sz="1100" u="none" strike="noStrike" cap="none">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Between metals</a:t>
                      </a:r>
                      <a:endParaRPr sz="1500" u="none" strike="noStrike" cap="none">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High melting/boiling points</a:t>
                      </a:r>
                      <a:endParaRPr sz="1500" u="none" strike="noStrike" cap="none">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a:solidFill>
                            <a:schemeClr val="dk1"/>
                          </a:solidFill>
                          <a:latin typeface="Calibri" panose="020F0502020204030204" pitchFamily="34" charset="0"/>
                          <a:cs typeface="Calibri" panose="020F0502020204030204" pitchFamily="34" charset="0"/>
                        </a:rPr>
                        <a:t>Conductive when liquid/molten</a:t>
                      </a:r>
                      <a:endParaRPr sz="1100" u="none" strike="noStrike" cap="none">
                        <a:solidFill>
                          <a:schemeClr val="dk1"/>
                        </a:solidFill>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Electrons are shared</a:t>
                      </a:r>
                      <a:endParaRPr sz="1500" u="none" strike="noStrike" cap="none" dirty="0">
                        <a:latin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No ions are formed</a:t>
                      </a:r>
                      <a:endParaRPr sz="1500" u="none" strike="noStrike" cap="none" dirty="0">
                        <a:latin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Between non metals</a:t>
                      </a:r>
                      <a:endParaRPr sz="1100" u="none" strike="noStrike" cap="none" dirty="0">
                        <a:solidFill>
                          <a:schemeClr val="dk1"/>
                        </a:solidFill>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Low melting/boiling points</a:t>
                      </a:r>
                      <a:endParaRPr sz="1500" u="none" strike="noStrike" cap="none" dirty="0">
                        <a:latin typeface="Calibri" panose="020F0502020204030204" pitchFamily="34" charset="0"/>
                        <a:cs typeface="Calibri" panose="020F0502020204030204" pitchFamily="34" charset="0"/>
                      </a:endParaRPr>
                    </a:p>
                    <a:p>
                      <a:pPr marL="0" marR="0" lvl="0" indent="0" algn="l" rtl="0">
                        <a:spcBef>
                          <a:spcPts val="0"/>
                        </a:spcBef>
                        <a:spcAft>
                          <a:spcPts val="0"/>
                        </a:spcAft>
                        <a:buClr>
                          <a:schemeClr val="dk1"/>
                        </a:buClr>
                        <a:buSzPts val="800"/>
                        <a:buFont typeface="Calibri"/>
                        <a:buNone/>
                      </a:pPr>
                      <a:r>
                        <a:rPr lang="en-GB" sz="1100" u="none" strike="noStrike" cap="none" dirty="0">
                          <a:solidFill>
                            <a:schemeClr val="dk1"/>
                          </a:solidFill>
                          <a:latin typeface="Calibri" panose="020F0502020204030204" pitchFamily="34" charset="0"/>
                          <a:cs typeface="Calibri" panose="020F0502020204030204" pitchFamily="34" charset="0"/>
                        </a:rPr>
                        <a:t>Non conductive – no free electrons</a:t>
                      </a:r>
                      <a:endParaRPr sz="1100" u="none" strike="noStrike" cap="none" dirty="0">
                        <a:solidFill>
                          <a:schemeClr val="dk1"/>
                        </a:solidFill>
                        <a:latin typeface="Calibri" panose="020F0502020204030204" pitchFamily="34" charset="0"/>
                        <a:cs typeface="Calibri" panose="020F0502020204030204" pitchFamily="34" charset="0"/>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203" name="Google Shape;203;p29" descr="Image result for dot and cross diagrams"/>
          <p:cNvPicPr preferRelativeResize="0"/>
          <p:nvPr/>
        </p:nvPicPr>
        <p:blipFill rotWithShape="1">
          <a:blip r:embed="rId3">
            <a:alphaModFix/>
          </a:blip>
          <a:srcRect l="5871" r="3662"/>
          <a:stretch/>
        </p:blipFill>
        <p:spPr>
          <a:xfrm>
            <a:off x="9542601" y="2699751"/>
            <a:ext cx="2137577" cy="1102500"/>
          </a:xfrm>
          <a:prstGeom prst="rect">
            <a:avLst/>
          </a:prstGeom>
          <a:noFill/>
          <a:ln>
            <a:noFill/>
          </a:ln>
        </p:spPr>
      </p:pic>
      <p:pic>
        <p:nvPicPr>
          <p:cNvPr id="204" name="Google Shape;204;p29" descr="Image result for hydrogen chloride covalent bonding"/>
          <p:cNvPicPr preferRelativeResize="0"/>
          <p:nvPr/>
        </p:nvPicPr>
        <p:blipFill rotWithShape="1">
          <a:blip r:embed="rId4">
            <a:alphaModFix/>
          </a:blip>
          <a:srcRect/>
          <a:stretch/>
        </p:blipFill>
        <p:spPr>
          <a:xfrm>
            <a:off x="9470801" y="3802251"/>
            <a:ext cx="2137575" cy="948200"/>
          </a:xfrm>
          <a:prstGeom prst="rect">
            <a:avLst/>
          </a:prstGeom>
          <a:noFill/>
          <a:ln>
            <a:noFill/>
          </a:ln>
        </p:spPr>
      </p:pic>
      <p:graphicFrame>
        <p:nvGraphicFramePr>
          <p:cNvPr id="205" name="Google Shape;205;p29"/>
          <p:cNvGraphicFramePr/>
          <p:nvPr/>
        </p:nvGraphicFramePr>
        <p:xfrm>
          <a:off x="111200" y="4359905"/>
          <a:ext cx="6152225" cy="2042100"/>
        </p:xfrm>
        <a:graphic>
          <a:graphicData uri="http://schemas.openxmlformats.org/drawingml/2006/table">
            <a:tbl>
              <a:tblPr>
                <a:noFill/>
              </a:tblPr>
              <a:tblGrid>
                <a:gridCol w="6152225">
                  <a:extLst>
                    <a:ext uri="{9D8B030D-6E8A-4147-A177-3AD203B41FA5}">
                      <a16:colId xmlns:a16="http://schemas.microsoft.com/office/drawing/2014/main" val="20000"/>
                    </a:ext>
                  </a:extLst>
                </a:gridCol>
              </a:tblGrid>
              <a:tr h="345425">
                <a:tc>
                  <a:txBody>
                    <a:bodyPr/>
                    <a:lstStyle/>
                    <a:p>
                      <a:pPr marL="0" marR="0" lvl="0" indent="0" algn="l" rtl="0">
                        <a:spcBef>
                          <a:spcPts val="0"/>
                        </a:spcBef>
                        <a:spcAft>
                          <a:spcPts val="0"/>
                        </a:spcAft>
                        <a:buClr>
                          <a:srgbClr val="FFFFFF"/>
                        </a:buClr>
                        <a:buSzPts val="800"/>
                        <a:buFont typeface="Calibri"/>
                        <a:buNone/>
                      </a:pPr>
                      <a:r>
                        <a:rPr lang="en-GB" sz="1100" u="none" strike="noStrike" cap="none">
                          <a:solidFill>
                            <a:srgbClr val="FFFFFF"/>
                          </a:solidFill>
                        </a:rPr>
                        <a:t>Structures and properties</a:t>
                      </a:r>
                      <a:endParaRPr sz="1100" u="none" strike="noStrike" cap="none">
                        <a:solidFill>
                          <a:srgbClr val="FFFFFF"/>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000000"/>
                    </a:solidFill>
                  </a:tcPr>
                </a:tc>
                <a:extLst>
                  <a:ext uri="{0D108BD9-81ED-4DB2-BD59-A6C34878D82A}">
                    <a16:rowId xmlns:a16="http://schemas.microsoft.com/office/drawing/2014/main" val="10000"/>
                  </a:ext>
                </a:extLst>
              </a:tr>
              <a:tr h="1645900">
                <a:tc>
                  <a:txBody>
                    <a:bodyPr/>
                    <a:lstStyle/>
                    <a:p>
                      <a:pPr marL="0" marR="0" lvl="0" indent="0" algn="l" rtl="0">
                        <a:spcBef>
                          <a:spcPts val="0"/>
                        </a:spcBef>
                        <a:spcAft>
                          <a:spcPts val="0"/>
                        </a:spcAft>
                        <a:buClr>
                          <a:schemeClr val="dk1"/>
                        </a:buClr>
                        <a:buSzPts val="1100"/>
                        <a:buFont typeface="Calibri"/>
                        <a:buNone/>
                      </a:pPr>
                      <a:r>
                        <a:rPr lang="en-GB" sz="1100" b="1" i="0" u="none" strike="noStrike" cap="none">
                          <a:solidFill>
                            <a:schemeClr val="dk1"/>
                          </a:solidFill>
                        </a:rPr>
                        <a:t>Graphite: </a:t>
                      </a:r>
                      <a:r>
                        <a:rPr lang="en-GB" sz="1100" i="0" u="none" strike="noStrike" cap="none">
                          <a:solidFill>
                            <a:schemeClr val="dk1"/>
                          </a:solidFill>
                        </a:rPr>
                        <a:t>a form of carbon in which the atoms form layers. Layers can slide over each other, so graphite is much softer than diamond. It is used in pencils. Each carbon atom in a layer is joined to three other carbons. Conducts electricity.</a:t>
                      </a:r>
                      <a:endParaRPr sz="1100" i="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i="0" u="none" strike="noStrike" cap="none">
                          <a:solidFill>
                            <a:schemeClr val="dk1"/>
                          </a:solidFill>
                        </a:rPr>
                        <a:t>Diamond: </a:t>
                      </a:r>
                      <a:r>
                        <a:rPr lang="en-GB" sz="1100" i="0" u="none" strike="noStrike" cap="none">
                          <a:solidFill>
                            <a:schemeClr val="dk1"/>
                          </a:solidFill>
                        </a:rPr>
                        <a:t>a form of carbon where each carbon atom is joined to four other carbons. Diamond is very hard and has a high melting point. It does not conduct electricity.</a:t>
                      </a:r>
                      <a:endParaRPr sz="1100" i="0" u="none" strike="noStrike" cap="none">
                        <a:solidFill>
                          <a:schemeClr val="dk1"/>
                        </a:solidFill>
                      </a:endParaRPr>
                    </a:p>
                    <a:p>
                      <a:pPr marL="0" marR="0" lvl="0" indent="0" algn="l" rtl="0">
                        <a:spcBef>
                          <a:spcPts val="0"/>
                        </a:spcBef>
                        <a:spcAft>
                          <a:spcPts val="0"/>
                        </a:spcAft>
                        <a:buClr>
                          <a:schemeClr val="dk1"/>
                        </a:buClr>
                        <a:buSzPts val="1100"/>
                        <a:buFont typeface="Calibri"/>
                        <a:buNone/>
                      </a:pPr>
                      <a:endParaRPr sz="1100" u="none" strike="noStrike" cap="none">
                        <a:solidFill>
                          <a:schemeClr val="dk1"/>
                        </a:solidFill>
                      </a:endParaRPr>
                    </a:p>
                    <a:p>
                      <a:pPr marL="0" marR="0" lvl="0" indent="0" algn="l" rtl="0">
                        <a:spcBef>
                          <a:spcPts val="0"/>
                        </a:spcBef>
                        <a:spcAft>
                          <a:spcPts val="0"/>
                        </a:spcAft>
                        <a:buClr>
                          <a:schemeClr val="dk1"/>
                        </a:buClr>
                        <a:buSzPts val="1100"/>
                        <a:buFont typeface="Calibri"/>
                        <a:buNone/>
                      </a:pPr>
                      <a:r>
                        <a:rPr lang="en-GB" sz="1100" b="1" i="0" u="none" strike="noStrike" cap="none">
                          <a:solidFill>
                            <a:schemeClr val="dk1"/>
                          </a:solidFill>
                        </a:rPr>
                        <a:t>Silica: </a:t>
                      </a:r>
                      <a:r>
                        <a:rPr lang="en-GB" sz="1100" i="0" u="none" strike="noStrike" cap="none">
                          <a:solidFill>
                            <a:schemeClr val="dk1"/>
                          </a:solidFill>
                        </a:rPr>
                        <a:t>similar structure to diamond. It is hard and has a high melting point. Contains silicon and oxygen atoms, instead of carbon atoms. It is a </a:t>
                      </a:r>
                      <a:r>
                        <a:rPr lang="en-GB" sz="1100" u="none" strike="noStrike" cap="none">
                          <a:solidFill>
                            <a:schemeClr val="dk1"/>
                          </a:solidFill>
                        </a:rPr>
                        <a:t>semiconductor, which </a:t>
                      </a:r>
                      <a:r>
                        <a:rPr lang="en-GB" sz="1100" i="0" u="none" strike="noStrike" cap="none">
                          <a:solidFill>
                            <a:schemeClr val="dk1"/>
                          </a:solidFill>
                        </a:rPr>
                        <a:t> makes it useful in the electronics industry.</a:t>
                      </a:r>
                      <a:endParaRPr sz="1100" u="none" strike="noStrike" cap="none">
                        <a:solidFill>
                          <a:schemeClr val="dk1"/>
                        </a:solidFill>
                      </a:endParaRPr>
                    </a:p>
                  </a:txBody>
                  <a:tcPr marL="121900" marR="121900"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98;p29">
            <a:extLst>
              <a:ext uri="{FF2B5EF4-FFF2-40B4-BE49-F238E27FC236}">
                <a16:creationId xmlns:a16="http://schemas.microsoft.com/office/drawing/2014/main" id="{D4DCDF11-6855-471B-9255-A127F5122487}"/>
              </a:ext>
            </a:extLst>
          </p:cNvPr>
          <p:cNvSpPr/>
          <p:nvPr/>
        </p:nvSpPr>
        <p:spPr>
          <a:xfrm>
            <a:off x="6436329" y="58151"/>
            <a:ext cx="5679600" cy="5180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rtl="0">
              <a:spcBef>
                <a:spcPts val="0"/>
              </a:spcBef>
              <a:spcAft>
                <a:spcPts val="0"/>
              </a:spcAft>
              <a:buNone/>
            </a:pPr>
            <a:r>
              <a:rPr lang="en-GB" sz="3200" b="0" i="0" u="none" strike="noStrike" cap="none" dirty="0">
                <a:solidFill>
                  <a:schemeClr val="dk1"/>
                </a:solidFill>
                <a:latin typeface="Calibri"/>
                <a:ea typeface="Calibri"/>
                <a:cs typeface="Calibri"/>
                <a:sym typeface="Calibri"/>
              </a:rPr>
              <a:t>C3 Structure &amp; Bonding</a:t>
            </a:r>
            <a:endParaRPr sz="3200" b="0" i="0" u="none" strike="noStrike" cap="none" dirty="0">
              <a:solidFill>
                <a:schemeClr val="dk1"/>
              </a:solidFill>
              <a:latin typeface="Calibri"/>
              <a:ea typeface="Calibri"/>
              <a:cs typeface="Calibri"/>
              <a:sym typeface="Calibri"/>
            </a:endParaRPr>
          </a:p>
        </p:txBody>
      </p:sp>
      <p:graphicFrame>
        <p:nvGraphicFramePr>
          <p:cNvPr id="5" name="Table 5">
            <a:extLst>
              <a:ext uri="{FF2B5EF4-FFF2-40B4-BE49-F238E27FC236}">
                <a16:creationId xmlns:a16="http://schemas.microsoft.com/office/drawing/2014/main" id="{44498FA0-3DF2-4963-96B5-2F19587B9963}"/>
              </a:ext>
            </a:extLst>
          </p:cNvPr>
          <p:cNvGraphicFramePr>
            <a:graphicFrameLocks noGrp="1"/>
          </p:cNvGraphicFramePr>
          <p:nvPr/>
        </p:nvGraphicFramePr>
        <p:xfrm>
          <a:off x="375289" y="297441"/>
          <a:ext cx="5561684" cy="2152290"/>
        </p:xfrm>
        <a:graphic>
          <a:graphicData uri="http://schemas.openxmlformats.org/drawingml/2006/table">
            <a:tbl>
              <a:tblPr firstRow="1" bandRow="1"/>
              <a:tblGrid>
                <a:gridCol w="1620143">
                  <a:extLst>
                    <a:ext uri="{9D8B030D-6E8A-4147-A177-3AD203B41FA5}">
                      <a16:colId xmlns:a16="http://schemas.microsoft.com/office/drawing/2014/main" val="1013965356"/>
                    </a:ext>
                  </a:extLst>
                </a:gridCol>
                <a:gridCol w="3941541">
                  <a:extLst>
                    <a:ext uri="{9D8B030D-6E8A-4147-A177-3AD203B41FA5}">
                      <a16:colId xmlns:a16="http://schemas.microsoft.com/office/drawing/2014/main" val="3991369375"/>
                    </a:ext>
                  </a:extLst>
                </a:gridCol>
              </a:tblGrid>
              <a:tr h="332583">
                <a:tc>
                  <a:txBody>
                    <a:bodyPr/>
                    <a:lstStyle/>
                    <a:p>
                      <a:r>
                        <a:rPr lang="en-GB" sz="1300" dirty="0">
                          <a:latin typeface="Calibri" panose="020F0502020204030204" pitchFamily="34" charset="0"/>
                          <a:cs typeface="Calibri" panose="020F0502020204030204" pitchFamily="34" charset="0"/>
                        </a:rPr>
                        <a:t>Allotrope</a:t>
                      </a:r>
                    </a:p>
                  </a:txBody>
                  <a:tcPr/>
                </a:tc>
                <a:tc>
                  <a:txBody>
                    <a:bodyPr/>
                    <a:lstStyle/>
                    <a:p>
                      <a:r>
                        <a:rPr lang="en-GB" sz="1300" dirty="0">
                          <a:latin typeface="Calibri" panose="020F0502020204030204" pitchFamily="34" charset="0"/>
                          <a:cs typeface="Calibri" panose="020F0502020204030204" pitchFamily="34" charset="0"/>
                        </a:rPr>
                        <a:t>Different forms of the same element.</a:t>
                      </a:r>
                    </a:p>
                  </a:txBody>
                  <a:tcPr/>
                </a:tc>
                <a:extLst>
                  <a:ext uri="{0D108BD9-81ED-4DB2-BD59-A6C34878D82A}">
                    <a16:rowId xmlns:a16="http://schemas.microsoft.com/office/drawing/2014/main" val="1123052271"/>
                  </a:ext>
                </a:extLst>
              </a:tr>
              <a:tr h="485452">
                <a:tc>
                  <a:txBody>
                    <a:bodyPr/>
                    <a:lstStyle/>
                    <a:p>
                      <a:r>
                        <a:rPr lang="en-GB" sz="1300" dirty="0">
                          <a:latin typeface="Calibri" panose="020F0502020204030204" pitchFamily="34" charset="0"/>
                          <a:cs typeface="Calibri" panose="020F0502020204030204" pitchFamily="34" charset="0"/>
                        </a:rPr>
                        <a:t>Giant covalent structure</a:t>
                      </a:r>
                    </a:p>
                  </a:txBody>
                  <a:tcPr/>
                </a:tc>
                <a:tc>
                  <a:txBody>
                    <a:bodyPr/>
                    <a:lstStyle/>
                    <a:p>
                      <a:r>
                        <a:rPr lang="en-GB" sz="1300" dirty="0">
                          <a:latin typeface="Calibri" panose="020F0502020204030204" pitchFamily="34" charset="0"/>
                          <a:cs typeface="Calibri" panose="020F0502020204030204" pitchFamily="34" charset="0"/>
                        </a:rPr>
                        <a:t>Compounds formed of many atoms joined together by covalent bonds. </a:t>
                      </a:r>
                    </a:p>
                  </a:txBody>
                  <a:tcPr/>
                </a:tc>
                <a:extLst>
                  <a:ext uri="{0D108BD9-81ED-4DB2-BD59-A6C34878D82A}">
                    <a16:rowId xmlns:a16="http://schemas.microsoft.com/office/drawing/2014/main" val="3370142064"/>
                  </a:ext>
                </a:extLst>
              </a:tr>
              <a:tr h="685344">
                <a:tc>
                  <a:txBody>
                    <a:bodyPr/>
                    <a:lstStyle/>
                    <a:p>
                      <a:r>
                        <a:rPr lang="en-GB" sz="1300" dirty="0">
                          <a:latin typeface="Calibri" panose="020F0502020204030204" pitchFamily="34" charset="0"/>
                          <a:cs typeface="Calibri" panose="020F0502020204030204" pitchFamily="34" charset="0"/>
                        </a:rPr>
                        <a:t>Simple covalent molecule</a:t>
                      </a:r>
                    </a:p>
                  </a:txBody>
                  <a:tcPr/>
                </a:tc>
                <a:tc>
                  <a:txBody>
                    <a:bodyPr/>
                    <a:lstStyle/>
                    <a:p>
                      <a:r>
                        <a:rPr lang="en-GB" sz="1300" dirty="0">
                          <a:latin typeface="Calibri" panose="020F0502020204030204" pitchFamily="34" charset="0"/>
                          <a:cs typeface="Calibri" panose="020F0502020204030204" pitchFamily="34" charset="0"/>
                        </a:rPr>
                        <a:t>Compounds, or molecules that are formed from only a few atoms joined together by covalent bonds. </a:t>
                      </a:r>
                    </a:p>
                  </a:txBody>
                  <a:tcPr/>
                </a:tc>
                <a:extLst>
                  <a:ext uri="{0D108BD9-81ED-4DB2-BD59-A6C34878D82A}">
                    <a16:rowId xmlns:a16="http://schemas.microsoft.com/office/drawing/2014/main" val="4240667824"/>
                  </a:ext>
                </a:extLst>
              </a:tr>
              <a:tr h="646683">
                <a:tc>
                  <a:txBody>
                    <a:bodyPr/>
                    <a:lstStyle/>
                    <a:p>
                      <a:r>
                        <a:rPr lang="en-GB" sz="1300" dirty="0">
                          <a:latin typeface="Calibri" panose="020F0502020204030204" pitchFamily="34" charset="0"/>
                          <a:cs typeface="Calibri" panose="020F0502020204030204" pitchFamily="34" charset="0"/>
                        </a:rPr>
                        <a:t>Fullerene</a:t>
                      </a:r>
                    </a:p>
                  </a:txBody>
                  <a:tcPr/>
                </a:tc>
                <a:tc>
                  <a:txBody>
                    <a:bodyPr/>
                    <a:lstStyle/>
                    <a:p>
                      <a:r>
                        <a:rPr lang="en-GB" sz="1300" dirty="0">
                          <a:latin typeface="Calibri" panose="020F0502020204030204" pitchFamily="34" charset="0"/>
                          <a:cs typeface="Calibri" panose="020F0502020204030204" pitchFamily="34" charset="0"/>
                        </a:rPr>
                        <a:t>Allotropes of carbon that include bucky balls and carbon nanotubes. </a:t>
                      </a:r>
                    </a:p>
                  </a:txBody>
                  <a:tcPr/>
                </a:tc>
                <a:extLst>
                  <a:ext uri="{0D108BD9-81ED-4DB2-BD59-A6C34878D82A}">
                    <a16:rowId xmlns:a16="http://schemas.microsoft.com/office/drawing/2014/main" val="2382372638"/>
                  </a:ext>
                </a:extLst>
              </a:tr>
            </a:tbl>
          </a:graphicData>
        </a:graphic>
      </p:graphicFrame>
      <p:pic>
        <p:nvPicPr>
          <p:cNvPr id="8" name="Picture 7">
            <a:extLst>
              <a:ext uri="{FF2B5EF4-FFF2-40B4-BE49-F238E27FC236}">
                <a16:creationId xmlns:a16="http://schemas.microsoft.com/office/drawing/2014/main" id="{DBD18350-C813-46ED-917B-81F32D71F9AF}"/>
              </a:ext>
            </a:extLst>
          </p:cNvPr>
          <p:cNvPicPr>
            <a:picLocks noChangeAspect="1"/>
          </p:cNvPicPr>
          <p:nvPr/>
        </p:nvPicPr>
        <p:blipFill>
          <a:blip r:embed="rId2">
            <a:clrChange>
              <a:clrFrom>
                <a:srgbClr val="FEFEFE"/>
              </a:clrFrom>
              <a:clrTo>
                <a:srgbClr val="FEFEFE">
                  <a:alpha val="0"/>
                </a:srgbClr>
              </a:clrTo>
            </a:clrChange>
          </a:blip>
          <a:stretch>
            <a:fillRect/>
          </a:stretch>
        </p:blipFill>
        <p:spPr>
          <a:xfrm>
            <a:off x="375289" y="2758730"/>
            <a:ext cx="1649895" cy="1340540"/>
          </a:xfrm>
          <a:prstGeom prst="rect">
            <a:avLst/>
          </a:prstGeom>
        </p:spPr>
      </p:pic>
      <p:pic>
        <p:nvPicPr>
          <p:cNvPr id="12" name="Picture 11">
            <a:extLst>
              <a:ext uri="{FF2B5EF4-FFF2-40B4-BE49-F238E27FC236}">
                <a16:creationId xmlns:a16="http://schemas.microsoft.com/office/drawing/2014/main" id="{312D26A5-75D2-4570-9247-7BCC945809F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8790" y="4755891"/>
            <a:ext cx="1546777" cy="1340540"/>
          </a:xfrm>
          <a:prstGeom prst="rect">
            <a:avLst/>
          </a:prstGeom>
        </p:spPr>
      </p:pic>
      <p:sp>
        <p:nvSpPr>
          <p:cNvPr id="13" name="TextBox 12">
            <a:extLst>
              <a:ext uri="{FF2B5EF4-FFF2-40B4-BE49-F238E27FC236}">
                <a16:creationId xmlns:a16="http://schemas.microsoft.com/office/drawing/2014/main" id="{75C9A280-AA68-480A-8248-7659868495A5}"/>
              </a:ext>
            </a:extLst>
          </p:cNvPr>
          <p:cNvSpPr txBox="1"/>
          <p:nvPr/>
        </p:nvSpPr>
        <p:spPr>
          <a:xfrm>
            <a:off x="2480271" y="2614220"/>
            <a:ext cx="3405809" cy="1769715"/>
          </a:xfrm>
          <a:prstGeom prst="rect">
            <a:avLst/>
          </a:prstGeom>
          <a:noFill/>
        </p:spPr>
        <p:txBody>
          <a:bodyPr wrap="square" rtlCol="0">
            <a:spAutoFit/>
          </a:bodyPr>
          <a:lstStyle/>
          <a:p>
            <a:r>
              <a:rPr lang="en-GB" sz="1300" b="1" dirty="0">
                <a:latin typeface="Calibri" panose="020F0502020204030204" pitchFamily="34" charset="0"/>
                <a:cs typeface="Calibri" panose="020F0502020204030204" pitchFamily="34" charset="0"/>
              </a:rPr>
              <a:t>Diamond </a:t>
            </a:r>
          </a:p>
          <a:p>
            <a:endParaRPr lang="en-GB" sz="1300" b="1" dirty="0">
              <a:latin typeface="Calibri" panose="020F0502020204030204" pitchFamily="34" charset="0"/>
              <a:cs typeface="Calibri" panose="020F0502020204030204" pitchFamily="34" charset="0"/>
            </a:endParaRPr>
          </a:p>
          <a:p>
            <a:r>
              <a:rPr lang="en-GB" sz="1300" dirty="0">
                <a:latin typeface="Calibri" panose="020F0502020204030204" pitchFamily="34" charset="0"/>
                <a:cs typeface="Calibri" panose="020F0502020204030204" pitchFamily="34" charset="0"/>
              </a:rPr>
              <a:t>Each carbon atom is bonded to</a:t>
            </a:r>
            <a:r>
              <a:rPr lang="en-GB" sz="1300" b="1" dirty="0">
                <a:latin typeface="Calibri" panose="020F0502020204030204" pitchFamily="34" charset="0"/>
                <a:cs typeface="Calibri" panose="020F0502020204030204" pitchFamily="34" charset="0"/>
              </a:rPr>
              <a:t> four </a:t>
            </a:r>
            <a:r>
              <a:rPr lang="en-GB" sz="1300" dirty="0">
                <a:latin typeface="Calibri" panose="020F0502020204030204" pitchFamily="34" charset="0"/>
                <a:cs typeface="Calibri" panose="020F0502020204030204" pitchFamily="34" charset="0"/>
              </a:rPr>
              <a:t>other carbon atoms by very strong covalent bonds and therefore has no free electrons. It cannot conduct electricity.  The four strong covalent bonds give diamond a very high melting point.</a:t>
            </a:r>
          </a:p>
          <a:p>
            <a:endParaRPr lang="en-GB"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9FC1613C-1F32-4806-87B2-8258A6580B0F}"/>
              </a:ext>
            </a:extLst>
          </p:cNvPr>
          <p:cNvSpPr txBox="1"/>
          <p:nvPr/>
        </p:nvSpPr>
        <p:spPr>
          <a:xfrm>
            <a:off x="2451651" y="4410498"/>
            <a:ext cx="3246783" cy="1892826"/>
          </a:xfrm>
          <a:prstGeom prst="rect">
            <a:avLst/>
          </a:prstGeom>
          <a:noFill/>
        </p:spPr>
        <p:txBody>
          <a:bodyPr wrap="square" rtlCol="0">
            <a:spAutoFit/>
          </a:bodyPr>
          <a:lstStyle/>
          <a:p>
            <a:r>
              <a:rPr lang="en-GB" sz="1300" b="1" dirty="0">
                <a:latin typeface="Calibri" panose="020F0502020204030204" pitchFamily="34" charset="0"/>
                <a:cs typeface="Calibri" panose="020F0502020204030204" pitchFamily="34" charset="0"/>
              </a:rPr>
              <a:t>Graphite </a:t>
            </a:r>
          </a:p>
          <a:p>
            <a:endParaRPr lang="en-GB" sz="1300" dirty="0">
              <a:latin typeface="Calibri" panose="020F0502020204030204" pitchFamily="34" charset="0"/>
              <a:cs typeface="Calibri" panose="020F0502020204030204" pitchFamily="34" charset="0"/>
            </a:endParaRPr>
          </a:p>
          <a:p>
            <a:r>
              <a:rPr lang="en-GB" sz="1300" dirty="0">
                <a:latin typeface="Calibri" panose="020F0502020204030204" pitchFamily="34" charset="0"/>
                <a:cs typeface="Calibri" panose="020F0502020204030204" pitchFamily="34" charset="0"/>
              </a:rPr>
              <a:t>Each carbon is bonded to 3 carbon atoms with weak intermolecular forces between the layers, which allows the layers to easily slide over each other. They also have a delocalised electron which allows graphite to conduct electricity. Graphite is used in lubricants as the layers can slide.</a:t>
            </a:r>
          </a:p>
        </p:txBody>
      </p:sp>
      <p:pic>
        <p:nvPicPr>
          <p:cNvPr id="18" name="Picture 17">
            <a:extLst>
              <a:ext uri="{FF2B5EF4-FFF2-40B4-BE49-F238E27FC236}">
                <a16:creationId xmlns:a16="http://schemas.microsoft.com/office/drawing/2014/main" id="{8C34C1F4-68AA-4D8C-A771-B56F5C5F7AE4}"/>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936973" y="1280465"/>
            <a:ext cx="1713758" cy="1245922"/>
          </a:xfrm>
          <a:prstGeom prst="rect">
            <a:avLst/>
          </a:prstGeom>
        </p:spPr>
      </p:pic>
      <p:sp>
        <p:nvSpPr>
          <p:cNvPr id="19" name="TextBox 18">
            <a:extLst>
              <a:ext uri="{FF2B5EF4-FFF2-40B4-BE49-F238E27FC236}">
                <a16:creationId xmlns:a16="http://schemas.microsoft.com/office/drawing/2014/main" id="{105DDC5A-0662-4D8B-9CB1-21AEF5C81F55}"/>
              </a:ext>
            </a:extLst>
          </p:cNvPr>
          <p:cNvSpPr txBox="1"/>
          <p:nvPr/>
        </p:nvSpPr>
        <p:spPr>
          <a:xfrm>
            <a:off x="7886441" y="801145"/>
            <a:ext cx="3891346" cy="2492990"/>
          </a:xfrm>
          <a:prstGeom prst="rect">
            <a:avLst/>
          </a:prstGeom>
          <a:noFill/>
        </p:spPr>
        <p:txBody>
          <a:bodyPr wrap="square" rtlCol="0">
            <a:spAutoFit/>
          </a:bodyPr>
          <a:lstStyle/>
          <a:p>
            <a:r>
              <a:rPr lang="en-GB" sz="1300" b="1" i="0" dirty="0">
                <a:solidFill>
                  <a:srgbClr val="141414"/>
                </a:solidFill>
                <a:effectLst/>
                <a:latin typeface="Calibri" panose="020F0502020204030204" pitchFamily="34" charset="0"/>
                <a:cs typeface="Calibri" panose="020F0502020204030204" pitchFamily="34" charset="0"/>
              </a:rPr>
              <a:t>Carbon nanotubes </a:t>
            </a:r>
          </a:p>
          <a:p>
            <a:endParaRPr lang="en-GB" sz="1300" dirty="0">
              <a:solidFill>
                <a:srgbClr val="141414"/>
              </a:solidFill>
              <a:latin typeface="Calibri" panose="020F0502020204030204" pitchFamily="34" charset="0"/>
              <a:cs typeface="Calibri" panose="020F0502020204030204" pitchFamily="34" charset="0"/>
            </a:endParaRPr>
          </a:p>
          <a:p>
            <a:r>
              <a:rPr lang="en-GB" sz="1300" i="0" dirty="0">
                <a:solidFill>
                  <a:srgbClr val="141414"/>
                </a:solidFill>
                <a:effectLst/>
                <a:latin typeface="Calibri" panose="020F0502020204030204" pitchFamily="34" charset="0"/>
                <a:cs typeface="Calibri" panose="020F0502020204030204" pitchFamily="34" charset="0"/>
              </a:rPr>
              <a:t>Nanotubes</a:t>
            </a:r>
            <a:r>
              <a:rPr lang="en-GB" sz="1300" b="0" i="0" dirty="0">
                <a:solidFill>
                  <a:srgbClr val="141414"/>
                </a:solidFill>
                <a:effectLst/>
                <a:latin typeface="Calibri" panose="020F0502020204030204" pitchFamily="34" charset="0"/>
                <a:cs typeface="Calibri" panose="020F0502020204030204" pitchFamily="34" charset="0"/>
              </a:rPr>
              <a:t> are a type of fullerene and are molecular-scale tubes of carbon arranged similarly to the layers in graphite.</a:t>
            </a:r>
          </a:p>
          <a:p>
            <a:endParaRPr lang="en-GB" sz="1300" b="0" i="0" dirty="0">
              <a:solidFill>
                <a:srgbClr val="141414"/>
              </a:solidFill>
              <a:effectLst/>
              <a:latin typeface="Calibri" panose="020F0502020204030204" pitchFamily="34" charset="0"/>
              <a:cs typeface="Calibri" panose="020F0502020204030204" pitchFamily="34" charset="0"/>
            </a:endParaRPr>
          </a:p>
          <a:p>
            <a:r>
              <a:rPr lang="en-GB" sz="1300" b="0" i="0" dirty="0">
                <a:solidFill>
                  <a:srgbClr val="141414"/>
                </a:solidFill>
                <a:effectLst/>
                <a:latin typeface="Calibri" panose="020F0502020204030204" pitchFamily="34" charset="0"/>
                <a:cs typeface="Calibri" panose="020F0502020204030204" pitchFamily="34" charset="0"/>
              </a:rPr>
              <a:t>Carbon nanotubes have a very high melting point, as each carbon atom is joined to three other carbon atoms by strong covalent bonds. This also leaves each carbon atom with a spare electron, which forms a sea of delocalised electrons within the tube, meaning nanotubes can conduct electricity.</a:t>
            </a:r>
            <a:endParaRPr lang="en-GB" sz="1300" dirty="0">
              <a:latin typeface="Calibri" panose="020F0502020204030204" pitchFamily="34" charset="0"/>
              <a:cs typeface="Calibri" panose="020F0502020204030204" pitchFamily="34" charset="0"/>
            </a:endParaRPr>
          </a:p>
        </p:txBody>
      </p:sp>
      <p:pic>
        <p:nvPicPr>
          <p:cNvPr id="21" name="Picture 20">
            <a:extLst>
              <a:ext uri="{FF2B5EF4-FFF2-40B4-BE49-F238E27FC236}">
                <a16:creationId xmlns:a16="http://schemas.microsoft.com/office/drawing/2014/main" id="{C5145C17-DC82-468F-86F9-9C318AF98405}"/>
              </a:ext>
            </a:extLst>
          </p:cNvPr>
          <p:cNvPicPr>
            <a:picLocks noChangeAspect="1"/>
          </p:cNvPicPr>
          <p:nvPr/>
        </p:nvPicPr>
        <p:blipFill>
          <a:blip r:embed="rId5">
            <a:clrChange>
              <a:clrFrom>
                <a:srgbClr val="FDFDFD"/>
              </a:clrFrom>
              <a:clrTo>
                <a:srgbClr val="FDFDFD">
                  <a:alpha val="0"/>
                </a:srgbClr>
              </a:clrTo>
            </a:clrChange>
          </a:blip>
          <a:stretch>
            <a:fillRect/>
          </a:stretch>
        </p:blipFill>
        <p:spPr>
          <a:xfrm>
            <a:off x="6229091" y="4046970"/>
            <a:ext cx="1657350" cy="1552575"/>
          </a:xfrm>
          <a:prstGeom prst="rect">
            <a:avLst/>
          </a:prstGeom>
        </p:spPr>
      </p:pic>
      <p:sp>
        <p:nvSpPr>
          <p:cNvPr id="22" name="TextBox 21">
            <a:extLst>
              <a:ext uri="{FF2B5EF4-FFF2-40B4-BE49-F238E27FC236}">
                <a16:creationId xmlns:a16="http://schemas.microsoft.com/office/drawing/2014/main" id="{79B9534F-33AB-4FB6-8FBD-0D6C52704645}"/>
              </a:ext>
            </a:extLst>
          </p:cNvPr>
          <p:cNvSpPr txBox="1"/>
          <p:nvPr/>
        </p:nvSpPr>
        <p:spPr>
          <a:xfrm>
            <a:off x="8008825" y="3839791"/>
            <a:ext cx="3463047" cy="2369880"/>
          </a:xfrm>
          <a:prstGeom prst="rect">
            <a:avLst/>
          </a:prstGeom>
          <a:noFill/>
        </p:spPr>
        <p:txBody>
          <a:bodyPr wrap="square" rtlCol="0">
            <a:spAutoFit/>
          </a:bodyPr>
          <a:lstStyle/>
          <a:p>
            <a:r>
              <a:rPr lang="en-GB" sz="1300" b="1" dirty="0">
                <a:latin typeface="Calibri" panose="020F0502020204030204" pitchFamily="34" charset="0"/>
                <a:cs typeface="Calibri" panose="020F0502020204030204" pitchFamily="34" charset="0"/>
              </a:rPr>
              <a:t>Silicon dioxide</a:t>
            </a:r>
          </a:p>
          <a:p>
            <a:endParaRPr lang="en-GB" sz="1300" dirty="0">
              <a:latin typeface="Calibri" panose="020F0502020204030204" pitchFamily="34" charset="0"/>
              <a:cs typeface="Calibri" panose="020F0502020204030204" pitchFamily="34" charset="0"/>
            </a:endParaRPr>
          </a:p>
          <a:p>
            <a:r>
              <a:rPr lang="en-GB" sz="1300" dirty="0">
                <a:latin typeface="Calibri" panose="020F0502020204030204" pitchFamily="34" charset="0"/>
                <a:cs typeface="Calibri" panose="020F0502020204030204" pitchFamily="34" charset="0"/>
              </a:rPr>
              <a:t>Silicon dioxide has the same structure as diamond. It is made from many SiO</a:t>
            </a:r>
            <a:r>
              <a:rPr lang="en-GB" sz="1300" baseline="-25000" dirty="0">
                <a:latin typeface="Calibri" panose="020F0502020204030204" pitchFamily="34" charset="0"/>
                <a:cs typeface="Calibri" panose="020F0502020204030204" pitchFamily="34" charset="0"/>
              </a:rPr>
              <a:t>2</a:t>
            </a:r>
            <a:r>
              <a:rPr lang="en-GB" sz="1300" dirty="0">
                <a:latin typeface="Calibri" panose="020F0502020204030204" pitchFamily="34" charset="0"/>
                <a:cs typeface="Calibri" panose="020F0502020204030204" pitchFamily="34" charset="0"/>
              </a:rPr>
              <a:t> molecules joined together. </a:t>
            </a:r>
          </a:p>
          <a:p>
            <a:r>
              <a:rPr lang="en-GB" sz="1300" dirty="0">
                <a:latin typeface="Calibri" panose="020F0502020204030204" pitchFamily="34" charset="0"/>
                <a:cs typeface="Calibri" panose="020F0502020204030204" pitchFamily="34" charset="0"/>
              </a:rPr>
              <a:t>Silicon dioxide (silica) is the main component of sand. </a:t>
            </a:r>
          </a:p>
          <a:p>
            <a:r>
              <a:rPr lang="en-GB" sz="1300" dirty="0">
                <a:latin typeface="Calibri" panose="020F0502020204030204" pitchFamily="34" charset="0"/>
                <a:cs typeface="Calibri" panose="020F0502020204030204" pitchFamily="34" charset="0"/>
              </a:rPr>
              <a:t>It is often used to line kilns because it can withstand extremely high temperatures. </a:t>
            </a:r>
          </a:p>
          <a:p>
            <a:r>
              <a:rPr lang="en-GB" sz="1300" b="1" dirty="0">
                <a:latin typeface="Calibri" panose="020F0502020204030204" pitchFamily="34" charset="0"/>
                <a:cs typeface="Calibri" panose="020F0502020204030204" pitchFamily="34" charset="0"/>
              </a:rPr>
              <a:t> </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6490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4282</Words>
  <Application>Microsoft Office PowerPoint</Application>
  <PresentationFormat>Widescreen</PresentationFormat>
  <Paragraphs>407</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Smith</dc:creator>
  <cp:lastModifiedBy>Sarah Smith</cp:lastModifiedBy>
  <cp:revision>3</cp:revision>
  <cp:lastPrinted>2024-02-27T09:29:22Z</cp:lastPrinted>
  <dcterms:created xsi:type="dcterms:W3CDTF">2024-02-27T09:20:56Z</dcterms:created>
  <dcterms:modified xsi:type="dcterms:W3CDTF">2024-02-27T09:36:07Z</dcterms:modified>
</cp:coreProperties>
</file>