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79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8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67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4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0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31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7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83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11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C6335-2B8B-4AFD-9545-7A3897337CAA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E640B-8AC4-4FBA-B8F0-B8339424AF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7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96A0134-35DC-D82C-0CDB-8D92BC7496DB}"/>
              </a:ext>
            </a:extLst>
          </p:cNvPr>
          <p:cNvSpPr/>
          <p:nvPr/>
        </p:nvSpPr>
        <p:spPr>
          <a:xfrm>
            <a:off x="542532" y="1038444"/>
            <a:ext cx="8953805" cy="5353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99A677-8B2E-64C8-BF79-E89CF2409C0E}"/>
              </a:ext>
            </a:extLst>
          </p:cNvPr>
          <p:cNvSpPr/>
          <p:nvPr/>
        </p:nvSpPr>
        <p:spPr>
          <a:xfrm>
            <a:off x="542532" y="459002"/>
            <a:ext cx="4676775" cy="55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The </a:t>
            </a:r>
            <a:r>
              <a:rPr lang="en-GB" sz="1200" b="1" dirty="0" err="1">
                <a:solidFill>
                  <a:srgbClr val="F711B5"/>
                </a:solidFill>
                <a:ea typeface="Calibri" panose="020F0502020204030204" pitchFamily="34" charset="0"/>
              </a:rPr>
              <a:t>Bourne</a:t>
            </a: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 Academy 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505"/>
              </a:spcAft>
            </a:pPr>
            <a:r>
              <a:rPr lang="en-GB" sz="1200" b="1" dirty="0">
                <a:solidFill>
                  <a:srgbClr val="000000"/>
                </a:solidFill>
                <a:ea typeface="Calibri" panose="020F0502020204030204" pitchFamily="34" charset="0"/>
              </a:rPr>
              <a:t>Knowledge Organiser: Year 9 Autumn Term - Drama</a:t>
            </a: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F7EE4A-900F-951E-56C2-2BACF3AAA3E3}"/>
              </a:ext>
            </a:extLst>
          </p:cNvPr>
          <p:cNvSpPr/>
          <p:nvPr/>
        </p:nvSpPr>
        <p:spPr>
          <a:xfrm>
            <a:off x="8796471" y="6489489"/>
            <a:ext cx="333375" cy="314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a typeface="Calibri" panose="020F0502020204030204" pitchFamily="34" charset="0"/>
              </a:rPr>
              <a:t>1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pic>
        <p:nvPicPr>
          <p:cNvPr id="8" name="Picture 7" descr="A picture containing text, ride&#10;&#10;Description automatically generated">
            <a:extLst>
              <a:ext uri="{FF2B5EF4-FFF2-40B4-BE49-F238E27FC236}">
                <a16:creationId xmlns:a16="http://schemas.microsoft.com/office/drawing/2014/main" id="{EF53DC5E-E34A-D0D2-F941-A4A28221A3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122" y="293232"/>
            <a:ext cx="577215" cy="581025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89A102-C688-404D-B969-9864BDE47927}"/>
              </a:ext>
            </a:extLst>
          </p:cNvPr>
          <p:cNvSpPr txBox="1"/>
          <p:nvPr/>
        </p:nvSpPr>
        <p:spPr>
          <a:xfrm>
            <a:off x="4307335" y="1075037"/>
            <a:ext cx="1823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Staging configurations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274759-7B51-0843-9577-091A22DE8CA0}"/>
              </a:ext>
            </a:extLst>
          </p:cNvPr>
          <p:cNvSpPr txBox="1"/>
          <p:nvPr/>
        </p:nvSpPr>
        <p:spPr>
          <a:xfrm>
            <a:off x="632178" y="1352038"/>
            <a:ext cx="3854762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en-US" sz="1200" dirty="0"/>
              <a:t>Theatre in the round</a:t>
            </a:r>
          </a:p>
          <a:p>
            <a:endParaRPr lang="en-US" sz="1200" dirty="0"/>
          </a:p>
          <a:p>
            <a:r>
              <a:rPr lang="en-US" sz="1200" u="sng" dirty="0"/>
              <a:t>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Directors and actors often find this a very dynamic, interesting space because the audience is close to the stage.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actors enter and exit through the audience, which can make the audience feel more engaged. </a:t>
            </a:r>
            <a:endParaRPr lang="en-GB" sz="1200" dirty="0"/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Unlike spaces such as proscenium arch theatre, there is no easily achieved ‘fourth wall’ separating the audience from the acting area. </a:t>
            </a:r>
          </a:p>
        </p:txBody>
      </p:sp>
      <p:pic>
        <p:nvPicPr>
          <p:cNvPr id="1025" name="Picture 1" descr="page4image1418141600">
            <a:extLst>
              <a:ext uri="{FF2B5EF4-FFF2-40B4-BE49-F238E27FC236}">
                <a16:creationId xmlns:a16="http://schemas.microsoft.com/office/drawing/2014/main" id="{2E3C59EB-77B4-E347-B88E-144ED8E5F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632" y="1360573"/>
            <a:ext cx="2167836" cy="131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4image1418416768">
            <a:extLst>
              <a:ext uri="{FF2B5EF4-FFF2-40B4-BE49-F238E27FC236}">
                <a16:creationId xmlns:a16="http://schemas.microsoft.com/office/drawing/2014/main" id="{CE3FD37C-0BCE-434C-A494-A6D2CC78C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531" y="3562073"/>
            <a:ext cx="1823944" cy="137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9DCF407-6CB7-7442-B0E1-4828961504DF}"/>
              </a:ext>
            </a:extLst>
          </p:cNvPr>
          <p:cNvSpPr txBox="1"/>
          <p:nvPr/>
        </p:nvSpPr>
        <p:spPr>
          <a:xfrm>
            <a:off x="4576586" y="1354888"/>
            <a:ext cx="2548591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arenR" startAt="2"/>
            </a:pPr>
            <a:r>
              <a:rPr lang="en-GB" sz="1200" dirty="0"/>
              <a:t>Thrust stage</a:t>
            </a:r>
          </a:p>
          <a:p>
            <a:endParaRPr lang="en-GB" sz="1200" dirty="0"/>
          </a:p>
          <a:p>
            <a:r>
              <a:rPr lang="en-GB" sz="1200" u="sng" dirty="0"/>
              <a:t>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Combine some of the advantages of proscenium arch and theatre in the round stages.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As there is no audience on one side of the stage, backdrops, flats and large scenery can be used.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audience may feel closer to the stage.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DD955E-ECA6-5E41-91B9-E22F7C7859DE}"/>
              </a:ext>
            </a:extLst>
          </p:cNvPr>
          <p:cNvSpPr txBox="1"/>
          <p:nvPr/>
        </p:nvSpPr>
        <p:spPr>
          <a:xfrm>
            <a:off x="7195632" y="2748942"/>
            <a:ext cx="220704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u="sng" dirty="0">
                <a:effectLst/>
              </a:rPr>
              <a:t>Disadvantages: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Sightlines for audience on the extreme sides can be obstructed.</a:t>
            </a:r>
            <a:endParaRPr lang="en-GB" sz="1200" dirty="0"/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audience on the left and right sides of the auditorium have each other in their view. </a:t>
            </a:r>
            <a:endParaRPr lang="en-GB" sz="1200" dirty="0"/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Box sets cannot be used.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E19C5F-7F28-7849-92B3-9774BDD52DF3}"/>
              </a:ext>
            </a:extLst>
          </p:cNvPr>
          <p:cNvSpPr txBox="1"/>
          <p:nvPr/>
        </p:nvSpPr>
        <p:spPr>
          <a:xfrm>
            <a:off x="632178" y="3539100"/>
            <a:ext cx="2207049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u="sng" dirty="0">
                <a:effectLst/>
              </a:rPr>
              <a:t>Disadvantages: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Designers cannot use backdrops or flats, as this would block the audience’s view.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Stage furniture has to be chosen very carefully so that sightlines are not blocked.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Actors have to be carefully blocked so that no section of the audience misses important pieces of action or facial expressions for too long.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E16A28-7662-B948-A63C-9F66EBDB4CCF}"/>
              </a:ext>
            </a:extLst>
          </p:cNvPr>
          <p:cNvSpPr txBox="1"/>
          <p:nvPr/>
        </p:nvSpPr>
        <p:spPr>
          <a:xfrm>
            <a:off x="2980933" y="5007415"/>
            <a:ext cx="220704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indent="-228600">
              <a:buAutoNum type="arabicParenR" startAt="3"/>
            </a:pPr>
            <a:r>
              <a:rPr lang="en-GB" sz="1200" dirty="0">
                <a:effectLst/>
              </a:rPr>
              <a:t>Promenade</a:t>
            </a:r>
          </a:p>
          <a:p>
            <a:endParaRPr lang="en-GB" sz="1200" dirty="0">
              <a:latin typeface="Corbel" panose="020B0503020204020204" pitchFamily="34" charset="0"/>
            </a:endParaRPr>
          </a:p>
          <a:p>
            <a:r>
              <a:rPr lang="en-GB" sz="1200" u="sng" dirty="0">
                <a:effectLst/>
              </a:rPr>
              <a:t>Advantages:</a:t>
            </a:r>
          </a:p>
          <a:p>
            <a:r>
              <a:rPr lang="en-GB" sz="1200" dirty="0">
                <a:effectLst/>
              </a:rPr>
              <a:t>This is an interactive and exciting type of theatre where the audience feel very involved.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22D9CE-E491-9B4C-AA48-A81646A40D7D}"/>
              </a:ext>
            </a:extLst>
          </p:cNvPr>
          <p:cNvSpPr txBox="1"/>
          <p:nvPr/>
        </p:nvSpPr>
        <p:spPr>
          <a:xfrm>
            <a:off x="6842274" y="4499186"/>
            <a:ext cx="254246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u="sng" dirty="0">
                <a:effectLst/>
              </a:rPr>
              <a:t>Disadvantages: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audience may find moving about the space difficult or get tired standing.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Actors and crew need to be skilled at moving the audience along and controlling their focus.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There can be health and safety risks. </a:t>
            </a:r>
          </a:p>
        </p:txBody>
      </p:sp>
      <p:pic>
        <p:nvPicPr>
          <p:cNvPr id="5122" name="Picture 2" descr="Drawing Ground Plans. - ppt video online download">
            <a:extLst>
              <a:ext uri="{FF2B5EF4-FFF2-40B4-BE49-F238E27FC236}">
                <a16:creationId xmlns:a16="http://schemas.microsoft.com/office/drawing/2014/main" id="{1DDB2058-A4A8-B241-9453-6A6B8047B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912" y="3575394"/>
            <a:ext cx="1809645" cy="135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1E9923E-DB57-C24F-AAAE-7ADD17AEC60A}"/>
              </a:ext>
            </a:extLst>
          </p:cNvPr>
          <p:cNvSpPr txBox="1"/>
          <p:nvPr/>
        </p:nvSpPr>
        <p:spPr>
          <a:xfrm>
            <a:off x="5246522" y="5007414"/>
            <a:ext cx="15230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</a:rPr>
              <a:t>To promenade means ‘to walk’ and promenade theatre is when the audience stand or follow the actors through the performance.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593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96A0134-35DC-D82C-0CDB-8D92BC7496DB}"/>
              </a:ext>
            </a:extLst>
          </p:cNvPr>
          <p:cNvSpPr/>
          <p:nvPr/>
        </p:nvSpPr>
        <p:spPr>
          <a:xfrm>
            <a:off x="542532" y="1038444"/>
            <a:ext cx="8953805" cy="5353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99A677-8B2E-64C8-BF79-E89CF2409C0E}"/>
              </a:ext>
            </a:extLst>
          </p:cNvPr>
          <p:cNvSpPr/>
          <p:nvPr/>
        </p:nvSpPr>
        <p:spPr>
          <a:xfrm>
            <a:off x="542532" y="459002"/>
            <a:ext cx="4676775" cy="5560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The </a:t>
            </a:r>
            <a:r>
              <a:rPr lang="en-GB" sz="1200" b="1" dirty="0" err="1">
                <a:solidFill>
                  <a:srgbClr val="F711B5"/>
                </a:solidFill>
                <a:ea typeface="Calibri" panose="020F0502020204030204" pitchFamily="34" charset="0"/>
              </a:rPr>
              <a:t>Bourne</a:t>
            </a:r>
            <a:r>
              <a:rPr lang="en-GB" sz="1200" b="1" dirty="0">
                <a:solidFill>
                  <a:srgbClr val="F711B5"/>
                </a:solidFill>
                <a:ea typeface="Calibri" panose="020F0502020204030204" pitchFamily="34" charset="0"/>
              </a:rPr>
              <a:t> Academy 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505"/>
              </a:spcAft>
            </a:pPr>
            <a:r>
              <a:rPr lang="en-GB" sz="1200" b="1" dirty="0">
                <a:solidFill>
                  <a:srgbClr val="000000"/>
                </a:solidFill>
                <a:ea typeface="Calibri" panose="020F0502020204030204" pitchFamily="34" charset="0"/>
              </a:rPr>
              <a:t>Knowledge Organiser: Year 9 Autumn Term - Drama</a:t>
            </a: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F7EE4A-900F-951E-56C2-2BACF3AAA3E3}"/>
              </a:ext>
            </a:extLst>
          </p:cNvPr>
          <p:cNvSpPr/>
          <p:nvPr/>
        </p:nvSpPr>
        <p:spPr>
          <a:xfrm>
            <a:off x="8796471" y="6489489"/>
            <a:ext cx="333375" cy="314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a typeface="Calibri" panose="020F0502020204030204" pitchFamily="34" charset="0"/>
              </a:rPr>
              <a:t>1</a:t>
            </a:r>
            <a:endParaRPr lang="en-GB" sz="11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pic>
        <p:nvPicPr>
          <p:cNvPr id="8" name="Picture 7" descr="A picture containing text, ride&#10;&#10;Description automatically generated">
            <a:extLst>
              <a:ext uri="{FF2B5EF4-FFF2-40B4-BE49-F238E27FC236}">
                <a16:creationId xmlns:a16="http://schemas.microsoft.com/office/drawing/2014/main" id="{EF53DC5E-E34A-D0D2-F941-A4A28221A3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122" y="293232"/>
            <a:ext cx="577215" cy="581025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89A102-C688-404D-B969-9864BDE47927}"/>
              </a:ext>
            </a:extLst>
          </p:cNvPr>
          <p:cNvSpPr txBox="1"/>
          <p:nvPr/>
        </p:nvSpPr>
        <p:spPr>
          <a:xfrm>
            <a:off x="4307997" y="1070529"/>
            <a:ext cx="171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Staging configurations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274759-7B51-0843-9577-091A22DE8CA0}"/>
              </a:ext>
            </a:extLst>
          </p:cNvPr>
          <p:cNvSpPr txBox="1"/>
          <p:nvPr/>
        </p:nvSpPr>
        <p:spPr>
          <a:xfrm>
            <a:off x="631905" y="1426991"/>
            <a:ext cx="407831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arenR" startAt="4"/>
            </a:pPr>
            <a:r>
              <a:rPr lang="en-GB" sz="1200" dirty="0">
                <a:effectLst/>
              </a:rPr>
              <a:t>Traverse </a:t>
            </a:r>
            <a:endParaRPr lang="en-GB" sz="1200" dirty="0"/>
          </a:p>
          <a:p>
            <a:endParaRPr lang="en-GB" sz="1200" dirty="0">
              <a:effectLst/>
            </a:endParaRPr>
          </a:p>
          <a:p>
            <a:r>
              <a:rPr lang="en-GB" sz="1200" u="sng" dirty="0">
                <a:effectLst/>
              </a:rPr>
              <a:t>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audience feel very close to the stage as there are two long front rows.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They can see the reactions of the other side of the audience facing them, which can work well for audience interaction.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Sometimes, extreme ends of the stage can be used to create extra acting areas.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AD7C96-3765-FF48-86FB-2A56C370B8C3}"/>
              </a:ext>
            </a:extLst>
          </p:cNvPr>
          <p:cNvSpPr txBox="1"/>
          <p:nvPr/>
        </p:nvSpPr>
        <p:spPr>
          <a:xfrm>
            <a:off x="646842" y="3239514"/>
            <a:ext cx="2211595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u="sng" dirty="0">
                <a:effectLst/>
              </a:rPr>
              <a:t>Disadvantages: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Big pieces of set, scenery or backdrops can block sightlines.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acting area is long and thin, which can make some blocking challenging.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Actors must be aware of making themselves visible to both sides of the audience.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Lighting for traverse stages needs to be arranged carefully to avoid shining light in to the audience’s eyes or light spilling on to them unnecessarily. </a:t>
            </a:r>
          </a:p>
        </p:txBody>
      </p:sp>
      <p:pic>
        <p:nvPicPr>
          <p:cNvPr id="11" name="Picture 10" descr="A blue rectangular object with black text&#10;&#10;Description automatically generated">
            <a:extLst>
              <a:ext uri="{FF2B5EF4-FFF2-40B4-BE49-F238E27FC236}">
                <a16:creationId xmlns:a16="http://schemas.microsoft.com/office/drawing/2014/main" id="{02F2A5A4-7916-BE4D-9C87-21EBA6499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933" y="3340107"/>
            <a:ext cx="1716290" cy="912547"/>
          </a:xfrm>
          <a:prstGeom prst="rect">
            <a:avLst/>
          </a:prstGeom>
        </p:spPr>
      </p:pic>
      <p:pic>
        <p:nvPicPr>
          <p:cNvPr id="3073" name="Picture 1" descr="page5image1408112032">
            <a:extLst>
              <a:ext uri="{FF2B5EF4-FFF2-40B4-BE49-F238E27FC236}">
                <a16:creationId xmlns:a16="http://schemas.microsoft.com/office/drawing/2014/main" id="{C25A5E90-5CD7-5942-97C7-49A0A50E6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645" y="1426992"/>
            <a:ext cx="1821419" cy="136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9D53993-B067-B345-99B6-4DF71978D912}"/>
              </a:ext>
            </a:extLst>
          </p:cNvPr>
          <p:cNvSpPr txBox="1"/>
          <p:nvPr/>
        </p:nvSpPr>
        <p:spPr>
          <a:xfrm>
            <a:off x="4799596" y="1426991"/>
            <a:ext cx="273877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indent="-228600">
              <a:buAutoNum type="arabicParenR" startAt="5"/>
            </a:pPr>
            <a:r>
              <a:rPr lang="en-GB" sz="1200" dirty="0">
                <a:effectLst/>
              </a:rPr>
              <a:t>End on staging</a:t>
            </a:r>
          </a:p>
          <a:p>
            <a:endParaRPr lang="en-GB" sz="1200" dirty="0">
              <a:effectLst/>
            </a:endParaRPr>
          </a:p>
          <a:p>
            <a:r>
              <a:rPr lang="en-GB" sz="1200" u="sng" dirty="0">
                <a:effectLst/>
              </a:rPr>
              <a:t>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audience all have a similar view.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Stage pictures are easy to create.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Large backdrops or projections may be used.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728B2A-D620-9B4E-AAC9-D69C543A715D}"/>
              </a:ext>
            </a:extLst>
          </p:cNvPr>
          <p:cNvSpPr txBox="1"/>
          <p:nvPr/>
        </p:nvSpPr>
        <p:spPr>
          <a:xfrm>
            <a:off x="4799597" y="2868736"/>
            <a:ext cx="221159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u="sng" dirty="0"/>
              <a:t>Disa</a:t>
            </a:r>
            <a:r>
              <a:rPr lang="en-GB" sz="1200" u="sng" dirty="0">
                <a:effectLst/>
              </a:rPr>
              <a:t>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Audience members on the back rows may feel very distant from the stage.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It doesn’t have the frame of the proscenium arch theatre, which can enhance some types of theatre. </a:t>
            </a:r>
          </a:p>
        </p:txBody>
      </p:sp>
      <p:pic>
        <p:nvPicPr>
          <p:cNvPr id="30" name="Picture 3" descr="page4image1418343440">
            <a:extLst>
              <a:ext uri="{FF2B5EF4-FFF2-40B4-BE49-F238E27FC236}">
                <a16:creationId xmlns:a16="http://schemas.microsoft.com/office/drawing/2014/main" id="{3B89DF9B-D70D-2D43-B162-94780E50D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265" y="3092748"/>
            <a:ext cx="2034830" cy="135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D1496E0-FCBE-E04F-8008-A6498E85303C}"/>
              </a:ext>
            </a:extLst>
          </p:cNvPr>
          <p:cNvSpPr txBox="1"/>
          <p:nvPr/>
        </p:nvSpPr>
        <p:spPr>
          <a:xfrm>
            <a:off x="2969025" y="4524204"/>
            <a:ext cx="434957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6)   Proscenium Arch</a:t>
            </a:r>
          </a:p>
          <a:p>
            <a:pPr marL="228600" indent="-228600">
              <a:buAutoNum type="arabicParenR" startAt="3"/>
            </a:pPr>
            <a:endParaRPr lang="en-GB" sz="1200" u="sng" dirty="0">
              <a:effectLst/>
            </a:endParaRPr>
          </a:p>
          <a:p>
            <a:r>
              <a:rPr lang="en-GB" sz="1200" u="sng" dirty="0"/>
              <a:t>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Stage pictures are easy to create as the audience look at the stage from roughly the same angle.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Backdrops and large scenery can be used without blocking sightlines. 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The frame around the stage adds to the effect of a fourth wall, giving the effect of a self-contained world on the stage.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EEA9E7-6C61-A74A-ABFD-34C84590AB95}"/>
              </a:ext>
            </a:extLst>
          </p:cNvPr>
          <p:cNvSpPr txBox="1"/>
          <p:nvPr/>
        </p:nvSpPr>
        <p:spPr>
          <a:xfrm>
            <a:off x="7396812" y="4636416"/>
            <a:ext cx="196665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200" u="sng" dirty="0">
                <a:effectLst/>
              </a:rPr>
              <a:t>Disadvantages: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effectLst/>
              </a:rPr>
              <a:t>Some audience members may feel distant from the stage.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T</a:t>
            </a:r>
            <a:r>
              <a:rPr lang="en-GB" sz="1200" dirty="0">
                <a:effectLst/>
              </a:rPr>
              <a:t>he auditorium could feel very formal and rigid. Audience interaction may be more difficult. </a:t>
            </a:r>
          </a:p>
        </p:txBody>
      </p:sp>
    </p:spTree>
    <p:extLst>
      <p:ext uri="{BB962C8B-B14F-4D97-AF65-F5344CB8AC3E}">
        <p14:creationId xmlns:p14="http://schemas.microsoft.com/office/powerpoint/2010/main" val="224748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609</Words>
  <Application>Microsoft Office PowerPoint</Application>
  <PresentationFormat>A4 Paper (210x297 mm)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Price</dc:creator>
  <cp:lastModifiedBy>Lara Jones</cp:lastModifiedBy>
  <cp:revision>8</cp:revision>
  <dcterms:created xsi:type="dcterms:W3CDTF">2023-02-03T10:33:14Z</dcterms:created>
  <dcterms:modified xsi:type="dcterms:W3CDTF">2024-06-10T14:18:51Z</dcterms:modified>
</cp:coreProperties>
</file>