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7" r:id="rId2"/>
    <p:sldId id="258" r:id="rId3"/>
    <p:sldId id="259" r:id="rId4"/>
    <p:sldId id="260" r:id="rId5"/>
    <p:sldId id="262" r:id="rId6"/>
    <p:sldId id="263" r:id="rId7"/>
    <p:sldId id="264"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2" d="100"/>
          <a:sy n="62" d="100"/>
        </p:scale>
        <p:origin x="82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0033B5-6E4E-445D-821D-6D2A9B6E6BB6}" type="datetimeFigureOut">
              <a:rPr lang="en-GB" smtClean="0"/>
              <a:t>19/06/2024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21BDAE-247D-4A93-B726-FC699E55F709}" type="slidenum">
              <a:rPr lang="en-GB" smtClean="0"/>
              <a:t>‹#›</a:t>
            </a:fld>
            <a:endParaRPr lang="en-GB"/>
          </a:p>
        </p:txBody>
      </p:sp>
    </p:spTree>
    <p:extLst>
      <p:ext uri="{BB962C8B-B14F-4D97-AF65-F5344CB8AC3E}">
        <p14:creationId xmlns:p14="http://schemas.microsoft.com/office/powerpoint/2010/main" val="1973912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6" name="Google Shape;18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Spring 1</a:t>
            </a:r>
            <a:endParaRPr/>
          </a:p>
        </p:txBody>
      </p:sp>
    </p:spTree>
    <p:extLst>
      <p:ext uri="{BB962C8B-B14F-4D97-AF65-F5344CB8AC3E}">
        <p14:creationId xmlns:p14="http://schemas.microsoft.com/office/powerpoint/2010/main" val="2559842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6" name="Google Shape;18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Spring 1</a:t>
            </a:r>
            <a:endParaRPr/>
          </a:p>
        </p:txBody>
      </p:sp>
    </p:spTree>
    <p:extLst>
      <p:ext uri="{BB962C8B-B14F-4D97-AF65-F5344CB8AC3E}">
        <p14:creationId xmlns:p14="http://schemas.microsoft.com/office/powerpoint/2010/main" val="2559842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6" name="Google Shape;18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Spring 1</a:t>
            </a:r>
            <a:endParaRPr/>
          </a:p>
        </p:txBody>
      </p:sp>
    </p:spTree>
    <p:extLst>
      <p:ext uri="{BB962C8B-B14F-4D97-AF65-F5344CB8AC3E}">
        <p14:creationId xmlns:p14="http://schemas.microsoft.com/office/powerpoint/2010/main" val="33973058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1A054-2A7D-A224-0E32-90BBA9C46AF7}"/>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3199BFF3-AD05-D2A4-2430-333A888A19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1BAF8C03-050C-F64C-B998-1EF04244D87B}"/>
              </a:ext>
            </a:extLst>
          </p:cNvPr>
          <p:cNvSpPr>
            <a:spLocks noGrp="1"/>
          </p:cNvSpPr>
          <p:nvPr>
            <p:ph type="dt" sz="half" idx="10"/>
          </p:nvPr>
        </p:nvSpPr>
        <p:spPr/>
        <p:txBody>
          <a:bodyPr/>
          <a:lstStyle/>
          <a:p>
            <a:fld id="{2C2A69EE-B109-4BC1-9647-FFC58BC56FE6}" type="datetimeFigureOut">
              <a:rPr lang="en-GB" smtClean="0"/>
              <a:t>19/06/2024</a:t>
            </a:fld>
            <a:endParaRPr lang="en-GB"/>
          </a:p>
        </p:txBody>
      </p:sp>
      <p:sp>
        <p:nvSpPr>
          <p:cNvPr id="5" name="Footer Placeholder 4">
            <a:extLst>
              <a:ext uri="{FF2B5EF4-FFF2-40B4-BE49-F238E27FC236}">
                <a16:creationId xmlns:a16="http://schemas.microsoft.com/office/drawing/2014/main" id="{E5E4E250-352D-0123-3AED-77CD86C3945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FCBD0A3-EE5F-A2D3-E23F-B2EB2D44726B}"/>
              </a:ext>
            </a:extLst>
          </p:cNvPr>
          <p:cNvSpPr>
            <a:spLocks noGrp="1"/>
          </p:cNvSpPr>
          <p:nvPr>
            <p:ph type="sldNum" sz="quarter" idx="12"/>
          </p:nvPr>
        </p:nvSpPr>
        <p:spPr/>
        <p:txBody>
          <a:bodyPr/>
          <a:lstStyle/>
          <a:p>
            <a:fld id="{9BE5CC85-06CC-41F7-93CA-727E4551BDDF}" type="slidenum">
              <a:rPr lang="en-GB" smtClean="0"/>
              <a:t>‹#›</a:t>
            </a:fld>
            <a:endParaRPr lang="en-GB"/>
          </a:p>
        </p:txBody>
      </p:sp>
    </p:spTree>
    <p:extLst>
      <p:ext uri="{BB962C8B-B14F-4D97-AF65-F5344CB8AC3E}">
        <p14:creationId xmlns:p14="http://schemas.microsoft.com/office/powerpoint/2010/main" val="1062337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0E559-3430-68FA-8963-2008E7EA39A1}"/>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162F6AFC-8474-B94B-6243-CEB7F0616AF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9DF214C-1B77-199B-19F3-FC605CD086D0}"/>
              </a:ext>
            </a:extLst>
          </p:cNvPr>
          <p:cNvSpPr>
            <a:spLocks noGrp="1"/>
          </p:cNvSpPr>
          <p:nvPr>
            <p:ph type="dt" sz="half" idx="10"/>
          </p:nvPr>
        </p:nvSpPr>
        <p:spPr/>
        <p:txBody>
          <a:bodyPr/>
          <a:lstStyle/>
          <a:p>
            <a:fld id="{2C2A69EE-B109-4BC1-9647-FFC58BC56FE6}" type="datetimeFigureOut">
              <a:rPr lang="en-GB" smtClean="0"/>
              <a:t>19/06/2024</a:t>
            </a:fld>
            <a:endParaRPr lang="en-GB"/>
          </a:p>
        </p:txBody>
      </p:sp>
      <p:sp>
        <p:nvSpPr>
          <p:cNvPr id="5" name="Footer Placeholder 4">
            <a:extLst>
              <a:ext uri="{FF2B5EF4-FFF2-40B4-BE49-F238E27FC236}">
                <a16:creationId xmlns:a16="http://schemas.microsoft.com/office/drawing/2014/main" id="{77B2CA7A-F920-4F92-328C-5E68B2111F0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58D64FA-E72C-98D8-CF45-5980C11B1240}"/>
              </a:ext>
            </a:extLst>
          </p:cNvPr>
          <p:cNvSpPr>
            <a:spLocks noGrp="1"/>
          </p:cNvSpPr>
          <p:nvPr>
            <p:ph type="sldNum" sz="quarter" idx="12"/>
          </p:nvPr>
        </p:nvSpPr>
        <p:spPr/>
        <p:txBody>
          <a:bodyPr/>
          <a:lstStyle/>
          <a:p>
            <a:fld id="{9BE5CC85-06CC-41F7-93CA-727E4551BDDF}" type="slidenum">
              <a:rPr lang="en-GB" smtClean="0"/>
              <a:t>‹#›</a:t>
            </a:fld>
            <a:endParaRPr lang="en-GB"/>
          </a:p>
        </p:txBody>
      </p:sp>
    </p:spTree>
    <p:extLst>
      <p:ext uri="{BB962C8B-B14F-4D97-AF65-F5344CB8AC3E}">
        <p14:creationId xmlns:p14="http://schemas.microsoft.com/office/powerpoint/2010/main" val="2127015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D64063-8546-878F-0E4E-5F9731944EB7}"/>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F8230E86-580A-582A-2765-F7789975EA6C}"/>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CAA9361-7304-A383-5BF7-BD2E91145AEF}"/>
              </a:ext>
            </a:extLst>
          </p:cNvPr>
          <p:cNvSpPr>
            <a:spLocks noGrp="1"/>
          </p:cNvSpPr>
          <p:nvPr>
            <p:ph type="dt" sz="half" idx="10"/>
          </p:nvPr>
        </p:nvSpPr>
        <p:spPr/>
        <p:txBody>
          <a:bodyPr/>
          <a:lstStyle/>
          <a:p>
            <a:fld id="{2C2A69EE-B109-4BC1-9647-FFC58BC56FE6}" type="datetimeFigureOut">
              <a:rPr lang="en-GB" smtClean="0"/>
              <a:t>19/06/2024</a:t>
            </a:fld>
            <a:endParaRPr lang="en-GB"/>
          </a:p>
        </p:txBody>
      </p:sp>
      <p:sp>
        <p:nvSpPr>
          <p:cNvPr id="5" name="Footer Placeholder 4">
            <a:extLst>
              <a:ext uri="{FF2B5EF4-FFF2-40B4-BE49-F238E27FC236}">
                <a16:creationId xmlns:a16="http://schemas.microsoft.com/office/drawing/2014/main" id="{17E54F25-EE2D-00B3-66DD-A61FDE2CEA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ACC185-D42D-A70D-3BB8-EDC5399BD6FF}"/>
              </a:ext>
            </a:extLst>
          </p:cNvPr>
          <p:cNvSpPr>
            <a:spLocks noGrp="1"/>
          </p:cNvSpPr>
          <p:nvPr>
            <p:ph type="sldNum" sz="quarter" idx="12"/>
          </p:nvPr>
        </p:nvSpPr>
        <p:spPr/>
        <p:txBody>
          <a:bodyPr/>
          <a:lstStyle/>
          <a:p>
            <a:fld id="{9BE5CC85-06CC-41F7-93CA-727E4551BDDF}" type="slidenum">
              <a:rPr lang="en-GB" smtClean="0"/>
              <a:t>‹#›</a:t>
            </a:fld>
            <a:endParaRPr lang="en-GB"/>
          </a:p>
        </p:txBody>
      </p:sp>
    </p:spTree>
    <p:extLst>
      <p:ext uri="{BB962C8B-B14F-4D97-AF65-F5344CB8AC3E}">
        <p14:creationId xmlns:p14="http://schemas.microsoft.com/office/powerpoint/2010/main" val="317225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4800"/>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extLst>
      <p:ext uri="{BB962C8B-B14F-4D97-AF65-F5344CB8AC3E}">
        <p14:creationId xmlns:p14="http://schemas.microsoft.com/office/powerpoint/2010/main" val="1023165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30B1B-9EF8-6E71-3A13-5DCDB7E948C3}"/>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6B09B971-8A74-F261-A65F-DBD81727A3D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6B4D6A4-C22B-7238-79A7-2FAA759E7EE4}"/>
              </a:ext>
            </a:extLst>
          </p:cNvPr>
          <p:cNvSpPr>
            <a:spLocks noGrp="1"/>
          </p:cNvSpPr>
          <p:nvPr>
            <p:ph type="dt" sz="half" idx="10"/>
          </p:nvPr>
        </p:nvSpPr>
        <p:spPr/>
        <p:txBody>
          <a:bodyPr/>
          <a:lstStyle/>
          <a:p>
            <a:fld id="{2C2A69EE-B109-4BC1-9647-FFC58BC56FE6}" type="datetimeFigureOut">
              <a:rPr lang="en-GB" smtClean="0"/>
              <a:t>19/06/2024</a:t>
            </a:fld>
            <a:endParaRPr lang="en-GB"/>
          </a:p>
        </p:txBody>
      </p:sp>
      <p:sp>
        <p:nvSpPr>
          <p:cNvPr id="5" name="Footer Placeholder 4">
            <a:extLst>
              <a:ext uri="{FF2B5EF4-FFF2-40B4-BE49-F238E27FC236}">
                <a16:creationId xmlns:a16="http://schemas.microsoft.com/office/drawing/2014/main" id="{5AADC681-8039-CA3D-909E-06BA18C1750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E727484-0D07-57ED-3381-C80583C82DF9}"/>
              </a:ext>
            </a:extLst>
          </p:cNvPr>
          <p:cNvSpPr>
            <a:spLocks noGrp="1"/>
          </p:cNvSpPr>
          <p:nvPr>
            <p:ph type="sldNum" sz="quarter" idx="12"/>
          </p:nvPr>
        </p:nvSpPr>
        <p:spPr/>
        <p:txBody>
          <a:bodyPr/>
          <a:lstStyle/>
          <a:p>
            <a:fld id="{9BE5CC85-06CC-41F7-93CA-727E4551BDDF}" type="slidenum">
              <a:rPr lang="en-GB" smtClean="0"/>
              <a:t>‹#›</a:t>
            </a:fld>
            <a:endParaRPr lang="en-GB"/>
          </a:p>
        </p:txBody>
      </p:sp>
    </p:spTree>
    <p:extLst>
      <p:ext uri="{BB962C8B-B14F-4D97-AF65-F5344CB8AC3E}">
        <p14:creationId xmlns:p14="http://schemas.microsoft.com/office/powerpoint/2010/main" val="1016040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5A81E-2900-319C-74CA-8ACDDBC6AB9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595C14E3-A884-A06D-040D-6ECA3980F83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6EDB668-028B-25C2-BC78-9F1C398F10AE}"/>
              </a:ext>
            </a:extLst>
          </p:cNvPr>
          <p:cNvSpPr>
            <a:spLocks noGrp="1"/>
          </p:cNvSpPr>
          <p:nvPr>
            <p:ph type="dt" sz="half" idx="10"/>
          </p:nvPr>
        </p:nvSpPr>
        <p:spPr/>
        <p:txBody>
          <a:bodyPr/>
          <a:lstStyle/>
          <a:p>
            <a:fld id="{2C2A69EE-B109-4BC1-9647-FFC58BC56FE6}" type="datetimeFigureOut">
              <a:rPr lang="en-GB" smtClean="0"/>
              <a:t>19/06/2024</a:t>
            </a:fld>
            <a:endParaRPr lang="en-GB"/>
          </a:p>
        </p:txBody>
      </p:sp>
      <p:sp>
        <p:nvSpPr>
          <p:cNvPr id="5" name="Footer Placeholder 4">
            <a:extLst>
              <a:ext uri="{FF2B5EF4-FFF2-40B4-BE49-F238E27FC236}">
                <a16:creationId xmlns:a16="http://schemas.microsoft.com/office/drawing/2014/main" id="{02EDE2DD-7AAC-FC6A-AFFE-FCCD766BBDD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D84A0B3-A657-C76D-3623-BB9B01AB190E}"/>
              </a:ext>
            </a:extLst>
          </p:cNvPr>
          <p:cNvSpPr>
            <a:spLocks noGrp="1"/>
          </p:cNvSpPr>
          <p:nvPr>
            <p:ph type="sldNum" sz="quarter" idx="12"/>
          </p:nvPr>
        </p:nvSpPr>
        <p:spPr/>
        <p:txBody>
          <a:bodyPr/>
          <a:lstStyle/>
          <a:p>
            <a:fld id="{9BE5CC85-06CC-41F7-93CA-727E4551BDDF}" type="slidenum">
              <a:rPr lang="en-GB" smtClean="0"/>
              <a:t>‹#›</a:t>
            </a:fld>
            <a:endParaRPr lang="en-GB"/>
          </a:p>
        </p:txBody>
      </p:sp>
    </p:spTree>
    <p:extLst>
      <p:ext uri="{BB962C8B-B14F-4D97-AF65-F5344CB8AC3E}">
        <p14:creationId xmlns:p14="http://schemas.microsoft.com/office/powerpoint/2010/main" val="1111083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851E0-C4A3-7CC2-99EF-74D1EF8EEA75}"/>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6BA7EAFF-8CD9-E3E7-F932-A7B658302AE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CEBC23AB-3C44-4F4C-BBF7-A837474288B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380BDECE-1850-E9AA-8848-4769544BA170}"/>
              </a:ext>
            </a:extLst>
          </p:cNvPr>
          <p:cNvSpPr>
            <a:spLocks noGrp="1"/>
          </p:cNvSpPr>
          <p:nvPr>
            <p:ph type="dt" sz="half" idx="10"/>
          </p:nvPr>
        </p:nvSpPr>
        <p:spPr/>
        <p:txBody>
          <a:bodyPr/>
          <a:lstStyle/>
          <a:p>
            <a:fld id="{2C2A69EE-B109-4BC1-9647-FFC58BC56FE6}" type="datetimeFigureOut">
              <a:rPr lang="en-GB" smtClean="0"/>
              <a:t>19/06/2024</a:t>
            </a:fld>
            <a:endParaRPr lang="en-GB"/>
          </a:p>
        </p:txBody>
      </p:sp>
      <p:sp>
        <p:nvSpPr>
          <p:cNvPr id="6" name="Footer Placeholder 5">
            <a:extLst>
              <a:ext uri="{FF2B5EF4-FFF2-40B4-BE49-F238E27FC236}">
                <a16:creationId xmlns:a16="http://schemas.microsoft.com/office/drawing/2014/main" id="{AE20A257-382C-DE58-CA19-47A5D9D1B2D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FD4A213-DDB4-C352-E512-5A2E8C2A6951}"/>
              </a:ext>
            </a:extLst>
          </p:cNvPr>
          <p:cNvSpPr>
            <a:spLocks noGrp="1"/>
          </p:cNvSpPr>
          <p:nvPr>
            <p:ph type="sldNum" sz="quarter" idx="12"/>
          </p:nvPr>
        </p:nvSpPr>
        <p:spPr/>
        <p:txBody>
          <a:bodyPr/>
          <a:lstStyle/>
          <a:p>
            <a:fld id="{9BE5CC85-06CC-41F7-93CA-727E4551BDDF}" type="slidenum">
              <a:rPr lang="en-GB" smtClean="0"/>
              <a:t>‹#›</a:t>
            </a:fld>
            <a:endParaRPr lang="en-GB"/>
          </a:p>
        </p:txBody>
      </p:sp>
    </p:spTree>
    <p:extLst>
      <p:ext uri="{BB962C8B-B14F-4D97-AF65-F5344CB8AC3E}">
        <p14:creationId xmlns:p14="http://schemas.microsoft.com/office/powerpoint/2010/main" val="1591101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00FA6-8215-C615-1DE6-9CB07061AAA1}"/>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49BFF924-4615-4C9F-32F7-7935B3B687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006940A-D1E1-1EAF-32BA-647DC7F566C2}"/>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F338FBD3-61C7-0A32-DD9E-645E2CE779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98D3A1D-31F5-7785-5659-569B140F0D9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883D9A71-D2EA-AB79-3DF0-752223DA5479}"/>
              </a:ext>
            </a:extLst>
          </p:cNvPr>
          <p:cNvSpPr>
            <a:spLocks noGrp="1"/>
          </p:cNvSpPr>
          <p:nvPr>
            <p:ph type="dt" sz="half" idx="10"/>
          </p:nvPr>
        </p:nvSpPr>
        <p:spPr/>
        <p:txBody>
          <a:bodyPr/>
          <a:lstStyle/>
          <a:p>
            <a:fld id="{2C2A69EE-B109-4BC1-9647-FFC58BC56FE6}" type="datetimeFigureOut">
              <a:rPr lang="en-GB" smtClean="0"/>
              <a:t>19/06/2024</a:t>
            </a:fld>
            <a:endParaRPr lang="en-GB"/>
          </a:p>
        </p:txBody>
      </p:sp>
      <p:sp>
        <p:nvSpPr>
          <p:cNvPr id="8" name="Footer Placeholder 7">
            <a:extLst>
              <a:ext uri="{FF2B5EF4-FFF2-40B4-BE49-F238E27FC236}">
                <a16:creationId xmlns:a16="http://schemas.microsoft.com/office/drawing/2014/main" id="{4E4A56E2-652F-575A-4674-DB26E8D87D8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DC472AE-A051-BF4B-F2D1-2EDD74043E2D}"/>
              </a:ext>
            </a:extLst>
          </p:cNvPr>
          <p:cNvSpPr>
            <a:spLocks noGrp="1"/>
          </p:cNvSpPr>
          <p:nvPr>
            <p:ph type="sldNum" sz="quarter" idx="12"/>
          </p:nvPr>
        </p:nvSpPr>
        <p:spPr/>
        <p:txBody>
          <a:bodyPr/>
          <a:lstStyle/>
          <a:p>
            <a:fld id="{9BE5CC85-06CC-41F7-93CA-727E4551BDDF}" type="slidenum">
              <a:rPr lang="en-GB" smtClean="0"/>
              <a:t>‹#›</a:t>
            </a:fld>
            <a:endParaRPr lang="en-GB"/>
          </a:p>
        </p:txBody>
      </p:sp>
    </p:spTree>
    <p:extLst>
      <p:ext uri="{BB962C8B-B14F-4D97-AF65-F5344CB8AC3E}">
        <p14:creationId xmlns:p14="http://schemas.microsoft.com/office/powerpoint/2010/main" val="3926990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608E6-A8C1-C981-B5F7-E111F9637F46}"/>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29A15426-C78D-E91E-0EAD-001518ACE615}"/>
              </a:ext>
            </a:extLst>
          </p:cNvPr>
          <p:cNvSpPr>
            <a:spLocks noGrp="1"/>
          </p:cNvSpPr>
          <p:nvPr>
            <p:ph type="dt" sz="half" idx="10"/>
          </p:nvPr>
        </p:nvSpPr>
        <p:spPr/>
        <p:txBody>
          <a:bodyPr/>
          <a:lstStyle/>
          <a:p>
            <a:fld id="{2C2A69EE-B109-4BC1-9647-FFC58BC56FE6}" type="datetimeFigureOut">
              <a:rPr lang="en-GB" smtClean="0"/>
              <a:t>19/06/2024</a:t>
            </a:fld>
            <a:endParaRPr lang="en-GB"/>
          </a:p>
        </p:txBody>
      </p:sp>
      <p:sp>
        <p:nvSpPr>
          <p:cNvPr id="4" name="Footer Placeholder 3">
            <a:extLst>
              <a:ext uri="{FF2B5EF4-FFF2-40B4-BE49-F238E27FC236}">
                <a16:creationId xmlns:a16="http://schemas.microsoft.com/office/drawing/2014/main" id="{6C6AA889-CE74-820D-E2AD-E1737B7FF18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91994D0-DE09-AEF2-5165-C01FFDA4EDB2}"/>
              </a:ext>
            </a:extLst>
          </p:cNvPr>
          <p:cNvSpPr>
            <a:spLocks noGrp="1"/>
          </p:cNvSpPr>
          <p:nvPr>
            <p:ph type="sldNum" sz="quarter" idx="12"/>
          </p:nvPr>
        </p:nvSpPr>
        <p:spPr/>
        <p:txBody>
          <a:bodyPr/>
          <a:lstStyle/>
          <a:p>
            <a:fld id="{9BE5CC85-06CC-41F7-93CA-727E4551BDDF}" type="slidenum">
              <a:rPr lang="en-GB" smtClean="0"/>
              <a:t>‹#›</a:t>
            </a:fld>
            <a:endParaRPr lang="en-GB"/>
          </a:p>
        </p:txBody>
      </p:sp>
    </p:spTree>
    <p:extLst>
      <p:ext uri="{BB962C8B-B14F-4D97-AF65-F5344CB8AC3E}">
        <p14:creationId xmlns:p14="http://schemas.microsoft.com/office/powerpoint/2010/main" val="3318026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CD0807-D642-FF93-C1EC-FFAD73435FE8}"/>
              </a:ext>
            </a:extLst>
          </p:cNvPr>
          <p:cNvSpPr>
            <a:spLocks noGrp="1"/>
          </p:cNvSpPr>
          <p:nvPr>
            <p:ph type="dt" sz="half" idx="10"/>
          </p:nvPr>
        </p:nvSpPr>
        <p:spPr/>
        <p:txBody>
          <a:bodyPr/>
          <a:lstStyle/>
          <a:p>
            <a:fld id="{2C2A69EE-B109-4BC1-9647-FFC58BC56FE6}" type="datetimeFigureOut">
              <a:rPr lang="en-GB" smtClean="0"/>
              <a:t>19/06/2024</a:t>
            </a:fld>
            <a:endParaRPr lang="en-GB"/>
          </a:p>
        </p:txBody>
      </p:sp>
      <p:sp>
        <p:nvSpPr>
          <p:cNvPr id="3" name="Footer Placeholder 2">
            <a:extLst>
              <a:ext uri="{FF2B5EF4-FFF2-40B4-BE49-F238E27FC236}">
                <a16:creationId xmlns:a16="http://schemas.microsoft.com/office/drawing/2014/main" id="{78B4B371-31B9-6F60-2662-226A4E8DDA5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9B3BCCD-1EE1-CADF-1712-A48D04AAFB51}"/>
              </a:ext>
            </a:extLst>
          </p:cNvPr>
          <p:cNvSpPr>
            <a:spLocks noGrp="1"/>
          </p:cNvSpPr>
          <p:nvPr>
            <p:ph type="sldNum" sz="quarter" idx="12"/>
          </p:nvPr>
        </p:nvSpPr>
        <p:spPr/>
        <p:txBody>
          <a:bodyPr/>
          <a:lstStyle/>
          <a:p>
            <a:fld id="{9BE5CC85-06CC-41F7-93CA-727E4551BDDF}" type="slidenum">
              <a:rPr lang="en-GB" smtClean="0"/>
              <a:t>‹#›</a:t>
            </a:fld>
            <a:endParaRPr lang="en-GB"/>
          </a:p>
        </p:txBody>
      </p:sp>
    </p:spTree>
    <p:extLst>
      <p:ext uri="{BB962C8B-B14F-4D97-AF65-F5344CB8AC3E}">
        <p14:creationId xmlns:p14="http://schemas.microsoft.com/office/powerpoint/2010/main" val="106863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F23DC-C76E-8287-C7FA-8D55FAA5466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94BF685B-AFCA-22F2-BF68-BBA338AFEF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3570EBB8-CF62-D130-E914-91ACB346D0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9F68FE7-CDE0-5BE7-480C-1A97D86D32CF}"/>
              </a:ext>
            </a:extLst>
          </p:cNvPr>
          <p:cNvSpPr>
            <a:spLocks noGrp="1"/>
          </p:cNvSpPr>
          <p:nvPr>
            <p:ph type="dt" sz="half" idx="10"/>
          </p:nvPr>
        </p:nvSpPr>
        <p:spPr/>
        <p:txBody>
          <a:bodyPr/>
          <a:lstStyle/>
          <a:p>
            <a:fld id="{2C2A69EE-B109-4BC1-9647-FFC58BC56FE6}" type="datetimeFigureOut">
              <a:rPr lang="en-GB" smtClean="0"/>
              <a:t>19/06/2024</a:t>
            </a:fld>
            <a:endParaRPr lang="en-GB"/>
          </a:p>
        </p:txBody>
      </p:sp>
      <p:sp>
        <p:nvSpPr>
          <p:cNvPr id="6" name="Footer Placeholder 5">
            <a:extLst>
              <a:ext uri="{FF2B5EF4-FFF2-40B4-BE49-F238E27FC236}">
                <a16:creationId xmlns:a16="http://schemas.microsoft.com/office/drawing/2014/main" id="{A29F9D32-17D9-D739-0EA4-3A3D0664474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67C9779-64B6-5B73-00BC-19448256155F}"/>
              </a:ext>
            </a:extLst>
          </p:cNvPr>
          <p:cNvSpPr>
            <a:spLocks noGrp="1"/>
          </p:cNvSpPr>
          <p:nvPr>
            <p:ph type="sldNum" sz="quarter" idx="12"/>
          </p:nvPr>
        </p:nvSpPr>
        <p:spPr/>
        <p:txBody>
          <a:bodyPr/>
          <a:lstStyle/>
          <a:p>
            <a:fld id="{9BE5CC85-06CC-41F7-93CA-727E4551BDDF}" type="slidenum">
              <a:rPr lang="en-GB" smtClean="0"/>
              <a:t>‹#›</a:t>
            </a:fld>
            <a:endParaRPr lang="en-GB"/>
          </a:p>
        </p:txBody>
      </p:sp>
    </p:spTree>
    <p:extLst>
      <p:ext uri="{BB962C8B-B14F-4D97-AF65-F5344CB8AC3E}">
        <p14:creationId xmlns:p14="http://schemas.microsoft.com/office/powerpoint/2010/main" val="1885624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DC7C6-6726-3CFE-0BD4-28672CF4ED1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8C4C5E83-4920-7D74-088F-413D824628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FB02894-0508-BD39-7523-14FF983F34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DD7B23C-9459-7E48-F1A5-96052108F737}"/>
              </a:ext>
            </a:extLst>
          </p:cNvPr>
          <p:cNvSpPr>
            <a:spLocks noGrp="1"/>
          </p:cNvSpPr>
          <p:nvPr>
            <p:ph type="dt" sz="half" idx="10"/>
          </p:nvPr>
        </p:nvSpPr>
        <p:spPr/>
        <p:txBody>
          <a:bodyPr/>
          <a:lstStyle/>
          <a:p>
            <a:fld id="{2C2A69EE-B109-4BC1-9647-FFC58BC56FE6}" type="datetimeFigureOut">
              <a:rPr lang="en-GB" smtClean="0"/>
              <a:t>19/06/2024</a:t>
            </a:fld>
            <a:endParaRPr lang="en-GB"/>
          </a:p>
        </p:txBody>
      </p:sp>
      <p:sp>
        <p:nvSpPr>
          <p:cNvPr id="6" name="Footer Placeholder 5">
            <a:extLst>
              <a:ext uri="{FF2B5EF4-FFF2-40B4-BE49-F238E27FC236}">
                <a16:creationId xmlns:a16="http://schemas.microsoft.com/office/drawing/2014/main" id="{987F39E6-466D-E68B-9021-A912901B180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8F1BDF9-598D-8EFD-B7A9-A8D677FC5821}"/>
              </a:ext>
            </a:extLst>
          </p:cNvPr>
          <p:cNvSpPr>
            <a:spLocks noGrp="1"/>
          </p:cNvSpPr>
          <p:nvPr>
            <p:ph type="sldNum" sz="quarter" idx="12"/>
          </p:nvPr>
        </p:nvSpPr>
        <p:spPr/>
        <p:txBody>
          <a:bodyPr/>
          <a:lstStyle/>
          <a:p>
            <a:fld id="{9BE5CC85-06CC-41F7-93CA-727E4551BDDF}" type="slidenum">
              <a:rPr lang="en-GB" smtClean="0"/>
              <a:t>‹#›</a:t>
            </a:fld>
            <a:endParaRPr lang="en-GB"/>
          </a:p>
        </p:txBody>
      </p:sp>
    </p:spTree>
    <p:extLst>
      <p:ext uri="{BB962C8B-B14F-4D97-AF65-F5344CB8AC3E}">
        <p14:creationId xmlns:p14="http://schemas.microsoft.com/office/powerpoint/2010/main" val="1653998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5A8D45-4739-2BED-4B8F-97AF5BBD24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7F1B3AB9-9143-E0A9-04D3-7DD8D1F74E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D5C6A77-489C-0EB0-9E01-C6BD0474F6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C2A69EE-B109-4BC1-9647-FFC58BC56FE6}" type="datetimeFigureOut">
              <a:rPr lang="en-GB" smtClean="0"/>
              <a:t>19/06/2024</a:t>
            </a:fld>
            <a:endParaRPr lang="en-GB"/>
          </a:p>
        </p:txBody>
      </p:sp>
      <p:sp>
        <p:nvSpPr>
          <p:cNvPr id="5" name="Footer Placeholder 4">
            <a:extLst>
              <a:ext uri="{FF2B5EF4-FFF2-40B4-BE49-F238E27FC236}">
                <a16:creationId xmlns:a16="http://schemas.microsoft.com/office/drawing/2014/main" id="{F781C885-3D00-2C88-8BFE-225382D431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A5E1E67D-13AF-83CD-35A3-D1B322B04C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BE5CC85-06CC-41F7-93CA-727E4551BDDF}" type="slidenum">
              <a:rPr lang="en-GB" smtClean="0"/>
              <a:t>‹#›</a:t>
            </a:fld>
            <a:endParaRPr lang="en-GB"/>
          </a:p>
        </p:txBody>
      </p:sp>
    </p:spTree>
    <p:extLst>
      <p:ext uri="{BB962C8B-B14F-4D97-AF65-F5344CB8AC3E}">
        <p14:creationId xmlns:p14="http://schemas.microsoft.com/office/powerpoint/2010/main" val="5674640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graphicFrame>
        <p:nvGraphicFramePr>
          <p:cNvPr id="188" name="Google Shape;188;p30"/>
          <p:cNvGraphicFramePr/>
          <p:nvPr>
            <p:extLst>
              <p:ext uri="{D42A27DB-BD31-4B8C-83A1-F6EECF244321}">
                <p14:modId xmlns:p14="http://schemas.microsoft.com/office/powerpoint/2010/main" val="3514866421"/>
              </p:ext>
            </p:extLst>
          </p:nvPr>
        </p:nvGraphicFramePr>
        <p:xfrm>
          <a:off x="245806" y="319352"/>
          <a:ext cx="3519949" cy="3991896"/>
        </p:xfrm>
        <a:graphic>
          <a:graphicData uri="http://schemas.openxmlformats.org/drawingml/2006/table">
            <a:tbl>
              <a:tblPr>
                <a:tableStyleId>{72833802-FEF1-4C79-8D5D-14CF1EAF98D9}</a:tableStyleId>
              </a:tblPr>
              <a:tblGrid>
                <a:gridCol w="1172024">
                  <a:extLst>
                    <a:ext uri="{9D8B030D-6E8A-4147-A177-3AD203B41FA5}">
                      <a16:colId xmlns:a16="http://schemas.microsoft.com/office/drawing/2014/main" val="20000"/>
                    </a:ext>
                  </a:extLst>
                </a:gridCol>
                <a:gridCol w="2347925">
                  <a:extLst>
                    <a:ext uri="{9D8B030D-6E8A-4147-A177-3AD203B41FA5}">
                      <a16:colId xmlns:a16="http://schemas.microsoft.com/office/drawing/2014/main" val="20001"/>
                    </a:ext>
                  </a:extLst>
                </a:gridCol>
              </a:tblGrid>
              <a:tr h="690323">
                <a:tc>
                  <a:txBody>
                    <a:bodyPr/>
                    <a:lstStyle/>
                    <a:p>
                      <a:pPr marL="0" marR="0" lvl="0" indent="0" algn="l">
                        <a:lnSpc>
                          <a:spcPct val="100000"/>
                        </a:lnSpc>
                        <a:spcBef>
                          <a:spcPts val="0"/>
                        </a:spcBef>
                        <a:spcAft>
                          <a:spcPts val="0"/>
                        </a:spcAft>
                        <a:buNone/>
                      </a:pPr>
                      <a:r>
                        <a:rPr lang="en-GB" sz="1200" b="1" u="none" strike="noStrike" cap="none" dirty="0">
                          <a:latin typeface="Calibri" panose="020F0502020204030204" pitchFamily="34" charset="0"/>
                          <a:ea typeface="Calibri" panose="020F0502020204030204" pitchFamily="34" charset="0"/>
                          <a:cs typeface="Calibri" panose="020F0502020204030204" pitchFamily="34" charset="0"/>
                        </a:rPr>
                        <a:t>Types of Attraction</a:t>
                      </a:r>
                      <a:endParaRPr sz="1200" b="1" dirty="0">
                        <a:latin typeface="Calibri" panose="020F0502020204030204" pitchFamily="34" charset="0"/>
                        <a:ea typeface="Calibri" panose="020F0502020204030204" pitchFamily="34" charset="0"/>
                        <a:cs typeface="Calibri" panose="020F0502020204030204" pitchFamily="34" charset="0"/>
                        <a:sym typeface="Comic Sans MS"/>
                      </a:endParaRPr>
                    </a:p>
                  </a:txBody>
                  <a:tcPr marL="121900" marR="121900" marT="121900" marB="121900">
                    <a:lnL w="12700">
                      <a:solidFill>
                        <a:srgbClr val="0070C0"/>
                      </a:solidFill>
                    </a:lnL>
                    <a:lnR w="12700">
                      <a:solidFill>
                        <a:srgbClr val="0070C0"/>
                      </a:solidFill>
                    </a:lnR>
                    <a:lnT w="12700">
                      <a:solidFill>
                        <a:srgbClr val="0070C0"/>
                      </a:solidFill>
                    </a:lnT>
                    <a:lnB w="12700">
                      <a:solidFill>
                        <a:srgbClr val="0070C0"/>
                      </a:solidFill>
                    </a:lnB>
                    <a:solidFill>
                      <a:schemeClr val="accent5">
                        <a:lumMod val="20000"/>
                        <a:lumOff val="8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GB" sz="1200" b="1" u="none" strike="noStrike" cap="none" dirty="0">
                          <a:latin typeface="Calibri" panose="020F0502020204030204" pitchFamily="34" charset="0"/>
                          <a:ea typeface="Calibri" panose="020F0502020204030204" pitchFamily="34" charset="0"/>
                          <a:cs typeface="Calibri" panose="020F0502020204030204" pitchFamily="34" charset="0"/>
                          <a:sym typeface="Comic Sans MS"/>
                        </a:rPr>
                        <a:t>Definition</a:t>
                      </a:r>
                      <a:r>
                        <a:rPr lang="en-GB" sz="1200" b="1" u="none" strike="noStrike" cap="none" dirty="0">
                          <a:latin typeface="Calibri" panose="020F0502020204030204" pitchFamily="34" charset="0"/>
                          <a:ea typeface="Calibri" panose="020F0502020204030204" pitchFamily="34" charset="0"/>
                          <a:cs typeface="Calibri" panose="020F0502020204030204" pitchFamily="34" charset="0"/>
                        </a:rPr>
                        <a:t> </a:t>
                      </a:r>
                      <a:endParaRPr sz="1200" b="1" u="none" strike="noStrike" cap="none" dirty="0">
                        <a:latin typeface="Calibri" panose="020F0502020204030204" pitchFamily="34" charset="0"/>
                        <a:ea typeface="Calibri" panose="020F0502020204030204" pitchFamily="34" charset="0"/>
                        <a:cs typeface="Calibri" panose="020F0502020204030204" pitchFamily="34" charset="0"/>
                        <a:sym typeface="Comic Sans MS"/>
                      </a:endParaRPr>
                    </a:p>
                  </a:txBody>
                  <a:tcPr marL="121900" marR="121900" marT="121900" marB="121900">
                    <a:lnL w="12700">
                      <a:solidFill>
                        <a:srgbClr val="0070C0"/>
                      </a:solidFill>
                    </a:lnL>
                    <a:lnR w="12700">
                      <a:solidFill>
                        <a:srgbClr val="0070C0"/>
                      </a:solidFill>
                    </a:lnR>
                    <a:lnT w="12700">
                      <a:solidFill>
                        <a:srgbClr val="0070C0"/>
                      </a:solidFill>
                    </a:lnT>
                    <a:lnB w="12700">
                      <a:solidFill>
                        <a:srgbClr val="0070C0"/>
                      </a:solidFill>
                    </a:lnB>
                    <a:solidFill>
                      <a:schemeClr val="accent5">
                        <a:lumMod val="20000"/>
                        <a:lumOff val="80000"/>
                      </a:schemeClr>
                    </a:solidFill>
                  </a:tcPr>
                </a:tc>
                <a:extLst>
                  <a:ext uri="{0D108BD9-81ED-4DB2-BD59-A6C34878D82A}">
                    <a16:rowId xmlns:a16="http://schemas.microsoft.com/office/drawing/2014/main" val="10000"/>
                  </a:ext>
                </a:extLst>
              </a:tr>
              <a:tr h="630291">
                <a:tc>
                  <a:txBody>
                    <a:bodyPr/>
                    <a:lstStyle/>
                    <a:p>
                      <a:pPr marL="0" marR="0" lvl="0" indent="0" algn="l" rtl="0">
                        <a:lnSpc>
                          <a:spcPct val="100000"/>
                        </a:lnSpc>
                        <a:spcBef>
                          <a:spcPts val="0"/>
                        </a:spcBef>
                        <a:spcAft>
                          <a:spcPts val="0"/>
                        </a:spcAft>
                        <a:buClr>
                          <a:srgbClr val="000000"/>
                        </a:buClr>
                        <a:buSzPts val="1000"/>
                        <a:buFont typeface="Arial"/>
                        <a:buNone/>
                      </a:pPr>
                      <a:r>
                        <a:rPr lang="en-GB" sz="1200" u="none" strike="noStrike" cap="none" dirty="0">
                          <a:latin typeface="Calibri" panose="020F0502020204030204" pitchFamily="34" charset="0"/>
                          <a:ea typeface="Calibri" panose="020F0502020204030204" pitchFamily="34" charset="0"/>
                          <a:cs typeface="Calibri" panose="020F0502020204030204" pitchFamily="34" charset="0"/>
                        </a:rPr>
                        <a:t>Natural Attractions </a:t>
                      </a:r>
                      <a:endParaRPr lang="en-GB" sz="1200" u="none" strike="noStrike" cap="none" dirty="0">
                        <a:latin typeface="Calibri" panose="020F0502020204030204" pitchFamily="34" charset="0"/>
                        <a:ea typeface="Calibri" panose="020F0502020204030204" pitchFamily="34" charset="0"/>
                        <a:cs typeface="Calibri" panose="020F0502020204030204" pitchFamily="34" charset="0"/>
                        <a:sym typeface="Comic Sans MS"/>
                      </a:endParaRPr>
                    </a:p>
                  </a:txBody>
                  <a:tcPr marL="121900" marR="121900" marT="121900" marB="121900">
                    <a:lnL w="12700">
                      <a:solidFill>
                        <a:srgbClr val="0070C0"/>
                      </a:solidFill>
                    </a:lnL>
                    <a:lnR w="12700">
                      <a:solidFill>
                        <a:srgbClr val="0070C0"/>
                      </a:solidFill>
                    </a:lnR>
                    <a:lnT w="12700">
                      <a:solidFill>
                        <a:srgbClr val="0070C0"/>
                      </a:solidFill>
                    </a:lnT>
                    <a:lnB w="12700">
                      <a:solidFill>
                        <a:srgbClr val="0070C0"/>
                      </a:solidFill>
                    </a:lnB>
                  </a:tcPr>
                </a:tc>
                <a:tc>
                  <a:txBody>
                    <a:bodyPr/>
                    <a:lstStyle/>
                    <a:p>
                      <a:pPr marL="0" marR="0" lvl="0" indent="0" algn="l" rtl="0">
                        <a:lnSpc>
                          <a:spcPct val="100000"/>
                        </a:lnSpc>
                        <a:spcBef>
                          <a:spcPts val="0"/>
                        </a:spcBef>
                        <a:spcAft>
                          <a:spcPts val="0"/>
                        </a:spcAft>
                        <a:buClr>
                          <a:srgbClr val="000000"/>
                        </a:buClr>
                        <a:buSzPts val="1000"/>
                        <a:buFont typeface="Arial"/>
                        <a:buNone/>
                      </a:pPr>
                      <a:r>
                        <a:rPr lang="en-GB" sz="1200" u="none" strike="noStrike" cap="none" dirty="0">
                          <a:latin typeface="Calibri" panose="020F0502020204030204" pitchFamily="34" charset="0"/>
                          <a:ea typeface="Calibri" panose="020F0502020204030204" pitchFamily="34" charset="0"/>
                          <a:cs typeface="Calibri" panose="020F0502020204030204" pitchFamily="34" charset="0"/>
                        </a:rPr>
                        <a:t>Non-Manmade attractions such as beaches, forests and caves. </a:t>
                      </a:r>
                      <a:endParaRPr lang="en-GB" sz="1200" u="none" strike="noStrike" cap="none" dirty="0">
                        <a:latin typeface="Calibri" panose="020F0502020204030204" pitchFamily="34" charset="0"/>
                        <a:ea typeface="Calibri" panose="020F0502020204030204" pitchFamily="34" charset="0"/>
                        <a:cs typeface="Calibri" panose="020F0502020204030204" pitchFamily="34" charset="0"/>
                        <a:sym typeface="Comic Sans MS"/>
                      </a:endParaRPr>
                    </a:p>
                  </a:txBody>
                  <a:tcPr marL="121900" marR="121900" marT="121900" marB="121900">
                    <a:lnL w="12700">
                      <a:solidFill>
                        <a:srgbClr val="0070C0"/>
                      </a:solidFill>
                    </a:lnL>
                    <a:lnR w="12700">
                      <a:solidFill>
                        <a:srgbClr val="0070C0"/>
                      </a:solidFill>
                    </a:lnR>
                    <a:lnT w="12700">
                      <a:solidFill>
                        <a:srgbClr val="0070C0"/>
                      </a:solidFill>
                    </a:lnT>
                    <a:lnB w="12700">
                      <a:solidFill>
                        <a:srgbClr val="0070C0"/>
                      </a:solidFill>
                    </a:lnB>
                  </a:tcPr>
                </a:tc>
                <a:extLst>
                  <a:ext uri="{0D108BD9-81ED-4DB2-BD59-A6C34878D82A}">
                    <a16:rowId xmlns:a16="http://schemas.microsoft.com/office/drawing/2014/main" val="10001"/>
                  </a:ext>
                </a:extLst>
              </a:tr>
              <a:tr h="825393">
                <a:tc>
                  <a:txBody>
                    <a:bodyPr/>
                    <a:lstStyle/>
                    <a:p>
                      <a:pPr marL="0" marR="0" lvl="0" indent="0" algn="l" rtl="0">
                        <a:lnSpc>
                          <a:spcPct val="100000"/>
                        </a:lnSpc>
                        <a:spcBef>
                          <a:spcPts val="0"/>
                        </a:spcBef>
                        <a:spcAft>
                          <a:spcPts val="0"/>
                        </a:spcAft>
                        <a:buClr>
                          <a:srgbClr val="000000"/>
                        </a:buClr>
                        <a:buSzPts val="1000"/>
                        <a:buFont typeface="Arial"/>
                        <a:buNone/>
                      </a:pPr>
                      <a:r>
                        <a:rPr lang="en-GB" sz="1200" u="none" strike="noStrike" cap="none" dirty="0">
                          <a:latin typeface="Calibri" panose="020F0502020204030204" pitchFamily="34" charset="0"/>
                          <a:ea typeface="Calibri" panose="020F0502020204030204" pitchFamily="34" charset="0"/>
                          <a:cs typeface="Calibri" panose="020F0502020204030204" pitchFamily="34" charset="0"/>
                        </a:rPr>
                        <a:t>Heritage Attractions</a:t>
                      </a:r>
                      <a:endParaRPr lang="en-GB" sz="1200" u="none" strike="noStrike" cap="none" dirty="0">
                        <a:latin typeface="Calibri" panose="020F0502020204030204" pitchFamily="34" charset="0"/>
                        <a:ea typeface="Calibri" panose="020F0502020204030204" pitchFamily="34" charset="0"/>
                        <a:cs typeface="Calibri" panose="020F0502020204030204" pitchFamily="34" charset="0"/>
                        <a:sym typeface="Comic Sans MS"/>
                      </a:endParaRPr>
                    </a:p>
                  </a:txBody>
                  <a:tcPr marL="121900" marR="121900" marT="121900" marB="121900">
                    <a:lnL w="12700">
                      <a:solidFill>
                        <a:srgbClr val="0070C0"/>
                      </a:solidFill>
                    </a:lnL>
                    <a:lnR w="12700">
                      <a:solidFill>
                        <a:srgbClr val="0070C0"/>
                      </a:solidFill>
                    </a:lnR>
                    <a:lnT w="12700">
                      <a:solidFill>
                        <a:srgbClr val="0070C0"/>
                      </a:solidFill>
                    </a:lnT>
                    <a:lnB w="12700">
                      <a:solidFill>
                        <a:srgbClr val="0070C0"/>
                      </a:solidFill>
                    </a:lnB>
                  </a:tcPr>
                </a:tc>
                <a:tc>
                  <a:txBody>
                    <a:bodyPr/>
                    <a:lstStyle/>
                    <a:p>
                      <a:pPr marL="0" marR="0" lvl="0" indent="0" algn="l" rtl="0">
                        <a:lnSpc>
                          <a:spcPct val="100000"/>
                        </a:lnSpc>
                        <a:spcBef>
                          <a:spcPts val="0"/>
                        </a:spcBef>
                        <a:spcAft>
                          <a:spcPts val="0"/>
                        </a:spcAft>
                        <a:buClr>
                          <a:srgbClr val="000000"/>
                        </a:buClr>
                        <a:buSzPts val="1000"/>
                        <a:buFont typeface="Arial"/>
                        <a:buNone/>
                      </a:pPr>
                      <a:r>
                        <a:rPr lang="en-GB" sz="1200" u="none" strike="noStrike" cap="none" dirty="0">
                          <a:latin typeface="Calibri" panose="020F0502020204030204" pitchFamily="34" charset="0"/>
                          <a:ea typeface="Calibri" panose="020F0502020204030204" pitchFamily="34" charset="0"/>
                          <a:cs typeface="Calibri" panose="020F0502020204030204" pitchFamily="34" charset="0"/>
                        </a:rPr>
                        <a:t>Allowing us to find out how people lived in the past, such as castles and ruins.</a:t>
                      </a:r>
                      <a:endParaRPr lang="en-GB" sz="1200" u="none" strike="noStrike" cap="none" dirty="0">
                        <a:latin typeface="Calibri" panose="020F0502020204030204" pitchFamily="34" charset="0"/>
                        <a:ea typeface="Calibri" panose="020F0502020204030204" pitchFamily="34" charset="0"/>
                        <a:cs typeface="Calibri" panose="020F0502020204030204" pitchFamily="34" charset="0"/>
                        <a:sym typeface="Comic Sans MS"/>
                      </a:endParaRPr>
                    </a:p>
                  </a:txBody>
                  <a:tcPr marL="121900" marR="121900" marT="121900" marB="121900">
                    <a:lnL w="12700">
                      <a:solidFill>
                        <a:srgbClr val="0070C0"/>
                      </a:solidFill>
                    </a:lnL>
                    <a:lnR w="12700">
                      <a:solidFill>
                        <a:srgbClr val="0070C0"/>
                      </a:solidFill>
                    </a:lnR>
                    <a:lnT w="12700">
                      <a:solidFill>
                        <a:srgbClr val="0070C0"/>
                      </a:solidFill>
                    </a:lnT>
                    <a:lnB w="12700">
                      <a:solidFill>
                        <a:srgbClr val="0070C0"/>
                      </a:solidFill>
                    </a:lnB>
                  </a:tcPr>
                </a:tc>
                <a:extLst>
                  <a:ext uri="{0D108BD9-81ED-4DB2-BD59-A6C34878D82A}">
                    <a16:rowId xmlns:a16="http://schemas.microsoft.com/office/drawing/2014/main" val="10002"/>
                  </a:ext>
                </a:extLst>
              </a:tr>
              <a:tr h="1020496">
                <a:tc>
                  <a:txBody>
                    <a:bodyPr/>
                    <a:lstStyle/>
                    <a:p>
                      <a:pPr marL="0" marR="0" lvl="0" indent="0" algn="l" rtl="0">
                        <a:lnSpc>
                          <a:spcPct val="100000"/>
                        </a:lnSpc>
                        <a:spcBef>
                          <a:spcPts val="0"/>
                        </a:spcBef>
                        <a:spcAft>
                          <a:spcPts val="0"/>
                        </a:spcAft>
                        <a:buClr>
                          <a:srgbClr val="000000"/>
                        </a:buClr>
                        <a:buSzPts val="1000"/>
                        <a:buFont typeface="Arial"/>
                        <a:buNone/>
                      </a:pPr>
                      <a:r>
                        <a:rPr lang="en-GB" sz="1200" u="none" strike="noStrike" cap="none" dirty="0">
                          <a:latin typeface="Calibri" panose="020F0502020204030204" pitchFamily="34" charset="0"/>
                          <a:ea typeface="Calibri" panose="020F0502020204030204" pitchFamily="34" charset="0"/>
                          <a:cs typeface="Calibri" panose="020F0502020204030204" pitchFamily="34" charset="0"/>
                        </a:rPr>
                        <a:t>Purpose Built Attractions</a:t>
                      </a:r>
                      <a:endParaRPr lang="en-GB" sz="1200" u="none" strike="noStrike" cap="none" dirty="0">
                        <a:latin typeface="Calibri" panose="020F0502020204030204" pitchFamily="34" charset="0"/>
                        <a:ea typeface="Calibri" panose="020F0502020204030204" pitchFamily="34" charset="0"/>
                        <a:cs typeface="Calibri" panose="020F0502020204030204" pitchFamily="34" charset="0"/>
                        <a:sym typeface="Comic Sans MS"/>
                      </a:endParaRPr>
                    </a:p>
                  </a:txBody>
                  <a:tcPr marL="121900" marR="121900" marT="121900" marB="121900">
                    <a:lnL w="12700">
                      <a:solidFill>
                        <a:srgbClr val="0070C0"/>
                      </a:solidFill>
                    </a:lnL>
                    <a:lnR w="12700">
                      <a:solidFill>
                        <a:srgbClr val="0070C0"/>
                      </a:solidFill>
                    </a:lnR>
                    <a:lnT w="12700">
                      <a:solidFill>
                        <a:srgbClr val="0070C0"/>
                      </a:solidFill>
                    </a:lnT>
                    <a:lnB w="12700">
                      <a:solidFill>
                        <a:srgbClr val="0070C0"/>
                      </a:solidFill>
                    </a:lnB>
                  </a:tcPr>
                </a:tc>
                <a:tc>
                  <a:txBody>
                    <a:bodyPr/>
                    <a:lstStyle/>
                    <a:p>
                      <a:pPr marL="0" marR="0" lvl="0" indent="0" algn="l" rtl="0">
                        <a:lnSpc>
                          <a:spcPct val="100000"/>
                        </a:lnSpc>
                        <a:spcBef>
                          <a:spcPts val="0"/>
                        </a:spcBef>
                        <a:spcAft>
                          <a:spcPts val="0"/>
                        </a:spcAft>
                        <a:buClr>
                          <a:srgbClr val="000000"/>
                        </a:buClr>
                        <a:buSzPts val="1000"/>
                        <a:buFont typeface="Arial"/>
                        <a:buNone/>
                      </a:pPr>
                      <a:r>
                        <a:rPr lang="en-GB" sz="1200" u="none" strike="noStrike" cap="none" dirty="0">
                          <a:latin typeface="Calibri" panose="020F0502020204030204" pitchFamily="34" charset="0"/>
                          <a:ea typeface="Calibri" panose="020F0502020204030204" pitchFamily="34" charset="0"/>
                          <a:cs typeface="Calibri" panose="020F0502020204030204" pitchFamily="34" charset="0"/>
                        </a:rPr>
                        <a:t>Specifically designed to attract a certain type of visitor, such as theme parks, museums and resorts. </a:t>
                      </a:r>
                      <a:endParaRPr lang="en-GB" sz="1200" u="none" strike="noStrike" cap="none" dirty="0">
                        <a:latin typeface="Calibri" panose="020F0502020204030204" pitchFamily="34" charset="0"/>
                        <a:ea typeface="Calibri" panose="020F0502020204030204" pitchFamily="34" charset="0"/>
                        <a:cs typeface="Calibri" panose="020F0502020204030204" pitchFamily="34" charset="0"/>
                        <a:sym typeface="Comic Sans MS"/>
                      </a:endParaRPr>
                    </a:p>
                  </a:txBody>
                  <a:tcPr marL="121900" marR="121900" marT="121900" marB="121900">
                    <a:lnL w="12700">
                      <a:solidFill>
                        <a:srgbClr val="0070C0"/>
                      </a:solidFill>
                    </a:lnL>
                    <a:lnR w="12700">
                      <a:solidFill>
                        <a:srgbClr val="0070C0"/>
                      </a:solidFill>
                    </a:lnR>
                    <a:lnT w="12700">
                      <a:solidFill>
                        <a:srgbClr val="0070C0"/>
                      </a:solidFill>
                    </a:lnT>
                    <a:lnB w="12700">
                      <a:solidFill>
                        <a:srgbClr val="0070C0"/>
                      </a:solidFill>
                    </a:lnB>
                  </a:tcPr>
                </a:tc>
                <a:extLst>
                  <a:ext uri="{0D108BD9-81ED-4DB2-BD59-A6C34878D82A}">
                    <a16:rowId xmlns:a16="http://schemas.microsoft.com/office/drawing/2014/main" val="10003"/>
                  </a:ext>
                </a:extLst>
              </a:tr>
              <a:tr h="825393">
                <a:tc>
                  <a:txBody>
                    <a:bodyPr/>
                    <a:lstStyle/>
                    <a:p>
                      <a:pPr marL="0" marR="0" lvl="0" indent="0" algn="l" rtl="0">
                        <a:lnSpc>
                          <a:spcPct val="100000"/>
                        </a:lnSpc>
                        <a:spcBef>
                          <a:spcPts val="0"/>
                        </a:spcBef>
                        <a:spcAft>
                          <a:spcPts val="0"/>
                        </a:spcAft>
                        <a:buSzPts val="1000"/>
                        <a:buFont typeface="Arial"/>
                        <a:buNone/>
                      </a:pPr>
                      <a:r>
                        <a:rPr lang="en-GB" sz="1200" u="none" strike="noStrike" cap="none" dirty="0">
                          <a:latin typeface="Calibri" panose="020F0502020204030204" pitchFamily="34" charset="0"/>
                          <a:ea typeface="Calibri" panose="020F0502020204030204" pitchFamily="34" charset="0"/>
                          <a:cs typeface="Calibri" panose="020F0502020204030204" pitchFamily="34" charset="0"/>
                        </a:rPr>
                        <a:t>Arts and Cultural Attractions</a:t>
                      </a:r>
                      <a:endParaRPr lang="en-GB" sz="1200" u="none" strike="noStrike" cap="none" dirty="0">
                        <a:latin typeface="Calibri" panose="020F0502020204030204" pitchFamily="34" charset="0"/>
                        <a:ea typeface="Calibri" panose="020F0502020204030204" pitchFamily="34" charset="0"/>
                        <a:cs typeface="Calibri" panose="020F0502020204030204" pitchFamily="34" charset="0"/>
                        <a:sym typeface="Comic Sans MS"/>
                      </a:endParaRPr>
                    </a:p>
                  </a:txBody>
                  <a:tcPr marL="121900" marR="121900" marT="121900" marB="121900">
                    <a:lnL w="12700">
                      <a:solidFill>
                        <a:srgbClr val="0070C0"/>
                      </a:solidFill>
                    </a:lnL>
                    <a:lnR w="12700">
                      <a:solidFill>
                        <a:srgbClr val="0070C0"/>
                      </a:solidFill>
                    </a:lnR>
                    <a:lnT w="12700">
                      <a:solidFill>
                        <a:srgbClr val="0070C0"/>
                      </a:solidFill>
                    </a:lnT>
                    <a:lnB w="12700">
                      <a:solidFill>
                        <a:srgbClr val="0070C0"/>
                      </a:solidFill>
                    </a:lnB>
                  </a:tcPr>
                </a:tc>
                <a:tc>
                  <a:txBody>
                    <a:bodyPr/>
                    <a:lstStyle/>
                    <a:p>
                      <a:pPr marL="0" marR="0" lvl="0" indent="0" algn="l" rtl="0">
                        <a:lnSpc>
                          <a:spcPct val="100000"/>
                        </a:lnSpc>
                        <a:spcBef>
                          <a:spcPts val="0"/>
                        </a:spcBef>
                        <a:spcAft>
                          <a:spcPts val="0"/>
                        </a:spcAft>
                        <a:buSzPts val="1000"/>
                        <a:buFont typeface="Arial"/>
                        <a:buNone/>
                      </a:pPr>
                      <a:r>
                        <a:rPr lang="en-GB" sz="1200" u="none" strike="noStrike" cap="none" dirty="0">
                          <a:latin typeface="Calibri" panose="020F0502020204030204" pitchFamily="34" charset="0"/>
                          <a:ea typeface="Calibri" panose="020F0502020204030204" pitchFamily="34" charset="0"/>
                          <a:cs typeface="Calibri" panose="020F0502020204030204" pitchFamily="34" charset="0"/>
                        </a:rPr>
                        <a:t>Special events, festivals and theatre, such as Sundown. </a:t>
                      </a:r>
                      <a:endParaRPr lang="en-GB" sz="1200" u="none" strike="noStrike" cap="none" dirty="0">
                        <a:latin typeface="Calibri" panose="020F0502020204030204" pitchFamily="34" charset="0"/>
                        <a:ea typeface="Calibri" panose="020F0502020204030204" pitchFamily="34" charset="0"/>
                        <a:cs typeface="Calibri" panose="020F0502020204030204" pitchFamily="34" charset="0"/>
                        <a:sym typeface="Comic Sans MS"/>
                      </a:endParaRPr>
                    </a:p>
                  </a:txBody>
                  <a:tcPr marL="121900" marR="121900" marT="121900" marB="121900">
                    <a:lnL w="12700">
                      <a:solidFill>
                        <a:srgbClr val="0070C0"/>
                      </a:solidFill>
                    </a:lnL>
                    <a:lnR w="12700">
                      <a:solidFill>
                        <a:srgbClr val="0070C0"/>
                      </a:solidFill>
                    </a:lnR>
                    <a:lnT w="12700">
                      <a:solidFill>
                        <a:srgbClr val="0070C0"/>
                      </a:solidFill>
                    </a:lnT>
                    <a:lnB w="12700">
                      <a:solidFill>
                        <a:srgbClr val="0070C0"/>
                      </a:solidFill>
                    </a:lnB>
                  </a:tcPr>
                </a:tc>
                <a:extLst>
                  <a:ext uri="{0D108BD9-81ED-4DB2-BD59-A6C34878D82A}">
                    <a16:rowId xmlns:a16="http://schemas.microsoft.com/office/drawing/2014/main" val="10004"/>
                  </a:ext>
                </a:extLst>
              </a:tr>
            </a:tbl>
          </a:graphicData>
        </a:graphic>
      </p:graphicFrame>
      <p:sp>
        <p:nvSpPr>
          <p:cNvPr id="3" name="Google Shape;192;p30">
            <a:extLst>
              <a:ext uri="{FF2B5EF4-FFF2-40B4-BE49-F238E27FC236}">
                <a16:creationId xmlns:a16="http://schemas.microsoft.com/office/drawing/2014/main" id="{30369D35-B531-AE59-06A9-1B87304E3002}"/>
              </a:ext>
            </a:extLst>
          </p:cNvPr>
          <p:cNvSpPr txBox="1"/>
          <p:nvPr/>
        </p:nvSpPr>
        <p:spPr>
          <a:xfrm>
            <a:off x="245806" y="4601430"/>
            <a:ext cx="5171768" cy="1926956"/>
          </a:xfrm>
          <a:prstGeom prst="rect">
            <a:avLst/>
          </a:prstGeom>
          <a:noFill/>
          <a:ln w="28575" cap="flat" cmpd="sng">
            <a:solidFill>
              <a:srgbClr val="4472C4"/>
            </a:solidFill>
            <a:prstDash val="solid"/>
            <a:round/>
            <a:headEnd type="none" w="sm" len="sm"/>
            <a:tailEnd type="none" w="sm" len="sm"/>
          </a:ln>
        </p:spPr>
        <p:txBody>
          <a:bodyPr spcFirstLastPara="1" wrap="square" lIns="121900" tIns="121900" rIns="121900" bIns="121900" anchor="t" anchorCtr="0">
            <a:noAutofit/>
          </a:bodyPr>
          <a:lstStyle/>
          <a:p>
            <a:r>
              <a:rPr lang="en-GB" sz="1400" b="1" u="sng" dirty="0">
                <a:solidFill>
                  <a:schemeClr val="dk1"/>
                </a:solidFill>
                <a:latin typeface="Calibri"/>
                <a:ea typeface="Calibri Light"/>
                <a:cs typeface="Calibri Light"/>
                <a:sym typeface="Comic Sans MS"/>
              </a:rPr>
              <a:t>Online Travel Agents</a:t>
            </a:r>
            <a:endParaRPr lang="en-US" sz="1400" u="sng" dirty="0">
              <a:solidFill>
                <a:schemeClr val="dk1"/>
              </a:solidFill>
              <a:latin typeface="Calibri"/>
              <a:ea typeface="Calibri Light"/>
              <a:cs typeface="Calibri Light"/>
            </a:endParaRPr>
          </a:p>
          <a:p>
            <a:pPr marL="342900" indent="-342900">
              <a:buFont typeface="Arial,Sans-Serif"/>
              <a:buChar char="•"/>
            </a:pPr>
            <a:r>
              <a:rPr lang="en-GB" sz="1200" dirty="0">
                <a:solidFill>
                  <a:schemeClr val="dk1"/>
                </a:solidFill>
                <a:latin typeface="Calibri"/>
                <a:ea typeface="Calibri Light"/>
                <a:cs typeface="Arial"/>
              </a:rPr>
              <a:t>Easy for the customer to book their holiday when they want, customers can compare products and costs of services of lots of holiday providers, easy to make up the holiday that matches your own needs, you find out instantly what is available, making it easy to get last minute deals.</a:t>
            </a:r>
            <a:endParaRPr lang="en-GB" sz="1200" dirty="0">
              <a:solidFill>
                <a:schemeClr val="dk1"/>
              </a:solidFill>
              <a:latin typeface="Calibri"/>
              <a:ea typeface="Calibri Light"/>
              <a:cs typeface="Calibri Light"/>
            </a:endParaRPr>
          </a:p>
          <a:p>
            <a:pPr marL="342900" indent="-342900">
              <a:buFont typeface="Arial,Sans-Serif"/>
              <a:buChar char="•"/>
            </a:pPr>
            <a:r>
              <a:rPr lang="en-GB" sz="1200" dirty="0">
                <a:solidFill>
                  <a:schemeClr val="dk1"/>
                </a:solidFill>
                <a:latin typeface="Calibri"/>
                <a:ea typeface="Calibri Light"/>
                <a:cs typeface="Arial"/>
              </a:rPr>
              <a:t>No expert help, no one to talk to for advice, limited choice of itinerary, lack of security online can lead to credit card theft or identity theft, customer must sort out their own problems if something goes wrong, it is easy to miss things when you book yourself.</a:t>
            </a:r>
          </a:p>
          <a:p>
            <a:pPr marL="608965" indent="-397510">
              <a:buClr>
                <a:schemeClr val="dk1"/>
              </a:buClr>
              <a:buSzPts val="1100"/>
              <a:buFont typeface="Comic Sans MS"/>
              <a:buChar char="●"/>
            </a:pPr>
            <a:endParaRPr lang="en-GB" sz="1400" dirty="0">
              <a:solidFill>
                <a:schemeClr val="dk1"/>
              </a:solidFill>
              <a:latin typeface="Calibri"/>
              <a:ea typeface="Comic Sans MS"/>
              <a:cs typeface="Comic Sans MS"/>
            </a:endParaRPr>
          </a:p>
        </p:txBody>
      </p:sp>
      <p:sp>
        <p:nvSpPr>
          <p:cNvPr id="7" name="Google Shape;189;p30">
            <a:extLst>
              <a:ext uri="{FF2B5EF4-FFF2-40B4-BE49-F238E27FC236}">
                <a16:creationId xmlns:a16="http://schemas.microsoft.com/office/drawing/2014/main" id="{5F7A1B5D-C400-D501-1E51-8575E05A2B57}"/>
              </a:ext>
            </a:extLst>
          </p:cNvPr>
          <p:cNvSpPr txBox="1"/>
          <p:nvPr/>
        </p:nvSpPr>
        <p:spPr>
          <a:xfrm>
            <a:off x="8589969" y="319352"/>
            <a:ext cx="3356225" cy="3991896"/>
          </a:xfrm>
          <a:prstGeom prst="rect">
            <a:avLst/>
          </a:prstGeom>
          <a:noFill/>
          <a:ln w="28575" cap="flat" cmpd="sng">
            <a:solidFill>
              <a:srgbClr val="4472C4"/>
            </a:solidFill>
            <a:prstDash val="solid"/>
            <a:round/>
            <a:headEnd type="none" w="sm" len="sm"/>
            <a:tailEnd type="none" w="sm" len="sm"/>
          </a:ln>
        </p:spPr>
        <p:txBody>
          <a:bodyPr spcFirstLastPara="1" wrap="square" lIns="121900" tIns="121900" rIns="121900" bIns="121900" anchor="t" anchorCtr="0">
            <a:noAutofit/>
          </a:bodyPr>
          <a:lstStyle/>
          <a:p>
            <a:r>
              <a:rPr lang="en-GB" sz="1400" b="1" u="sng" dirty="0">
                <a:solidFill>
                  <a:schemeClr val="dk1"/>
                </a:solidFill>
                <a:latin typeface="Calibri"/>
                <a:ea typeface="Calibri"/>
                <a:cs typeface="Calibri"/>
                <a:sym typeface="Comic Sans MS"/>
              </a:rPr>
              <a:t>Types of ownership</a:t>
            </a:r>
            <a:endParaRPr lang="en-US" sz="1400" b="1" u="sng" dirty="0">
              <a:solidFill>
                <a:schemeClr val="dk1"/>
              </a:solidFill>
              <a:latin typeface="Calibri"/>
              <a:ea typeface="Calibri"/>
              <a:cs typeface="Calibri"/>
            </a:endParaRPr>
          </a:p>
          <a:p>
            <a:pPr marL="285750" indent="-285750">
              <a:buFont typeface="Arial" panose="020B0604020202020204" pitchFamily="34" charset="0"/>
              <a:buChar char="•"/>
            </a:pPr>
            <a:r>
              <a:rPr lang="en-GB" sz="1200" b="1" u="sng" dirty="0">
                <a:solidFill>
                  <a:schemeClr val="dk1"/>
                </a:solidFill>
                <a:latin typeface="Calibri"/>
                <a:ea typeface="Calibri"/>
                <a:cs typeface="Calibri"/>
                <a:sym typeface="Comic Sans MS"/>
              </a:rPr>
              <a:t>Private sector: </a:t>
            </a:r>
            <a:r>
              <a:rPr lang="en-GB" sz="1200" dirty="0">
                <a:solidFill>
                  <a:schemeClr val="dk1"/>
                </a:solidFill>
                <a:latin typeface="Calibri"/>
                <a:ea typeface="Calibri"/>
                <a:cs typeface="Calibri"/>
                <a:sym typeface="Comic Sans MS"/>
              </a:rPr>
              <a:t>Characteristics: organisations owned or controlled by private individuals or shareholders. Functions: Sales of goods and services to make a profit, maximise sales revenues, increase market share, support members. </a:t>
            </a:r>
            <a:endParaRPr lang="en-GB" sz="1200" dirty="0">
              <a:solidFill>
                <a:schemeClr val="dk1"/>
              </a:solidFill>
              <a:latin typeface="Calibri"/>
              <a:ea typeface="Calibri"/>
              <a:cs typeface="Calibri"/>
            </a:endParaRPr>
          </a:p>
          <a:p>
            <a:pPr marL="285750" indent="-285750">
              <a:buFont typeface="Arial" panose="020B0604020202020204" pitchFamily="34" charset="0"/>
              <a:buChar char="•"/>
            </a:pPr>
            <a:r>
              <a:rPr lang="en-GB" sz="1200" b="1" u="sng" dirty="0">
                <a:latin typeface="Calibri"/>
                <a:ea typeface="Calibri"/>
                <a:cs typeface="Calibri"/>
              </a:rPr>
              <a:t>Public sector:</a:t>
            </a:r>
            <a:r>
              <a:rPr lang="en-GB" sz="1200" dirty="0">
                <a:latin typeface="Calibri"/>
                <a:ea typeface="Calibri"/>
                <a:cs typeface="Calibri"/>
              </a:rPr>
              <a:t> Characteristics: funded and sometimes owned by central and local government. Functions: To provide a service, regulation, to educate, promote and/or inform. </a:t>
            </a:r>
          </a:p>
          <a:p>
            <a:pPr marL="285750" indent="-285750">
              <a:buFont typeface="Arial" panose="020B0604020202020204" pitchFamily="34" charset="0"/>
              <a:buChar char="•"/>
            </a:pPr>
            <a:r>
              <a:rPr lang="en-GB" sz="1200" b="1" u="sng" dirty="0">
                <a:latin typeface="Calibri"/>
                <a:ea typeface="Calibri"/>
                <a:cs typeface="Calibri"/>
              </a:rPr>
              <a:t>Voluntary sector:</a:t>
            </a:r>
            <a:r>
              <a:rPr lang="en-GB" sz="1200" dirty="0">
                <a:latin typeface="Calibri"/>
                <a:ea typeface="Calibri"/>
                <a:cs typeface="Calibri"/>
              </a:rPr>
              <a:t> </a:t>
            </a:r>
            <a:r>
              <a:rPr lang="en-GB" sz="1200" dirty="0">
                <a:solidFill>
                  <a:schemeClr val="dk1"/>
                </a:solidFill>
                <a:latin typeface="Calibri"/>
                <a:ea typeface="Calibri"/>
                <a:cs typeface="Calibri"/>
              </a:rPr>
              <a:t>Characteristics: Independent organisations, sometimes funded by membership, donations, grants, sales of products and services. Functions: To provide a service, provide/sell products, support members, promote a particular cause, educate and inform.</a:t>
            </a:r>
            <a:endParaRPr lang="en-US" sz="1200" dirty="0">
              <a:solidFill>
                <a:schemeClr val="dk1"/>
              </a:solidFill>
              <a:latin typeface="Calibri"/>
              <a:ea typeface="Calibri"/>
              <a:cs typeface="Calibri"/>
            </a:endParaRPr>
          </a:p>
        </p:txBody>
      </p:sp>
      <p:sp>
        <p:nvSpPr>
          <p:cNvPr id="6" name="Google Shape;191;p30">
            <a:extLst>
              <a:ext uri="{FF2B5EF4-FFF2-40B4-BE49-F238E27FC236}">
                <a16:creationId xmlns:a16="http://schemas.microsoft.com/office/drawing/2014/main" id="{09BA0640-1D16-45E2-4CF2-A1013377D5DC}"/>
              </a:ext>
            </a:extLst>
          </p:cNvPr>
          <p:cNvSpPr txBox="1"/>
          <p:nvPr/>
        </p:nvSpPr>
        <p:spPr>
          <a:xfrm>
            <a:off x="8637360" y="4826188"/>
            <a:ext cx="3356225" cy="1377967"/>
          </a:xfrm>
          <a:prstGeom prst="rect">
            <a:avLst/>
          </a:prstGeom>
          <a:noFill/>
          <a:ln w="28575" cap="flat" cmpd="sng">
            <a:solidFill>
              <a:srgbClr val="4472C4"/>
            </a:solidFill>
            <a:prstDash val="solid"/>
            <a:round/>
            <a:headEnd type="none" w="sm" len="sm"/>
            <a:tailEnd type="none" w="sm" len="sm"/>
          </a:ln>
        </p:spPr>
        <p:txBody>
          <a:bodyPr spcFirstLastPara="1" wrap="square" lIns="121900" tIns="121900" rIns="121900" bIns="121900" anchor="t" anchorCtr="0">
            <a:noAutofit/>
          </a:bodyPr>
          <a:lstStyle/>
          <a:p>
            <a:r>
              <a:rPr lang="en-GB" sz="1400" b="1" u="sng" dirty="0">
                <a:solidFill>
                  <a:srgbClr val="000000"/>
                </a:solidFill>
                <a:latin typeface="Calibri"/>
                <a:ea typeface="Calibri"/>
                <a:cs typeface="Calibri"/>
              </a:rPr>
              <a:t>Ancillary services</a:t>
            </a:r>
            <a:endParaRPr lang="en-GB" sz="1400" b="1" u="sng" dirty="0">
              <a:latin typeface="Calibri"/>
              <a:ea typeface="Calibri"/>
              <a:cs typeface="Calibri"/>
            </a:endParaRPr>
          </a:p>
          <a:p>
            <a:r>
              <a:rPr lang="en-GB" sz="1200" dirty="0">
                <a:solidFill>
                  <a:srgbClr val="000000"/>
                </a:solidFill>
                <a:latin typeface="Calibri" panose="020F0502020204030204" pitchFamily="34" charset="0"/>
                <a:ea typeface="Calibri" panose="020F0502020204030204" pitchFamily="34" charset="0"/>
                <a:cs typeface="Calibri" panose="020F0502020204030204" pitchFamily="34" charset="0"/>
              </a:rPr>
              <a:t>These are additional services to provide tourists with a more complete holiday whilst making more profit for travel companies. These services can include car hire, tours, airport lounge access, foreign currency exchange and airport parking. </a:t>
            </a:r>
            <a:endParaRPr lang="en-GB" sz="120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buSzPts val="1200"/>
            </a:pPr>
            <a:endParaRPr lang="en-GB" sz="1600" b="1" dirty="0">
              <a:solidFill>
                <a:srgbClr val="000000"/>
              </a:solidFill>
              <a:latin typeface="Comic Sans MS"/>
              <a:ea typeface="Comic Sans MS"/>
              <a:cs typeface="Comic Sans MS"/>
            </a:endParaRPr>
          </a:p>
          <a:p>
            <a:pPr>
              <a:buSzPts val="1200"/>
            </a:pPr>
            <a:endParaRPr lang="en-GB" sz="1600" b="1" dirty="0">
              <a:solidFill>
                <a:srgbClr val="000000"/>
              </a:solidFill>
              <a:latin typeface="Comic Sans MS"/>
              <a:ea typeface="Comic Sans MS"/>
              <a:cs typeface="Arial"/>
            </a:endParaRPr>
          </a:p>
          <a:p>
            <a:pPr>
              <a:buSzPts val="1200"/>
            </a:pPr>
            <a:endParaRPr lang="en-GB" sz="1600" dirty="0">
              <a:solidFill>
                <a:srgbClr val="000000"/>
              </a:solidFill>
              <a:cs typeface="Arial"/>
            </a:endParaRPr>
          </a:p>
          <a:p>
            <a:pPr>
              <a:buSzPts val="1400"/>
            </a:pPr>
            <a:endParaRPr sz="1867" dirty="0">
              <a:solidFill>
                <a:srgbClr val="000000"/>
              </a:solidFill>
            </a:endParaRPr>
          </a:p>
          <a:p>
            <a:pPr>
              <a:buSzPts val="1400"/>
            </a:pPr>
            <a:endParaRPr sz="1867" dirty="0">
              <a:solidFill>
                <a:srgbClr val="000000"/>
              </a:solidFill>
            </a:endParaRPr>
          </a:p>
          <a:p>
            <a:pPr>
              <a:buSzPts val="1400"/>
            </a:pPr>
            <a:endParaRPr sz="1867" dirty="0">
              <a:solidFill>
                <a:srgbClr val="000000"/>
              </a:solidFill>
            </a:endParaRPr>
          </a:p>
          <a:p>
            <a:pPr>
              <a:buSzPts val="1400"/>
            </a:pPr>
            <a:endParaRPr lang="en-GB" sz="1867" dirty="0">
              <a:solidFill>
                <a:srgbClr val="000000"/>
              </a:solidFill>
              <a:cs typeface="Arial"/>
            </a:endParaRPr>
          </a:p>
        </p:txBody>
      </p:sp>
      <p:graphicFrame>
        <p:nvGraphicFramePr>
          <p:cNvPr id="4" name="Table 3">
            <a:extLst>
              <a:ext uri="{FF2B5EF4-FFF2-40B4-BE49-F238E27FC236}">
                <a16:creationId xmlns:a16="http://schemas.microsoft.com/office/drawing/2014/main" id="{BB4F3010-BB8E-ADA6-67B6-70CF46B8A340}"/>
              </a:ext>
            </a:extLst>
          </p:cNvPr>
          <p:cNvGraphicFramePr>
            <a:graphicFrameLocks noGrp="1"/>
          </p:cNvGraphicFramePr>
          <p:nvPr>
            <p:extLst>
              <p:ext uri="{D42A27DB-BD31-4B8C-83A1-F6EECF244321}">
                <p14:modId xmlns:p14="http://schemas.microsoft.com/office/powerpoint/2010/main" val="2030433835"/>
              </p:ext>
            </p:extLst>
          </p:nvPr>
        </p:nvGraphicFramePr>
        <p:xfrm>
          <a:off x="4026647" y="962350"/>
          <a:ext cx="4138705" cy="2960721"/>
        </p:xfrm>
        <a:graphic>
          <a:graphicData uri="http://schemas.openxmlformats.org/drawingml/2006/table">
            <a:tbl>
              <a:tblPr firstRow="1" bandRow="1">
                <a:tableStyleId>{073A0DAA-6AF3-43AB-8588-CEC1D06C72B9}</a:tableStyleId>
              </a:tblPr>
              <a:tblGrid>
                <a:gridCol w="1464235">
                  <a:extLst>
                    <a:ext uri="{9D8B030D-6E8A-4147-A177-3AD203B41FA5}">
                      <a16:colId xmlns:a16="http://schemas.microsoft.com/office/drawing/2014/main" val="3204941284"/>
                    </a:ext>
                  </a:extLst>
                </a:gridCol>
                <a:gridCol w="2674470">
                  <a:extLst>
                    <a:ext uri="{9D8B030D-6E8A-4147-A177-3AD203B41FA5}">
                      <a16:colId xmlns:a16="http://schemas.microsoft.com/office/drawing/2014/main" val="358067400"/>
                    </a:ext>
                  </a:extLst>
                </a:gridCol>
              </a:tblGrid>
              <a:tr h="493351">
                <a:tc>
                  <a:txBody>
                    <a:bodyPr/>
                    <a:lstStyle/>
                    <a:p>
                      <a:pPr fontAlgn="base"/>
                      <a:r>
                        <a:rPr lang="en-GB" sz="1200" b="1" u="non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Types of Accommodation</a:t>
                      </a:r>
                    </a:p>
                  </a:txBody>
                  <a:tcPr>
                    <a:lnL w="12700">
                      <a:solidFill>
                        <a:srgbClr val="0070C0"/>
                      </a:solidFill>
                    </a:lnL>
                    <a:lnR w="12700">
                      <a:solidFill>
                        <a:srgbClr val="0070C0"/>
                      </a:solidFill>
                    </a:lnR>
                    <a:lnT w="12700">
                      <a:solidFill>
                        <a:srgbClr val="0070C0"/>
                      </a:solidFill>
                    </a:lnT>
                    <a:lnB w="12700">
                      <a:solidFill>
                        <a:srgbClr val="0070C0"/>
                      </a:solidFill>
                    </a:lnB>
                    <a:solidFill>
                      <a:schemeClr val="accent5">
                        <a:lumMod val="20000"/>
                        <a:lumOff val="80000"/>
                      </a:schemeClr>
                    </a:solidFill>
                  </a:tcPr>
                </a:tc>
                <a:tc>
                  <a:txBody>
                    <a:bodyPr/>
                    <a:lstStyle/>
                    <a:p>
                      <a:pPr fontAlgn="base"/>
                      <a:r>
                        <a:rPr lang="en-GB" sz="1200" b="1" u="non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Definition ​</a:t>
                      </a:r>
                    </a:p>
                  </a:txBody>
                  <a:tcPr>
                    <a:lnL w="12700">
                      <a:solidFill>
                        <a:srgbClr val="0070C0"/>
                      </a:solidFill>
                    </a:lnL>
                    <a:lnR w="12700">
                      <a:solidFill>
                        <a:srgbClr val="0070C0"/>
                      </a:solidFill>
                    </a:lnR>
                    <a:lnT w="12700">
                      <a:solidFill>
                        <a:srgbClr val="0070C0"/>
                      </a:solidFill>
                    </a:lnT>
                    <a:lnB w="12700">
                      <a:solidFill>
                        <a:srgbClr val="0070C0"/>
                      </a:solidFill>
                    </a:lnB>
                    <a:solidFill>
                      <a:schemeClr val="accent5">
                        <a:lumMod val="20000"/>
                        <a:lumOff val="80000"/>
                      </a:schemeClr>
                    </a:solidFill>
                  </a:tcPr>
                </a:tc>
                <a:extLst>
                  <a:ext uri="{0D108BD9-81ED-4DB2-BD59-A6C34878D82A}">
                    <a16:rowId xmlns:a16="http://schemas.microsoft.com/office/drawing/2014/main" val="1038544550"/>
                  </a:ext>
                </a:extLst>
              </a:tr>
              <a:tr h="1084440">
                <a:tc>
                  <a:txBody>
                    <a:bodyPr/>
                    <a:lstStyle/>
                    <a:p>
                      <a:pPr fontAlgn="base"/>
                      <a:r>
                        <a:rPr lang="en-US" sz="1200" b="0" u="none" dirty="0">
                          <a:effectLst/>
                          <a:latin typeface="Calibri" panose="020F0502020204030204" pitchFamily="34" charset="0"/>
                          <a:ea typeface="Calibri" panose="020F0502020204030204" pitchFamily="34" charset="0"/>
                          <a:cs typeface="Calibri" panose="020F0502020204030204" pitchFamily="34" charset="0"/>
                        </a:rPr>
                        <a:t>Serviced ​</a:t>
                      </a:r>
                    </a:p>
                  </a:txBody>
                  <a:tcPr>
                    <a:lnL w="12700">
                      <a:solidFill>
                        <a:srgbClr val="0070C0"/>
                      </a:solidFill>
                    </a:lnL>
                    <a:lnR w="12700">
                      <a:solidFill>
                        <a:srgbClr val="0070C0"/>
                      </a:solidFill>
                    </a:lnR>
                    <a:lnT w="12700">
                      <a:solidFill>
                        <a:srgbClr val="0070C0"/>
                      </a:solidFill>
                    </a:lnT>
                    <a:lnB w="12700">
                      <a:solidFill>
                        <a:srgbClr val="0070C0"/>
                      </a:solidFill>
                    </a:lnB>
                    <a:solidFill>
                      <a:schemeClr val="bg1"/>
                    </a:solidFill>
                  </a:tcPr>
                </a:tc>
                <a:tc>
                  <a:txBody>
                    <a:bodyPr/>
                    <a:lstStyle/>
                    <a:p>
                      <a:pPr fontAlgn="base"/>
                      <a:r>
                        <a:rPr lang="en-GB" sz="1200" b="0" u="none" dirty="0">
                          <a:effectLst/>
                          <a:latin typeface="Calibri" panose="020F0502020204030204" pitchFamily="34" charset="0"/>
                          <a:ea typeface="Calibri" panose="020F0502020204030204" pitchFamily="34" charset="0"/>
                          <a:cs typeface="Calibri" panose="020F0502020204030204" pitchFamily="34" charset="0"/>
                        </a:rPr>
                        <a:t>Accommodation with facilities and services that can be included in the price of a room e.g. housekeeping, meals, concierge, room service, gym and entertainment.​</a:t>
                      </a:r>
                    </a:p>
                  </a:txBody>
                  <a:tcPr>
                    <a:lnL w="12700">
                      <a:solidFill>
                        <a:srgbClr val="0070C0"/>
                      </a:solidFill>
                    </a:lnL>
                    <a:lnR w="12700">
                      <a:solidFill>
                        <a:srgbClr val="0070C0"/>
                      </a:solidFill>
                    </a:lnR>
                    <a:lnT w="12700">
                      <a:solidFill>
                        <a:srgbClr val="0070C0"/>
                      </a:solidFill>
                    </a:lnT>
                    <a:lnB w="12700">
                      <a:solidFill>
                        <a:srgbClr val="0070C0"/>
                      </a:solidFill>
                    </a:lnB>
                    <a:solidFill>
                      <a:schemeClr val="bg1"/>
                    </a:solidFill>
                  </a:tcPr>
                </a:tc>
                <a:extLst>
                  <a:ext uri="{0D108BD9-81ED-4DB2-BD59-A6C34878D82A}">
                    <a16:rowId xmlns:a16="http://schemas.microsoft.com/office/drawing/2014/main" val="640086988"/>
                  </a:ext>
                </a:extLst>
              </a:tr>
              <a:tr h="678143">
                <a:tc>
                  <a:txBody>
                    <a:bodyPr/>
                    <a:lstStyle/>
                    <a:p>
                      <a:pPr fontAlgn="base"/>
                      <a:r>
                        <a:rPr lang="en-US" sz="1200" b="0" u="none" dirty="0">
                          <a:effectLst/>
                          <a:latin typeface="Calibri" panose="020F0502020204030204" pitchFamily="34" charset="0"/>
                          <a:ea typeface="Calibri" panose="020F0502020204030204" pitchFamily="34" charset="0"/>
                          <a:cs typeface="Calibri" panose="020F0502020204030204" pitchFamily="34" charset="0"/>
                        </a:rPr>
                        <a:t>Non- Serviced​</a:t>
                      </a:r>
                    </a:p>
                  </a:txBody>
                  <a:tcPr>
                    <a:lnL w="12700">
                      <a:solidFill>
                        <a:srgbClr val="0070C0"/>
                      </a:solidFill>
                    </a:lnL>
                    <a:lnR w="12700">
                      <a:solidFill>
                        <a:srgbClr val="0070C0"/>
                      </a:solidFill>
                    </a:lnR>
                    <a:lnT w="12700">
                      <a:solidFill>
                        <a:srgbClr val="0070C0"/>
                      </a:solidFill>
                    </a:lnT>
                    <a:lnB w="12700">
                      <a:solidFill>
                        <a:srgbClr val="0070C0"/>
                      </a:solidFill>
                    </a:lnB>
                    <a:solidFill>
                      <a:schemeClr val="bg1"/>
                    </a:solidFill>
                  </a:tcPr>
                </a:tc>
                <a:tc>
                  <a:txBody>
                    <a:bodyPr/>
                    <a:lstStyle/>
                    <a:p>
                      <a:pPr fontAlgn="base"/>
                      <a:r>
                        <a:rPr lang="en-GB" sz="1200" b="0" u="none" dirty="0">
                          <a:effectLst/>
                          <a:latin typeface="Calibri" panose="020F0502020204030204" pitchFamily="34" charset="0"/>
                          <a:ea typeface="Calibri" panose="020F0502020204030204" pitchFamily="34" charset="0"/>
                          <a:cs typeface="Calibri" panose="020F0502020204030204" pitchFamily="34" charset="0"/>
                        </a:rPr>
                        <a:t>The product is accommodation only e.g. a bed. Additional facilities may be available like tea and coffee making.​</a:t>
                      </a:r>
                    </a:p>
                  </a:txBody>
                  <a:tcPr>
                    <a:lnL w="12700">
                      <a:solidFill>
                        <a:srgbClr val="0070C0"/>
                      </a:solidFill>
                    </a:lnL>
                    <a:lnR w="12700">
                      <a:solidFill>
                        <a:srgbClr val="0070C0"/>
                      </a:solidFill>
                    </a:lnR>
                    <a:lnT w="12700">
                      <a:solidFill>
                        <a:srgbClr val="0070C0"/>
                      </a:solidFill>
                    </a:lnT>
                    <a:lnB w="12700">
                      <a:solidFill>
                        <a:srgbClr val="0070C0"/>
                      </a:solidFill>
                    </a:lnB>
                    <a:solidFill>
                      <a:schemeClr val="bg1"/>
                    </a:solidFill>
                  </a:tcPr>
                </a:tc>
                <a:extLst>
                  <a:ext uri="{0D108BD9-81ED-4DB2-BD59-A6C34878D82A}">
                    <a16:rowId xmlns:a16="http://schemas.microsoft.com/office/drawing/2014/main" val="1929308607"/>
                  </a:ext>
                </a:extLst>
              </a:tr>
              <a:tr h="704787">
                <a:tc>
                  <a:txBody>
                    <a:bodyPr/>
                    <a:lstStyle/>
                    <a:p>
                      <a:pPr fontAlgn="base"/>
                      <a:r>
                        <a:rPr lang="en-US" sz="1200" b="0" u="none" dirty="0">
                          <a:effectLst/>
                          <a:latin typeface="Calibri" panose="020F0502020204030204" pitchFamily="34" charset="0"/>
                          <a:ea typeface="Calibri" panose="020F0502020204030204" pitchFamily="34" charset="0"/>
                          <a:cs typeface="Calibri" panose="020F0502020204030204" pitchFamily="34" charset="0"/>
                        </a:rPr>
                        <a:t>Self Catering​</a:t>
                      </a:r>
                    </a:p>
                  </a:txBody>
                  <a:tcPr>
                    <a:lnL w="12700">
                      <a:solidFill>
                        <a:srgbClr val="0070C0"/>
                      </a:solidFill>
                    </a:lnL>
                    <a:lnR w="12700">
                      <a:solidFill>
                        <a:srgbClr val="0070C0"/>
                      </a:solidFill>
                    </a:lnR>
                    <a:lnT w="12700">
                      <a:solidFill>
                        <a:srgbClr val="0070C0"/>
                      </a:solidFill>
                    </a:lnT>
                    <a:lnB w="12700">
                      <a:solidFill>
                        <a:srgbClr val="0070C0"/>
                      </a:solidFill>
                    </a:lnB>
                    <a:solidFill>
                      <a:schemeClr val="bg1"/>
                    </a:solidFill>
                  </a:tcPr>
                </a:tc>
                <a:tc>
                  <a:txBody>
                    <a:bodyPr/>
                    <a:lstStyle/>
                    <a:p>
                      <a:pPr fontAlgn="auto"/>
                      <a:r>
                        <a:rPr lang="en-GB" sz="1200" b="0" u="none" dirty="0">
                          <a:effectLst/>
                          <a:latin typeface="Calibri" panose="020F0502020204030204" pitchFamily="34" charset="0"/>
                          <a:ea typeface="Calibri" panose="020F0502020204030204" pitchFamily="34" charset="0"/>
                          <a:cs typeface="Calibri" panose="020F0502020204030204" pitchFamily="34" charset="0"/>
                        </a:rPr>
                        <a:t>Accommodation which includes a kitchen so you can cook for yourself.​</a:t>
                      </a:r>
                    </a:p>
                  </a:txBody>
                  <a:tcPr>
                    <a:lnL w="12700">
                      <a:solidFill>
                        <a:srgbClr val="0070C0"/>
                      </a:solidFill>
                    </a:lnL>
                    <a:lnR w="12700">
                      <a:solidFill>
                        <a:srgbClr val="0070C0"/>
                      </a:solidFill>
                    </a:lnR>
                    <a:lnT w="12700">
                      <a:solidFill>
                        <a:srgbClr val="0070C0"/>
                      </a:solidFill>
                    </a:lnT>
                    <a:lnB w="12700">
                      <a:solidFill>
                        <a:srgbClr val="0070C0"/>
                      </a:solidFill>
                    </a:lnB>
                    <a:solidFill>
                      <a:schemeClr val="bg1"/>
                    </a:solidFill>
                  </a:tcPr>
                </a:tc>
                <a:extLst>
                  <a:ext uri="{0D108BD9-81ED-4DB2-BD59-A6C34878D82A}">
                    <a16:rowId xmlns:a16="http://schemas.microsoft.com/office/drawing/2014/main" val="2464275497"/>
                  </a:ext>
                </a:extLst>
              </a:tr>
            </a:tbl>
          </a:graphicData>
        </a:graphic>
      </p:graphicFrame>
      <p:pic>
        <p:nvPicPr>
          <p:cNvPr id="12" name="Picture 12" descr="Graphical user interface, application, timeline, PowerPoint&#10;&#10;Description automatically generated">
            <a:extLst>
              <a:ext uri="{FF2B5EF4-FFF2-40B4-BE49-F238E27FC236}">
                <a16:creationId xmlns:a16="http://schemas.microsoft.com/office/drawing/2014/main" id="{12CC8F26-BCC3-1BB1-5082-993274BECAAB}"/>
              </a:ext>
            </a:extLst>
          </p:cNvPr>
          <p:cNvPicPr>
            <a:picLocks noChangeAspect="1"/>
          </p:cNvPicPr>
          <p:nvPr/>
        </p:nvPicPr>
        <p:blipFill rotWithShape="1">
          <a:blip r:embed="rId3"/>
          <a:srcRect l="38725" t="30769" r="17279" b="11648"/>
          <a:stretch/>
        </p:blipFill>
        <p:spPr>
          <a:xfrm>
            <a:off x="5611035" y="4052010"/>
            <a:ext cx="2832863" cy="2441599"/>
          </a:xfrm>
          <a:prstGeom prst="rect">
            <a:avLst/>
          </a:prstGeom>
        </p:spPr>
      </p:pic>
      <p:sp>
        <p:nvSpPr>
          <p:cNvPr id="2" name="TextBox 1">
            <a:extLst>
              <a:ext uri="{FF2B5EF4-FFF2-40B4-BE49-F238E27FC236}">
                <a16:creationId xmlns:a16="http://schemas.microsoft.com/office/drawing/2014/main" id="{F5E819C0-4A74-6243-05E6-54CD763310DD}"/>
              </a:ext>
            </a:extLst>
          </p:cNvPr>
          <p:cNvSpPr txBox="1"/>
          <p:nvPr/>
        </p:nvSpPr>
        <p:spPr>
          <a:xfrm>
            <a:off x="4404664" y="364391"/>
            <a:ext cx="3382672" cy="307777"/>
          </a:xfrm>
          <a:prstGeom prst="rect">
            <a:avLst/>
          </a:prstGeom>
          <a:noFill/>
          <a:ln w="28575">
            <a:solidFill>
              <a:schemeClr val="tx1"/>
            </a:solidFill>
          </a:ln>
        </p:spPr>
        <p:txBody>
          <a:bodyPr wrap="square" rtlCol="0">
            <a:spAutoFit/>
          </a:bodyPr>
          <a:lstStyle/>
          <a:p>
            <a:r>
              <a:rPr lang="en-GB" sz="1400" b="1" u="sng" dirty="0">
                <a:latin typeface="Calibri" panose="020F0502020204030204" pitchFamily="34" charset="0"/>
                <a:ea typeface="Calibri" panose="020F0502020204030204" pitchFamily="34" charset="0"/>
                <a:cs typeface="Calibri" panose="020F0502020204030204" pitchFamily="34" charset="0"/>
              </a:rPr>
              <a:t>BTEC Tech Travel &amp; Tourism – Component 1</a:t>
            </a:r>
          </a:p>
        </p:txBody>
      </p:sp>
    </p:spTree>
    <p:extLst>
      <p:ext uri="{BB962C8B-B14F-4D97-AF65-F5344CB8AC3E}">
        <p14:creationId xmlns:p14="http://schemas.microsoft.com/office/powerpoint/2010/main" val="790853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graphicFrame>
        <p:nvGraphicFramePr>
          <p:cNvPr id="188" name="Google Shape;188;p30"/>
          <p:cNvGraphicFramePr/>
          <p:nvPr>
            <p:extLst>
              <p:ext uri="{D42A27DB-BD31-4B8C-83A1-F6EECF244321}">
                <p14:modId xmlns:p14="http://schemas.microsoft.com/office/powerpoint/2010/main" val="1951714292"/>
              </p:ext>
            </p:extLst>
          </p:nvPr>
        </p:nvGraphicFramePr>
        <p:xfrm>
          <a:off x="169371" y="475735"/>
          <a:ext cx="5645940" cy="6156760"/>
        </p:xfrm>
        <a:graphic>
          <a:graphicData uri="http://schemas.openxmlformats.org/drawingml/2006/table">
            <a:tbl>
              <a:tblPr>
                <a:tableStyleId>{72833802-FEF1-4C79-8D5D-14CF1EAF98D9}</a:tableStyleId>
              </a:tblPr>
              <a:tblGrid>
                <a:gridCol w="861903">
                  <a:extLst>
                    <a:ext uri="{9D8B030D-6E8A-4147-A177-3AD203B41FA5}">
                      <a16:colId xmlns:a16="http://schemas.microsoft.com/office/drawing/2014/main" val="20000"/>
                    </a:ext>
                  </a:extLst>
                </a:gridCol>
                <a:gridCol w="4784037">
                  <a:extLst>
                    <a:ext uri="{9D8B030D-6E8A-4147-A177-3AD203B41FA5}">
                      <a16:colId xmlns:a16="http://schemas.microsoft.com/office/drawing/2014/main" val="20001"/>
                    </a:ext>
                  </a:extLst>
                </a:gridCol>
              </a:tblGrid>
              <a:tr h="586464">
                <a:tc>
                  <a:txBody>
                    <a:bodyPr/>
                    <a:lstStyle/>
                    <a:p>
                      <a:pPr marL="0" marR="0" lvl="0" indent="0" algn="l">
                        <a:lnSpc>
                          <a:spcPct val="100000"/>
                        </a:lnSpc>
                        <a:spcBef>
                          <a:spcPts val="0"/>
                        </a:spcBef>
                        <a:spcAft>
                          <a:spcPts val="0"/>
                        </a:spcAft>
                        <a:buNone/>
                      </a:pPr>
                      <a:r>
                        <a:rPr lang="en-GB" sz="1200" b="1" u="none" strike="noStrike" cap="none" dirty="0">
                          <a:latin typeface="Calibri"/>
                        </a:rPr>
                        <a:t>Mode of transport </a:t>
                      </a:r>
                      <a:endParaRPr sz="1200" b="1" dirty="0">
                        <a:latin typeface="Calibri"/>
                        <a:sym typeface="Comic Sans MS"/>
                      </a:endParaRPr>
                    </a:p>
                  </a:txBody>
                  <a:tcPr marL="121900" marR="121900" marT="121900" marB="121900">
                    <a:lnL w="12700">
                      <a:solidFill>
                        <a:srgbClr val="0070C0"/>
                      </a:solidFill>
                    </a:lnL>
                    <a:lnR w="12700">
                      <a:solidFill>
                        <a:srgbClr val="0070C0"/>
                      </a:solidFill>
                    </a:lnR>
                    <a:lnT w="12700">
                      <a:solidFill>
                        <a:srgbClr val="0070C0"/>
                      </a:solidFill>
                    </a:lnT>
                    <a:lnB w="12700">
                      <a:solidFill>
                        <a:srgbClr val="0070C0"/>
                      </a:solidFill>
                    </a:lnB>
                    <a:solidFill>
                      <a:schemeClr val="accent5">
                        <a:lumMod val="20000"/>
                        <a:lumOff val="80000"/>
                      </a:schemeClr>
                    </a:solidFill>
                  </a:tcPr>
                </a:tc>
                <a:tc>
                  <a:txBody>
                    <a:bodyPr/>
                    <a:lstStyle/>
                    <a:p>
                      <a:pPr marL="0" marR="0" lvl="0" indent="0" algn="l">
                        <a:lnSpc>
                          <a:spcPct val="100000"/>
                        </a:lnSpc>
                        <a:spcBef>
                          <a:spcPts val="0"/>
                        </a:spcBef>
                        <a:spcAft>
                          <a:spcPts val="0"/>
                        </a:spcAft>
                        <a:buNone/>
                      </a:pPr>
                      <a:r>
                        <a:rPr lang="en-GB" sz="1200" b="1" u="none" strike="noStrike" cap="none" dirty="0">
                          <a:latin typeface="Calibri"/>
                        </a:rPr>
                        <a:t>Advantages and disadvantages </a:t>
                      </a:r>
                      <a:endParaRPr sz="1200" b="1" dirty="0">
                        <a:latin typeface="Calibri"/>
                        <a:sym typeface="Comic Sans MS"/>
                      </a:endParaRPr>
                    </a:p>
                  </a:txBody>
                  <a:tcPr marL="121900" marR="121900" marT="121900" marB="121900">
                    <a:lnL w="12700">
                      <a:solidFill>
                        <a:srgbClr val="0070C0"/>
                      </a:solidFill>
                    </a:lnL>
                    <a:lnR w="12700">
                      <a:solidFill>
                        <a:srgbClr val="0070C0"/>
                      </a:solidFill>
                    </a:lnR>
                    <a:lnT w="12700">
                      <a:solidFill>
                        <a:srgbClr val="0070C0"/>
                      </a:solidFill>
                    </a:lnT>
                    <a:lnB w="12700">
                      <a:solidFill>
                        <a:srgbClr val="0070C0"/>
                      </a:solidFill>
                    </a:lnB>
                    <a:solidFill>
                      <a:schemeClr val="accent5">
                        <a:lumMod val="20000"/>
                        <a:lumOff val="80000"/>
                      </a:schemeClr>
                    </a:solidFill>
                  </a:tcPr>
                </a:tc>
                <a:extLst>
                  <a:ext uri="{0D108BD9-81ED-4DB2-BD59-A6C34878D82A}">
                    <a16:rowId xmlns:a16="http://schemas.microsoft.com/office/drawing/2014/main" val="10000"/>
                  </a:ext>
                </a:extLst>
              </a:tr>
              <a:tr h="1105878">
                <a:tc>
                  <a:txBody>
                    <a:bodyPr/>
                    <a:lstStyle/>
                    <a:p>
                      <a:pPr marL="0" marR="0" lvl="0" indent="0" algn="l" rtl="0">
                        <a:lnSpc>
                          <a:spcPct val="100000"/>
                        </a:lnSpc>
                        <a:spcBef>
                          <a:spcPts val="0"/>
                        </a:spcBef>
                        <a:spcAft>
                          <a:spcPts val="0"/>
                        </a:spcAft>
                        <a:buClr>
                          <a:srgbClr val="000000"/>
                        </a:buClr>
                        <a:buSzPts val="1000"/>
                        <a:buFont typeface="Arial"/>
                        <a:buNone/>
                      </a:pPr>
                      <a:r>
                        <a:rPr lang="en-GB" sz="1200" u="none" strike="noStrike" cap="none" dirty="0">
                          <a:latin typeface="Calibri"/>
                        </a:rPr>
                        <a:t>Air</a:t>
                      </a:r>
                      <a:endParaRPr lang="en-GB" sz="1200" u="none" strike="noStrike" cap="none" dirty="0">
                        <a:latin typeface="Calibri"/>
                        <a:sym typeface="Comic Sans MS"/>
                      </a:endParaRPr>
                    </a:p>
                  </a:txBody>
                  <a:tcPr marL="121900" marR="121900" marT="121900" marB="121900">
                    <a:lnL w="12700">
                      <a:solidFill>
                        <a:srgbClr val="0070C0"/>
                      </a:solidFill>
                    </a:lnL>
                    <a:lnR w="12700">
                      <a:solidFill>
                        <a:srgbClr val="0070C0"/>
                      </a:solidFill>
                    </a:lnR>
                    <a:lnT w="12700">
                      <a:solidFill>
                        <a:srgbClr val="0070C0"/>
                      </a:solidFill>
                    </a:lnT>
                    <a:lnB w="12700">
                      <a:solidFill>
                        <a:srgbClr val="0070C0"/>
                      </a:solidFill>
                    </a:lnB>
                  </a:tcPr>
                </a:tc>
                <a:tc>
                  <a:txBody>
                    <a:bodyPr/>
                    <a:lstStyle/>
                    <a:p>
                      <a:pPr marL="0" marR="0" lvl="0" indent="0" algn="l">
                        <a:lnSpc>
                          <a:spcPct val="100000"/>
                        </a:lnSpc>
                        <a:spcBef>
                          <a:spcPts val="0"/>
                        </a:spcBef>
                        <a:spcAft>
                          <a:spcPts val="0"/>
                        </a:spcAft>
                        <a:buNone/>
                      </a:pPr>
                      <a:r>
                        <a:rPr lang="en-US" sz="1200" b="0" i="0" u="none" strike="noStrike" cap="none" noProof="0" dirty="0">
                          <a:solidFill>
                            <a:schemeClr val="dk1"/>
                          </a:solidFill>
                          <a:latin typeface="Calibri"/>
                        </a:rPr>
                        <a:t>Travel times are often very quick which is good for business travelers who are looking to minimize time travelling. Visitor could choose a short haul flight domestic flight, for example, Edinburgh to Norwich to speed up their journey time. For longer journeys- it is usually the only way to travel e.g. London to Sydney. </a:t>
                      </a:r>
                      <a:endParaRPr lang="en-US" sz="1200" b="0" i="0" u="none" strike="noStrike" cap="none" noProof="0" dirty="0">
                        <a:solidFill>
                          <a:schemeClr val="dk1"/>
                        </a:solidFill>
                        <a:latin typeface="Calibri"/>
                        <a:sym typeface="Comic Sans MS"/>
                      </a:endParaRPr>
                    </a:p>
                  </a:txBody>
                  <a:tcPr marL="121900" marR="121900" marT="121900" marB="121900">
                    <a:lnL w="12700">
                      <a:solidFill>
                        <a:srgbClr val="0070C0"/>
                      </a:solidFill>
                    </a:lnL>
                    <a:lnR w="12700">
                      <a:solidFill>
                        <a:srgbClr val="0070C0"/>
                      </a:solidFill>
                    </a:lnR>
                    <a:lnT w="12700">
                      <a:solidFill>
                        <a:srgbClr val="0070C0"/>
                      </a:solidFill>
                    </a:lnT>
                    <a:lnB w="12700">
                      <a:solidFill>
                        <a:srgbClr val="0070C0"/>
                      </a:solidFill>
                    </a:lnB>
                  </a:tcPr>
                </a:tc>
                <a:extLst>
                  <a:ext uri="{0D108BD9-81ED-4DB2-BD59-A6C34878D82A}">
                    <a16:rowId xmlns:a16="http://schemas.microsoft.com/office/drawing/2014/main" val="10001"/>
                  </a:ext>
                </a:extLst>
              </a:tr>
              <a:tr h="1455115">
                <a:tc>
                  <a:txBody>
                    <a:bodyPr/>
                    <a:lstStyle/>
                    <a:p>
                      <a:pPr marL="0" marR="0" lvl="0" indent="0" algn="l" rtl="0">
                        <a:lnSpc>
                          <a:spcPct val="100000"/>
                        </a:lnSpc>
                        <a:spcBef>
                          <a:spcPts val="0"/>
                        </a:spcBef>
                        <a:spcAft>
                          <a:spcPts val="0"/>
                        </a:spcAft>
                        <a:buClr>
                          <a:srgbClr val="000000"/>
                        </a:buClr>
                        <a:buSzPts val="1000"/>
                        <a:buFont typeface="Arial"/>
                        <a:buNone/>
                      </a:pPr>
                      <a:r>
                        <a:rPr lang="en-GB" sz="1200" u="none" strike="noStrike" cap="none" dirty="0">
                          <a:latin typeface="Calibri"/>
                        </a:rPr>
                        <a:t>Rail</a:t>
                      </a:r>
                      <a:endParaRPr sz="1200" u="none" strike="noStrike" cap="none">
                        <a:latin typeface="Calibri"/>
                        <a:sym typeface="Comic Sans MS"/>
                      </a:endParaRPr>
                    </a:p>
                  </a:txBody>
                  <a:tcPr marL="121900" marR="121900" marT="121900" marB="121900">
                    <a:lnL w="12700">
                      <a:solidFill>
                        <a:srgbClr val="0070C0"/>
                      </a:solidFill>
                    </a:lnL>
                    <a:lnR w="12700">
                      <a:solidFill>
                        <a:srgbClr val="0070C0"/>
                      </a:solidFill>
                    </a:lnR>
                    <a:lnT w="12700">
                      <a:solidFill>
                        <a:srgbClr val="0070C0"/>
                      </a:solidFill>
                    </a:lnT>
                    <a:lnB w="12700">
                      <a:solidFill>
                        <a:srgbClr val="0070C0"/>
                      </a:solidFill>
                    </a:lnB>
                  </a:tcPr>
                </a:tc>
                <a:tc>
                  <a:txBody>
                    <a:bodyPr/>
                    <a:lstStyle/>
                    <a:p>
                      <a:pPr marL="0" marR="0" lvl="0" indent="0" algn="l">
                        <a:lnSpc>
                          <a:spcPct val="100000"/>
                        </a:lnSpc>
                        <a:spcBef>
                          <a:spcPts val="0"/>
                        </a:spcBef>
                        <a:spcAft>
                          <a:spcPts val="0"/>
                        </a:spcAft>
                        <a:buNone/>
                      </a:pPr>
                      <a:r>
                        <a:rPr lang="en-US" sz="1200" b="0" i="0" u="none" strike="noStrike" cap="none" noProof="0" dirty="0">
                          <a:solidFill>
                            <a:schemeClr val="dk1"/>
                          </a:solidFill>
                          <a:latin typeface="Calibri"/>
                        </a:rPr>
                        <a:t>Rail transport is often the most convenient and affordable method of transport. </a:t>
                      </a:r>
                      <a:endParaRPr lang="en-US" sz="1200" b="0" i="0" u="none" strike="noStrike" cap="none" noProof="0" dirty="0">
                        <a:solidFill>
                          <a:srgbClr val="000000"/>
                        </a:solidFill>
                        <a:latin typeface="Calibri"/>
                      </a:endParaRPr>
                    </a:p>
                    <a:p>
                      <a:pPr marL="0" marR="0" lvl="0" indent="0" algn="l">
                        <a:lnSpc>
                          <a:spcPct val="100000"/>
                        </a:lnSpc>
                        <a:spcBef>
                          <a:spcPts val="0"/>
                        </a:spcBef>
                        <a:spcAft>
                          <a:spcPts val="0"/>
                        </a:spcAft>
                        <a:buNone/>
                      </a:pPr>
                      <a:r>
                        <a:rPr lang="en-US" sz="1200" b="0" i="0" u="none" strike="noStrike" cap="none" noProof="0" dirty="0">
                          <a:solidFill>
                            <a:schemeClr val="dk1"/>
                          </a:solidFill>
                          <a:latin typeface="Calibri"/>
                        </a:rPr>
                        <a:t>Passengers can avoid the long airport check in queues and security checks, making rail travel times more reasonable.  High speed lines line have also helped to make regional and national train travel a viable alternative to flights.  You can have refreshments</a:t>
                      </a:r>
                      <a:r>
                        <a:rPr lang="en-US" sz="1200" b="0" i="0" u="none" strike="noStrike" cap="none" noProof="0" dirty="0">
                          <a:solidFill>
                            <a:schemeClr val="dk1"/>
                          </a:solidFill>
                          <a:latin typeface="Calibri"/>
                          <a:sym typeface="Comic Sans MS"/>
                        </a:rPr>
                        <a:t>, </a:t>
                      </a:r>
                      <a:r>
                        <a:rPr lang="en-US" sz="1200" b="0" i="0" u="none" strike="noStrike" cap="none" noProof="0" dirty="0">
                          <a:solidFill>
                            <a:schemeClr val="dk1"/>
                          </a:solidFill>
                          <a:latin typeface="Calibri"/>
                        </a:rPr>
                        <a:t>large windows </a:t>
                      </a:r>
                      <a:r>
                        <a:rPr lang="en-US" sz="1200" b="0" i="0" u="none" strike="noStrike" cap="none" noProof="0" dirty="0">
                          <a:solidFill>
                            <a:schemeClr val="dk1"/>
                          </a:solidFill>
                          <a:latin typeface="Calibri"/>
                          <a:sym typeface="Comic Sans MS"/>
                        </a:rPr>
                        <a:t>and </a:t>
                      </a:r>
                      <a:r>
                        <a:rPr lang="en-US" sz="1200" b="0" i="0" u="none" strike="noStrike" cap="none" noProof="0" dirty="0">
                          <a:solidFill>
                            <a:schemeClr val="dk1"/>
                          </a:solidFill>
                          <a:latin typeface="Calibri"/>
                        </a:rPr>
                        <a:t>at seat entertainment as well. </a:t>
                      </a:r>
                      <a:endParaRPr lang="en-US" sz="1200" b="0" i="0" u="none" strike="noStrike" cap="none" noProof="0" dirty="0">
                        <a:solidFill>
                          <a:srgbClr val="000000"/>
                        </a:solidFill>
                        <a:latin typeface="Calibri"/>
                      </a:endParaRPr>
                    </a:p>
                  </a:txBody>
                  <a:tcPr marL="121900" marR="121900" marT="121900" marB="121900">
                    <a:lnL w="12700">
                      <a:solidFill>
                        <a:srgbClr val="0070C0"/>
                      </a:solidFill>
                    </a:lnL>
                    <a:lnR w="12700">
                      <a:solidFill>
                        <a:srgbClr val="0070C0"/>
                      </a:solidFill>
                    </a:lnR>
                    <a:lnT w="12700">
                      <a:solidFill>
                        <a:srgbClr val="0070C0"/>
                      </a:solidFill>
                    </a:lnT>
                    <a:lnB w="12700">
                      <a:solidFill>
                        <a:srgbClr val="0070C0"/>
                      </a:solidFill>
                    </a:lnB>
                  </a:tcPr>
                </a:tc>
                <a:extLst>
                  <a:ext uri="{0D108BD9-81ED-4DB2-BD59-A6C34878D82A}">
                    <a16:rowId xmlns:a16="http://schemas.microsoft.com/office/drawing/2014/main" val="10002"/>
                  </a:ext>
                </a:extLst>
              </a:tr>
              <a:tr h="1105878">
                <a:tc>
                  <a:txBody>
                    <a:bodyPr/>
                    <a:lstStyle/>
                    <a:p>
                      <a:pPr marL="0" marR="0" lvl="0" indent="0" algn="l">
                        <a:lnSpc>
                          <a:spcPct val="100000"/>
                        </a:lnSpc>
                        <a:spcBef>
                          <a:spcPts val="0"/>
                        </a:spcBef>
                        <a:spcAft>
                          <a:spcPts val="0"/>
                        </a:spcAft>
                        <a:buNone/>
                      </a:pPr>
                      <a:r>
                        <a:rPr lang="en-GB" sz="1200" u="none" strike="noStrike" cap="none" dirty="0">
                          <a:latin typeface="Calibri"/>
                        </a:rPr>
                        <a:t>Sea</a:t>
                      </a:r>
                      <a:endParaRPr sz="1200">
                        <a:latin typeface="Calibri"/>
                        <a:sym typeface="Comic Sans MS"/>
                      </a:endParaRPr>
                    </a:p>
                  </a:txBody>
                  <a:tcPr marL="121900" marR="121900" marT="121900" marB="121900">
                    <a:lnL w="12700">
                      <a:solidFill>
                        <a:srgbClr val="0070C0"/>
                      </a:solidFill>
                    </a:lnL>
                    <a:lnR w="12700">
                      <a:solidFill>
                        <a:srgbClr val="0070C0"/>
                      </a:solidFill>
                    </a:lnR>
                    <a:lnT w="12700">
                      <a:solidFill>
                        <a:srgbClr val="0070C0"/>
                      </a:solidFill>
                    </a:lnT>
                    <a:lnB w="12700">
                      <a:solidFill>
                        <a:srgbClr val="0070C0"/>
                      </a:solidFill>
                    </a:lnB>
                  </a:tcPr>
                </a:tc>
                <a:tc>
                  <a:txBody>
                    <a:bodyPr/>
                    <a:lstStyle/>
                    <a:p>
                      <a:pPr marL="0" marR="0" lvl="0" indent="0" algn="l">
                        <a:lnSpc>
                          <a:spcPct val="100000"/>
                        </a:lnSpc>
                        <a:spcBef>
                          <a:spcPts val="0"/>
                        </a:spcBef>
                        <a:spcAft>
                          <a:spcPts val="0"/>
                        </a:spcAft>
                        <a:buNone/>
                      </a:pPr>
                      <a:r>
                        <a:rPr lang="en-US" sz="1200" b="0" i="0" u="none" strike="noStrike" cap="none" noProof="0" dirty="0">
                          <a:solidFill>
                            <a:schemeClr val="dk1"/>
                          </a:solidFill>
                          <a:latin typeface="Calibri"/>
                        </a:rPr>
                        <a:t>Travel by ferry can be much slower but more leisurely.  Daytime and overnight ferry services are available  There are usually daily crossings to Europe. E.g. Hull to Rotterdam (takes 12 hours)</a:t>
                      </a:r>
                      <a:endParaRPr lang="en-US" sz="1200" b="0" i="0" u="none" strike="noStrike" cap="none" noProof="0">
                        <a:solidFill>
                          <a:srgbClr val="000000"/>
                        </a:solidFill>
                        <a:latin typeface="Calibri"/>
                      </a:endParaRPr>
                    </a:p>
                    <a:p>
                      <a:pPr marL="0" marR="0" lvl="0" indent="0" algn="l">
                        <a:lnSpc>
                          <a:spcPct val="100000"/>
                        </a:lnSpc>
                        <a:spcBef>
                          <a:spcPts val="0"/>
                        </a:spcBef>
                        <a:spcAft>
                          <a:spcPts val="0"/>
                        </a:spcAft>
                        <a:buNone/>
                      </a:pPr>
                      <a:r>
                        <a:rPr lang="en-US" sz="1200" b="0" i="0" u="none" strike="noStrike" cap="none" noProof="0" dirty="0">
                          <a:solidFill>
                            <a:schemeClr val="dk1"/>
                          </a:solidFill>
                          <a:latin typeface="Calibri"/>
                        </a:rPr>
                        <a:t>There are also small ships e.g. The Lake District </a:t>
                      </a:r>
                      <a:r>
                        <a:rPr lang="en-US" sz="1200" b="0" i="0" u="none" strike="noStrike" cap="none" noProof="0" dirty="0">
                          <a:solidFill>
                            <a:schemeClr val="dk1"/>
                          </a:solidFill>
                          <a:latin typeface="Calibri"/>
                          <a:sym typeface="Comic Sans MS"/>
                        </a:rPr>
                        <a:t>has</a:t>
                      </a:r>
                      <a:r>
                        <a:rPr lang="en-US" sz="1200" b="0" i="0" u="none" strike="noStrike" cap="none" noProof="0" dirty="0">
                          <a:solidFill>
                            <a:schemeClr val="dk1"/>
                          </a:solidFill>
                          <a:latin typeface="Calibri"/>
                        </a:rPr>
                        <a:t> a number of ships and pleasure boats to travel on the lakes.</a:t>
                      </a:r>
                      <a:endParaRPr lang="en-US" sz="1200" b="0" i="0" u="none" strike="noStrike" cap="none" noProof="0" dirty="0">
                        <a:solidFill>
                          <a:srgbClr val="000000"/>
                        </a:solidFill>
                        <a:latin typeface="Calibri"/>
                      </a:endParaRPr>
                    </a:p>
                  </a:txBody>
                  <a:tcPr marL="121900" marR="121900" marT="121900" marB="121900">
                    <a:lnL w="12700">
                      <a:solidFill>
                        <a:srgbClr val="0070C0"/>
                      </a:solidFill>
                    </a:lnL>
                    <a:lnR w="12700">
                      <a:solidFill>
                        <a:srgbClr val="0070C0"/>
                      </a:solidFill>
                    </a:lnR>
                    <a:lnT w="12700">
                      <a:solidFill>
                        <a:srgbClr val="0070C0"/>
                      </a:solidFill>
                    </a:lnT>
                    <a:lnB w="12700">
                      <a:solidFill>
                        <a:srgbClr val="0070C0"/>
                      </a:solidFill>
                    </a:lnB>
                  </a:tcPr>
                </a:tc>
                <a:extLst>
                  <a:ext uri="{0D108BD9-81ED-4DB2-BD59-A6C34878D82A}">
                    <a16:rowId xmlns:a16="http://schemas.microsoft.com/office/drawing/2014/main" val="10003"/>
                  </a:ext>
                </a:extLst>
              </a:tr>
              <a:tr h="1455115">
                <a:tc>
                  <a:txBody>
                    <a:bodyPr/>
                    <a:lstStyle/>
                    <a:p>
                      <a:pPr marL="0" marR="0" lvl="0" indent="0" algn="l" rtl="0">
                        <a:lnSpc>
                          <a:spcPct val="100000"/>
                        </a:lnSpc>
                        <a:spcBef>
                          <a:spcPts val="0"/>
                        </a:spcBef>
                        <a:spcAft>
                          <a:spcPts val="0"/>
                        </a:spcAft>
                        <a:buSzPts val="1000"/>
                        <a:buFont typeface="Arial"/>
                        <a:buNone/>
                      </a:pPr>
                      <a:r>
                        <a:rPr lang="en-GB" sz="1200" u="none" strike="noStrike" cap="none" dirty="0">
                          <a:latin typeface="Calibri"/>
                        </a:rPr>
                        <a:t>Road</a:t>
                      </a:r>
                      <a:endParaRPr lang="en-GB" sz="1200" u="none" strike="noStrike" cap="none" dirty="0">
                        <a:latin typeface="Calibri"/>
                        <a:sym typeface="Comic Sans MS"/>
                      </a:endParaRPr>
                    </a:p>
                  </a:txBody>
                  <a:tcPr marL="121900" marR="121900" marT="121900" marB="121900">
                    <a:lnL w="12700">
                      <a:solidFill>
                        <a:srgbClr val="0070C0"/>
                      </a:solidFill>
                    </a:lnL>
                    <a:lnR w="12700">
                      <a:solidFill>
                        <a:srgbClr val="0070C0"/>
                      </a:solidFill>
                    </a:lnR>
                    <a:lnT w="12700">
                      <a:solidFill>
                        <a:srgbClr val="0070C0"/>
                      </a:solidFill>
                    </a:lnT>
                    <a:lnB w="12700">
                      <a:solidFill>
                        <a:srgbClr val="0070C0"/>
                      </a:solidFill>
                    </a:lnB>
                  </a:tcPr>
                </a:tc>
                <a:tc>
                  <a:txBody>
                    <a:bodyPr/>
                    <a:lstStyle/>
                    <a:p>
                      <a:pPr marL="0" marR="0" lvl="0" indent="0" algn="l">
                        <a:lnSpc>
                          <a:spcPct val="100000"/>
                        </a:lnSpc>
                        <a:spcBef>
                          <a:spcPts val="0"/>
                        </a:spcBef>
                        <a:spcAft>
                          <a:spcPts val="0"/>
                        </a:spcAft>
                        <a:buNone/>
                      </a:pPr>
                      <a:r>
                        <a:rPr lang="en-US" sz="1200" b="0" i="0" u="none" strike="noStrike" cap="none" noProof="0" dirty="0">
                          <a:solidFill>
                            <a:schemeClr val="dk1"/>
                          </a:solidFill>
                          <a:latin typeface="Calibri"/>
                        </a:rPr>
                        <a:t>Travellers choosing land transport have the option of private cars, buses, coaches and taxis. </a:t>
                      </a:r>
                      <a:endParaRPr lang="en-US" sz="1200" b="0" i="0" u="none" strike="noStrike" cap="none" noProof="0" dirty="0">
                        <a:solidFill>
                          <a:srgbClr val="000000"/>
                        </a:solidFill>
                        <a:latin typeface="Calibri"/>
                      </a:endParaRPr>
                    </a:p>
                    <a:p>
                      <a:pPr marL="0" marR="0" lvl="0" indent="0" algn="l">
                        <a:lnSpc>
                          <a:spcPct val="100000"/>
                        </a:lnSpc>
                        <a:spcBef>
                          <a:spcPts val="0"/>
                        </a:spcBef>
                        <a:spcAft>
                          <a:spcPts val="0"/>
                        </a:spcAft>
                        <a:buNone/>
                      </a:pPr>
                      <a:r>
                        <a:rPr lang="en-US" sz="1200" b="0" i="0" u="none" strike="noStrike" cap="none" noProof="0" dirty="0">
                          <a:solidFill>
                            <a:schemeClr val="dk1"/>
                          </a:solidFill>
                          <a:latin typeface="Calibri"/>
                        </a:rPr>
                        <a:t>Offers the ultimate flexibility.  Set off when you like and take whichever route you like. </a:t>
                      </a:r>
                      <a:endParaRPr lang="en-US" sz="1200" b="0" i="0" u="none" strike="noStrike" cap="none" noProof="0" dirty="0">
                        <a:solidFill>
                          <a:srgbClr val="000000"/>
                        </a:solidFill>
                        <a:latin typeface="Calibri"/>
                      </a:endParaRPr>
                    </a:p>
                    <a:p>
                      <a:pPr marL="0" marR="0" lvl="0" indent="0" algn="l">
                        <a:lnSpc>
                          <a:spcPct val="100000"/>
                        </a:lnSpc>
                        <a:spcBef>
                          <a:spcPts val="0"/>
                        </a:spcBef>
                        <a:spcAft>
                          <a:spcPts val="0"/>
                        </a:spcAft>
                        <a:buNone/>
                      </a:pPr>
                      <a:r>
                        <a:rPr lang="en-US" sz="1200" b="0" i="0" u="none" strike="noStrike" cap="none" noProof="0" dirty="0">
                          <a:solidFill>
                            <a:schemeClr val="dk1"/>
                          </a:solidFill>
                          <a:latin typeface="Calibri"/>
                        </a:rPr>
                        <a:t>Roadworks and unpredictable traffic jams make car travel less desirable.   Coach travel is popular with </a:t>
                      </a:r>
                      <a:r>
                        <a:rPr lang="en-US" sz="1200" b="0" i="0" u="none" strike="noStrike" cap="none" noProof="0" dirty="0" err="1">
                          <a:solidFill>
                            <a:schemeClr val="dk1"/>
                          </a:solidFill>
                          <a:latin typeface="Calibri"/>
                        </a:rPr>
                        <a:t>travellers</a:t>
                      </a:r>
                      <a:r>
                        <a:rPr lang="en-US" sz="1200" b="0" i="0" u="none" strike="noStrike" cap="none" noProof="0" dirty="0">
                          <a:solidFill>
                            <a:schemeClr val="dk1"/>
                          </a:solidFill>
                          <a:latin typeface="Calibri"/>
                        </a:rPr>
                        <a:t> looking to keep costs down. If you book in advance, fares can be very cheap. </a:t>
                      </a:r>
                      <a:endParaRPr lang="en-US" sz="1200" dirty="0">
                        <a:latin typeface="Calibri"/>
                        <a:sym typeface="Comic Sans MS"/>
                      </a:endParaRPr>
                    </a:p>
                  </a:txBody>
                  <a:tcPr marL="121900" marR="121900" marT="121900" marB="121900">
                    <a:lnL w="12700">
                      <a:solidFill>
                        <a:srgbClr val="0070C0"/>
                      </a:solidFill>
                    </a:lnL>
                    <a:lnR w="12700">
                      <a:solidFill>
                        <a:srgbClr val="0070C0"/>
                      </a:solidFill>
                    </a:lnR>
                    <a:lnT w="12700">
                      <a:solidFill>
                        <a:srgbClr val="0070C0"/>
                      </a:solidFill>
                    </a:lnT>
                    <a:lnB w="12700">
                      <a:solidFill>
                        <a:srgbClr val="0070C0"/>
                      </a:solidFill>
                    </a:lnB>
                  </a:tcPr>
                </a:tc>
                <a:extLst>
                  <a:ext uri="{0D108BD9-81ED-4DB2-BD59-A6C34878D82A}">
                    <a16:rowId xmlns:a16="http://schemas.microsoft.com/office/drawing/2014/main" val="10004"/>
                  </a:ext>
                </a:extLst>
              </a:tr>
            </a:tbl>
          </a:graphicData>
        </a:graphic>
      </p:graphicFrame>
      <p:sp>
        <p:nvSpPr>
          <p:cNvPr id="9" name="Google Shape;192;p30">
            <a:extLst>
              <a:ext uri="{FF2B5EF4-FFF2-40B4-BE49-F238E27FC236}">
                <a16:creationId xmlns:a16="http://schemas.microsoft.com/office/drawing/2014/main" id="{BCDD301B-D660-A5E6-B771-498FA31F62B9}"/>
              </a:ext>
            </a:extLst>
          </p:cNvPr>
          <p:cNvSpPr txBox="1"/>
          <p:nvPr/>
        </p:nvSpPr>
        <p:spPr>
          <a:xfrm>
            <a:off x="8653598" y="742375"/>
            <a:ext cx="2791150" cy="2741718"/>
          </a:xfrm>
          <a:prstGeom prst="rect">
            <a:avLst/>
          </a:prstGeom>
          <a:noFill/>
          <a:ln w="28575" cap="flat" cmpd="sng">
            <a:solidFill>
              <a:srgbClr val="4472C4"/>
            </a:solidFill>
            <a:prstDash val="solid"/>
            <a:round/>
            <a:headEnd type="none" w="sm" len="sm"/>
            <a:tailEnd type="none" w="sm" len="sm"/>
          </a:ln>
        </p:spPr>
        <p:txBody>
          <a:bodyPr spcFirstLastPara="1" wrap="square" lIns="121900" tIns="121900" rIns="121900" bIns="121900" anchor="t" anchorCtr="0">
            <a:noAutofit/>
          </a:bodyPr>
          <a:lstStyle/>
          <a:p>
            <a:r>
              <a:rPr lang="en-GB" sz="1400" b="1" u="sng" dirty="0">
                <a:solidFill>
                  <a:schemeClr val="dk1"/>
                </a:solidFill>
                <a:latin typeface="Calibri"/>
                <a:ea typeface="Calibri"/>
                <a:cs typeface="Calibri"/>
                <a:sym typeface="Comic Sans MS"/>
              </a:rPr>
              <a:t>Visitor Profiles </a:t>
            </a:r>
            <a:endParaRPr lang="en-US" sz="1400" b="1" u="sng" dirty="0">
              <a:solidFill>
                <a:schemeClr val="dk1"/>
              </a:solidFill>
              <a:latin typeface="Calibri"/>
              <a:ea typeface="Calibri"/>
              <a:cs typeface="Calibri"/>
            </a:endParaRPr>
          </a:p>
          <a:p>
            <a:r>
              <a:rPr lang="en-GB" sz="1200" dirty="0">
                <a:solidFill>
                  <a:schemeClr val="dk1"/>
                </a:solidFill>
                <a:latin typeface="Calibri"/>
                <a:ea typeface="Comic Sans MS"/>
                <a:cs typeface="Comic Sans MS"/>
              </a:rPr>
              <a:t>When designing a trip for someone, we must consider their specific needs and interests. Things we need to consider are: </a:t>
            </a:r>
          </a:p>
          <a:p>
            <a:pPr marL="457200" indent="-457200">
              <a:buAutoNum type="arabicPeriod"/>
            </a:pPr>
            <a:r>
              <a:rPr lang="en-US" sz="1200" dirty="0">
                <a:solidFill>
                  <a:schemeClr val="dk1"/>
                </a:solidFill>
                <a:latin typeface="Calibri"/>
                <a:ea typeface="Calibri"/>
                <a:cs typeface="Calibri"/>
              </a:rPr>
              <a:t>Services and facilities </a:t>
            </a:r>
          </a:p>
          <a:p>
            <a:pPr marL="457200" indent="-457200">
              <a:buAutoNum type="arabicPeriod"/>
            </a:pPr>
            <a:r>
              <a:rPr lang="en-US" sz="1200" dirty="0">
                <a:solidFill>
                  <a:schemeClr val="dk1"/>
                </a:solidFill>
                <a:latin typeface="Calibri"/>
                <a:ea typeface="Calibri"/>
                <a:cs typeface="Calibri"/>
              </a:rPr>
              <a:t>Departure Points</a:t>
            </a:r>
          </a:p>
          <a:p>
            <a:pPr marL="457200" indent="-457200">
              <a:buAutoNum type="arabicPeriod"/>
            </a:pPr>
            <a:r>
              <a:rPr lang="en-US" sz="1200" dirty="0">
                <a:solidFill>
                  <a:schemeClr val="dk1"/>
                </a:solidFill>
                <a:latin typeface="Calibri"/>
                <a:ea typeface="Calibri"/>
                <a:cs typeface="Calibri"/>
              </a:rPr>
              <a:t>Arrival Points</a:t>
            </a:r>
          </a:p>
          <a:p>
            <a:pPr marL="457200" indent="-457200">
              <a:buAutoNum type="arabicPeriod"/>
            </a:pPr>
            <a:r>
              <a:rPr lang="en-US" sz="1200" dirty="0">
                <a:solidFill>
                  <a:schemeClr val="dk1"/>
                </a:solidFill>
                <a:latin typeface="Calibri"/>
                <a:ea typeface="Calibri"/>
                <a:cs typeface="Calibri"/>
              </a:rPr>
              <a:t>Date and Time of Arrival</a:t>
            </a:r>
          </a:p>
          <a:p>
            <a:pPr marL="457200" indent="-457200">
              <a:buAutoNum type="arabicPeriod"/>
            </a:pPr>
            <a:r>
              <a:rPr lang="en-US" sz="1200" dirty="0">
                <a:solidFill>
                  <a:schemeClr val="dk1"/>
                </a:solidFill>
                <a:latin typeface="Calibri"/>
                <a:ea typeface="Calibri"/>
                <a:cs typeface="Calibri"/>
              </a:rPr>
              <a:t>Length of journey</a:t>
            </a:r>
          </a:p>
          <a:p>
            <a:pPr marL="457200" indent="-457200">
              <a:buAutoNum type="arabicPeriod"/>
            </a:pPr>
            <a:r>
              <a:rPr lang="en-US" sz="1200" dirty="0">
                <a:solidFill>
                  <a:schemeClr val="dk1"/>
                </a:solidFill>
                <a:latin typeface="Calibri"/>
                <a:ea typeface="Calibri"/>
                <a:cs typeface="Calibri"/>
              </a:rPr>
              <a:t>Cost</a:t>
            </a:r>
          </a:p>
          <a:p>
            <a:pPr marL="457200" indent="-457200">
              <a:buAutoNum type="arabicPeriod"/>
            </a:pPr>
            <a:r>
              <a:rPr lang="en-US" sz="1200" dirty="0">
                <a:solidFill>
                  <a:schemeClr val="dk1"/>
                </a:solidFill>
                <a:latin typeface="Calibri"/>
                <a:ea typeface="Calibri"/>
                <a:cs typeface="Calibri"/>
              </a:rPr>
              <a:t>Mode of transport </a:t>
            </a:r>
          </a:p>
          <a:p>
            <a:pPr marL="457200" indent="-457200">
              <a:buAutoNum type="arabicPeriod"/>
            </a:pPr>
            <a:r>
              <a:rPr lang="en-US" sz="1200" dirty="0">
                <a:solidFill>
                  <a:schemeClr val="dk1"/>
                </a:solidFill>
                <a:latin typeface="Calibri"/>
                <a:ea typeface="Calibri"/>
                <a:cs typeface="Calibri"/>
              </a:rPr>
              <a:t>Transport Operators </a:t>
            </a:r>
          </a:p>
          <a:p>
            <a:pPr marL="457200" indent="-457200">
              <a:buAutoNum type="arabicPeriod"/>
            </a:pPr>
            <a:r>
              <a:rPr lang="en-US" sz="1200" dirty="0">
                <a:solidFill>
                  <a:schemeClr val="dk1"/>
                </a:solidFill>
                <a:latin typeface="Calibri"/>
                <a:ea typeface="Calibri"/>
                <a:cs typeface="Calibri"/>
              </a:rPr>
              <a:t>Changes, transfers and stop overs</a:t>
            </a:r>
            <a:endParaRPr lang="en-GB" sz="1200" dirty="0">
              <a:solidFill>
                <a:schemeClr val="dk1"/>
              </a:solidFill>
              <a:latin typeface="Calibri"/>
              <a:ea typeface="Calibri"/>
              <a:cs typeface="Calibri"/>
            </a:endParaRPr>
          </a:p>
        </p:txBody>
      </p:sp>
      <p:pic>
        <p:nvPicPr>
          <p:cNvPr id="2" name="Picture 1" descr="About UK | C.I.S. Education | Hong Kong">
            <a:extLst>
              <a:ext uri="{FF2B5EF4-FFF2-40B4-BE49-F238E27FC236}">
                <a16:creationId xmlns:a16="http://schemas.microsoft.com/office/drawing/2014/main" id="{0CC5EFCB-35A1-EA99-855A-65652D664A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6690" y="688621"/>
            <a:ext cx="1848738" cy="27900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Google Shape;191;p30">
            <a:extLst>
              <a:ext uri="{FF2B5EF4-FFF2-40B4-BE49-F238E27FC236}">
                <a16:creationId xmlns:a16="http://schemas.microsoft.com/office/drawing/2014/main" id="{DCED430B-CF00-1590-78F9-D92AC9349CAF}"/>
              </a:ext>
            </a:extLst>
          </p:cNvPr>
          <p:cNvSpPr txBox="1"/>
          <p:nvPr/>
        </p:nvSpPr>
        <p:spPr>
          <a:xfrm>
            <a:off x="6376690" y="3669216"/>
            <a:ext cx="5235208" cy="1179871"/>
          </a:xfrm>
          <a:prstGeom prst="rect">
            <a:avLst/>
          </a:prstGeom>
          <a:noFill/>
          <a:ln w="28575" cap="flat" cmpd="sng">
            <a:solidFill>
              <a:srgbClr val="4472C4"/>
            </a:solidFill>
            <a:prstDash val="solid"/>
            <a:round/>
            <a:headEnd type="none" w="sm" len="sm"/>
            <a:tailEnd type="none" w="sm" len="sm"/>
          </a:ln>
        </p:spPr>
        <p:txBody>
          <a:bodyPr spcFirstLastPara="1" wrap="square" lIns="121900" tIns="121900" rIns="121900" bIns="121900" anchor="t" anchorCtr="0">
            <a:noAutofit/>
          </a:bodyPr>
          <a:lstStyle/>
          <a:p>
            <a:r>
              <a:rPr lang="en-GB" sz="1400" b="1" u="sng" dirty="0">
                <a:solidFill>
                  <a:srgbClr val="000000"/>
                </a:solidFill>
                <a:latin typeface="Calibri"/>
                <a:ea typeface="Calibri"/>
                <a:cs typeface="Calibri"/>
              </a:rPr>
              <a:t>Types of Tourism </a:t>
            </a:r>
            <a:endParaRPr lang="en-US" sz="1400" dirty="0"/>
          </a:p>
          <a:p>
            <a:pPr marL="285750" indent="-285750">
              <a:buFont typeface="Arial"/>
              <a:buChar char="•"/>
            </a:pPr>
            <a:r>
              <a:rPr lang="en-GB" sz="1200" dirty="0">
                <a:solidFill>
                  <a:srgbClr val="000000"/>
                </a:solidFill>
                <a:latin typeface="Calibri"/>
                <a:ea typeface="Comic Sans MS"/>
                <a:cs typeface="Comic Sans MS"/>
              </a:rPr>
              <a:t>Domestic tourism is when tourists take holidays in the country they live in</a:t>
            </a:r>
          </a:p>
          <a:p>
            <a:pPr marL="285750" indent="-285750">
              <a:buFont typeface="Arial"/>
              <a:buChar char="•"/>
            </a:pPr>
            <a:r>
              <a:rPr lang="en-GB" sz="1200" dirty="0">
                <a:solidFill>
                  <a:srgbClr val="000000"/>
                </a:solidFill>
                <a:latin typeface="Calibri"/>
                <a:ea typeface="Comic Sans MS"/>
                <a:cs typeface="Comic Sans MS"/>
              </a:rPr>
              <a:t>Outbound tourism is when tourists travel to another country </a:t>
            </a:r>
          </a:p>
          <a:p>
            <a:pPr marL="285750" indent="-285750">
              <a:buFont typeface="Arial"/>
              <a:buChar char="•"/>
            </a:pPr>
            <a:r>
              <a:rPr lang="en-GB" sz="1200" dirty="0">
                <a:solidFill>
                  <a:srgbClr val="000000"/>
                </a:solidFill>
                <a:latin typeface="Calibri"/>
                <a:ea typeface="Comic Sans MS"/>
                <a:cs typeface="Arial"/>
              </a:rPr>
              <a:t>Inbound tourism is when tourists visit England from a different country </a:t>
            </a:r>
          </a:p>
          <a:p>
            <a:pPr>
              <a:buSzPts val="1200"/>
            </a:pPr>
            <a:endParaRPr lang="en-GB" sz="1600" b="1" dirty="0">
              <a:solidFill>
                <a:srgbClr val="000000"/>
              </a:solidFill>
              <a:latin typeface="Comic Sans MS"/>
              <a:cs typeface="Arial"/>
            </a:endParaRPr>
          </a:p>
          <a:p>
            <a:pPr>
              <a:buSzPts val="1200"/>
            </a:pPr>
            <a:endParaRPr lang="en-GB" sz="1600" b="1" dirty="0">
              <a:solidFill>
                <a:srgbClr val="000000"/>
              </a:solidFill>
              <a:latin typeface="Comic Sans MS"/>
              <a:cs typeface="Arial"/>
            </a:endParaRPr>
          </a:p>
          <a:p>
            <a:pPr>
              <a:buSzPts val="1200"/>
            </a:pPr>
            <a:endParaRPr lang="en-GB" sz="1600" dirty="0">
              <a:solidFill>
                <a:srgbClr val="000000"/>
              </a:solidFill>
              <a:cs typeface="Arial"/>
            </a:endParaRPr>
          </a:p>
          <a:p>
            <a:pPr>
              <a:buSzPts val="1400"/>
            </a:pPr>
            <a:endParaRPr sz="1867" dirty="0">
              <a:solidFill>
                <a:srgbClr val="000000"/>
              </a:solidFill>
            </a:endParaRPr>
          </a:p>
          <a:p>
            <a:pPr>
              <a:buSzPts val="1400"/>
            </a:pPr>
            <a:endParaRPr lang="en-GB" sz="1867" dirty="0">
              <a:solidFill>
                <a:srgbClr val="000000"/>
              </a:solidFill>
              <a:cs typeface="Arial"/>
            </a:endParaRPr>
          </a:p>
          <a:p>
            <a:pPr>
              <a:buSzPts val="1400"/>
            </a:pPr>
            <a:endParaRPr lang="en-GB" sz="1867" dirty="0">
              <a:solidFill>
                <a:srgbClr val="000000"/>
              </a:solidFill>
              <a:cs typeface="Arial"/>
            </a:endParaRPr>
          </a:p>
          <a:p>
            <a:pPr>
              <a:buSzPts val="1400"/>
            </a:pPr>
            <a:endParaRPr lang="en-GB" sz="1867" dirty="0">
              <a:solidFill>
                <a:srgbClr val="000000"/>
              </a:solidFill>
              <a:cs typeface="Arial"/>
            </a:endParaRPr>
          </a:p>
        </p:txBody>
      </p:sp>
      <p:sp>
        <p:nvSpPr>
          <p:cNvPr id="10" name="Google Shape;191;p30">
            <a:extLst>
              <a:ext uri="{FF2B5EF4-FFF2-40B4-BE49-F238E27FC236}">
                <a16:creationId xmlns:a16="http://schemas.microsoft.com/office/drawing/2014/main" id="{ABD6CD6F-D0A4-24B4-32E2-F2AA77F31415}"/>
              </a:ext>
            </a:extLst>
          </p:cNvPr>
          <p:cNvSpPr txBox="1"/>
          <p:nvPr/>
        </p:nvSpPr>
        <p:spPr>
          <a:xfrm>
            <a:off x="6376690" y="5034210"/>
            <a:ext cx="5235208" cy="1598285"/>
          </a:xfrm>
          <a:prstGeom prst="rect">
            <a:avLst/>
          </a:prstGeom>
          <a:noFill/>
          <a:ln w="28575" cap="flat" cmpd="sng">
            <a:solidFill>
              <a:srgbClr val="4472C4"/>
            </a:solidFill>
            <a:prstDash val="solid"/>
            <a:round/>
            <a:headEnd type="none" w="sm" len="sm"/>
            <a:tailEnd type="none" w="sm" len="sm"/>
          </a:ln>
        </p:spPr>
        <p:txBody>
          <a:bodyPr spcFirstLastPara="1" wrap="square" lIns="121900" tIns="121900" rIns="121900" bIns="121900" anchor="t" anchorCtr="0">
            <a:noAutofit/>
          </a:bodyPr>
          <a:lstStyle/>
          <a:p>
            <a:r>
              <a:rPr lang="en-GB" sz="1400" b="1" u="sng" dirty="0">
                <a:solidFill>
                  <a:srgbClr val="000000"/>
                </a:solidFill>
                <a:latin typeface="Calibri"/>
                <a:ea typeface="Calibri"/>
                <a:cs typeface="Calibri"/>
              </a:rPr>
              <a:t>Climate and Tourism </a:t>
            </a:r>
            <a:endParaRPr lang="en-US" sz="1400" dirty="0"/>
          </a:p>
          <a:p>
            <a:pPr marL="285750" indent="-285750">
              <a:buFont typeface="Arial"/>
              <a:buChar char="•"/>
            </a:pPr>
            <a:r>
              <a:rPr lang="en-GB" sz="1200" dirty="0">
                <a:solidFill>
                  <a:srgbClr val="000000"/>
                </a:solidFill>
                <a:latin typeface="Calibri" panose="020F0502020204030204" pitchFamily="34" charset="0"/>
                <a:ea typeface="Calibri" panose="020F0502020204030204" pitchFamily="34" charset="0"/>
                <a:cs typeface="Calibri" panose="020F0502020204030204" pitchFamily="34" charset="0"/>
              </a:rPr>
              <a:t>Seasonal variations are when more people visit an area at certain times of the year, such as more people visit beaches in summer and ski resorts in winter </a:t>
            </a:r>
          </a:p>
          <a:p>
            <a:pPr marL="285750" indent="-285750">
              <a:buFont typeface="Arial"/>
              <a:buChar char="•"/>
            </a:pPr>
            <a:r>
              <a:rPr lang="en-GB" sz="1200" dirty="0">
                <a:solidFill>
                  <a:srgbClr val="000000"/>
                </a:solidFill>
                <a:latin typeface="Calibri" panose="020F0502020204030204" pitchFamily="34" charset="0"/>
                <a:ea typeface="Calibri" panose="020F0502020204030204" pitchFamily="34" charset="0"/>
                <a:cs typeface="Calibri" panose="020F0502020204030204" pitchFamily="34" charset="0"/>
              </a:rPr>
              <a:t>Peak season is when most people want to visit a place, meaning prices are often higher</a:t>
            </a:r>
          </a:p>
          <a:p>
            <a:pPr marL="285750" indent="-285750">
              <a:buFont typeface="Arial"/>
              <a:buChar char="•"/>
            </a:pPr>
            <a:r>
              <a:rPr lang="en-GB" sz="1200" dirty="0">
                <a:solidFill>
                  <a:srgbClr val="000000"/>
                </a:solidFill>
                <a:latin typeface="Calibri" panose="020F0502020204030204" pitchFamily="34" charset="0"/>
                <a:ea typeface="Calibri" panose="020F0502020204030204" pitchFamily="34" charset="0"/>
                <a:cs typeface="Calibri" panose="020F0502020204030204" pitchFamily="34" charset="0"/>
              </a:rPr>
              <a:t>Off peak means the times of the year when demand is lower, therefore prices are often lower too</a:t>
            </a:r>
            <a:endParaRPr lang="en-GB" sz="1200"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a:buChar char="•"/>
            </a:pPr>
            <a:endParaRPr lang="en-GB" sz="1400" dirty="0">
              <a:solidFill>
                <a:srgbClr val="000000"/>
              </a:solidFill>
              <a:latin typeface="Calibri"/>
              <a:ea typeface="Comic Sans MS"/>
              <a:cs typeface="Arial"/>
            </a:endParaRPr>
          </a:p>
          <a:p>
            <a:pPr>
              <a:buSzPts val="1200"/>
            </a:pPr>
            <a:endParaRPr lang="en-GB" sz="1600" b="1" dirty="0">
              <a:solidFill>
                <a:srgbClr val="000000"/>
              </a:solidFill>
              <a:latin typeface="Comic Sans MS"/>
              <a:cs typeface="Arial"/>
            </a:endParaRPr>
          </a:p>
          <a:p>
            <a:pPr>
              <a:buSzPts val="1200"/>
            </a:pPr>
            <a:endParaRPr lang="en-GB" sz="1600" b="1" dirty="0">
              <a:solidFill>
                <a:srgbClr val="000000"/>
              </a:solidFill>
              <a:latin typeface="Comic Sans MS"/>
              <a:cs typeface="Arial"/>
            </a:endParaRPr>
          </a:p>
          <a:p>
            <a:pPr>
              <a:buSzPts val="1200"/>
            </a:pPr>
            <a:endParaRPr lang="en-GB" sz="1600" dirty="0">
              <a:solidFill>
                <a:srgbClr val="000000"/>
              </a:solidFill>
              <a:cs typeface="Arial"/>
            </a:endParaRPr>
          </a:p>
          <a:p>
            <a:pPr>
              <a:buSzPts val="1400"/>
            </a:pPr>
            <a:endParaRPr sz="1867" dirty="0">
              <a:solidFill>
                <a:srgbClr val="000000"/>
              </a:solidFill>
            </a:endParaRPr>
          </a:p>
          <a:p>
            <a:pPr>
              <a:buSzPts val="1400"/>
            </a:pPr>
            <a:endParaRPr lang="en-GB" sz="1867" dirty="0">
              <a:solidFill>
                <a:srgbClr val="000000"/>
              </a:solidFill>
              <a:cs typeface="Arial"/>
            </a:endParaRPr>
          </a:p>
          <a:p>
            <a:pPr>
              <a:buSzPts val="1400"/>
            </a:pPr>
            <a:endParaRPr lang="en-GB" sz="1867" dirty="0">
              <a:solidFill>
                <a:srgbClr val="000000"/>
              </a:solidFill>
              <a:cs typeface="Arial"/>
            </a:endParaRPr>
          </a:p>
          <a:p>
            <a:pPr>
              <a:buSzPts val="1400"/>
            </a:pPr>
            <a:endParaRPr lang="en-GB" sz="1867" dirty="0">
              <a:solidFill>
                <a:srgbClr val="000000"/>
              </a:solidFill>
              <a:cs typeface="Arial"/>
            </a:endParaRPr>
          </a:p>
        </p:txBody>
      </p:sp>
      <p:sp>
        <p:nvSpPr>
          <p:cNvPr id="3" name="TextBox 2">
            <a:extLst>
              <a:ext uri="{FF2B5EF4-FFF2-40B4-BE49-F238E27FC236}">
                <a16:creationId xmlns:a16="http://schemas.microsoft.com/office/drawing/2014/main" id="{239AFAB5-55B5-34C3-0BAE-4537EE51C441}"/>
              </a:ext>
            </a:extLst>
          </p:cNvPr>
          <p:cNvSpPr txBox="1"/>
          <p:nvPr/>
        </p:nvSpPr>
        <p:spPr>
          <a:xfrm>
            <a:off x="5918832" y="249475"/>
            <a:ext cx="3382672" cy="307777"/>
          </a:xfrm>
          <a:prstGeom prst="rect">
            <a:avLst/>
          </a:prstGeom>
          <a:noFill/>
          <a:ln w="28575">
            <a:solidFill>
              <a:schemeClr val="tx1"/>
            </a:solidFill>
          </a:ln>
        </p:spPr>
        <p:txBody>
          <a:bodyPr wrap="square" rtlCol="0">
            <a:spAutoFit/>
          </a:bodyPr>
          <a:lstStyle/>
          <a:p>
            <a:r>
              <a:rPr lang="en-GB" sz="1400" b="1" u="sng" dirty="0">
                <a:latin typeface="Calibri" panose="020F0502020204030204" pitchFamily="34" charset="0"/>
                <a:ea typeface="Calibri" panose="020F0502020204030204" pitchFamily="34" charset="0"/>
                <a:cs typeface="Calibri" panose="020F0502020204030204" pitchFamily="34" charset="0"/>
              </a:rPr>
              <a:t>BTEC Tech Travel &amp; Tourism – Component 1</a:t>
            </a:r>
          </a:p>
        </p:txBody>
      </p:sp>
    </p:spTree>
    <p:extLst>
      <p:ext uri="{BB962C8B-B14F-4D97-AF65-F5344CB8AC3E}">
        <p14:creationId xmlns:p14="http://schemas.microsoft.com/office/powerpoint/2010/main" val="1481628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graphicFrame>
        <p:nvGraphicFramePr>
          <p:cNvPr id="188" name="Google Shape;188;p30"/>
          <p:cNvGraphicFramePr/>
          <p:nvPr>
            <p:extLst>
              <p:ext uri="{D42A27DB-BD31-4B8C-83A1-F6EECF244321}">
                <p14:modId xmlns:p14="http://schemas.microsoft.com/office/powerpoint/2010/main" val="4186708523"/>
              </p:ext>
            </p:extLst>
          </p:nvPr>
        </p:nvGraphicFramePr>
        <p:xfrm>
          <a:off x="213326" y="796413"/>
          <a:ext cx="4049058" cy="5723240"/>
        </p:xfrm>
        <a:graphic>
          <a:graphicData uri="http://schemas.openxmlformats.org/drawingml/2006/table">
            <a:tbl>
              <a:tblPr>
                <a:tableStyleId>{72833802-FEF1-4C79-8D5D-14CF1EAF98D9}</a:tableStyleId>
              </a:tblPr>
              <a:tblGrid>
                <a:gridCol w="1225176">
                  <a:extLst>
                    <a:ext uri="{9D8B030D-6E8A-4147-A177-3AD203B41FA5}">
                      <a16:colId xmlns:a16="http://schemas.microsoft.com/office/drawing/2014/main" val="20000"/>
                    </a:ext>
                  </a:extLst>
                </a:gridCol>
                <a:gridCol w="2823882">
                  <a:extLst>
                    <a:ext uri="{9D8B030D-6E8A-4147-A177-3AD203B41FA5}">
                      <a16:colId xmlns:a16="http://schemas.microsoft.com/office/drawing/2014/main" val="20001"/>
                    </a:ext>
                  </a:extLst>
                </a:gridCol>
              </a:tblGrid>
              <a:tr h="436440">
                <a:tc>
                  <a:txBody>
                    <a:bodyPr/>
                    <a:lstStyle/>
                    <a:p>
                      <a:pPr marL="0" marR="0" lvl="0" indent="0" algn="l">
                        <a:lnSpc>
                          <a:spcPct val="100000"/>
                        </a:lnSpc>
                        <a:spcBef>
                          <a:spcPts val="0"/>
                        </a:spcBef>
                        <a:spcAft>
                          <a:spcPts val="0"/>
                        </a:spcAft>
                        <a:buNone/>
                      </a:pPr>
                      <a:r>
                        <a:rPr lang="en-GB" sz="1200" b="1" u="none" strike="noStrike" cap="none">
                          <a:latin typeface="Calibri"/>
                        </a:rPr>
                        <a:t>Data Type</a:t>
                      </a:r>
                      <a:endParaRPr sz="1200" b="1">
                        <a:latin typeface="Calibri"/>
                        <a:sym typeface="Comic Sans MS"/>
                      </a:endParaRPr>
                    </a:p>
                  </a:txBody>
                  <a:tcPr marL="121900" marR="121900" marT="121900" marB="121900">
                    <a:lnL w="12700">
                      <a:solidFill>
                        <a:srgbClr val="0070C0"/>
                      </a:solidFill>
                    </a:lnL>
                    <a:lnR w="12700">
                      <a:solidFill>
                        <a:srgbClr val="0070C0"/>
                      </a:solidFill>
                    </a:lnR>
                    <a:lnT w="12700">
                      <a:solidFill>
                        <a:srgbClr val="0070C0"/>
                      </a:solidFill>
                    </a:lnT>
                    <a:lnB w="12700">
                      <a:solidFill>
                        <a:srgbClr val="0070C0"/>
                      </a:solidFill>
                    </a:lnB>
                    <a:solidFill>
                      <a:schemeClr val="accent5">
                        <a:lumMod val="20000"/>
                        <a:lumOff val="8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GB" sz="1200" b="1" u="none" strike="noStrike" cap="none" dirty="0">
                          <a:latin typeface="Calibri"/>
                          <a:sym typeface="Comic Sans MS"/>
                        </a:rPr>
                        <a:t>Definition</a:t>
                      </a:r>
                      <a:r>
                        <a:rPr lang="en-GB" sz="1200" b="1" u="none" strike="noStrike" cap="none" dirty="0">
                          <a:latin typeface="Calibri"/>
                        </a:rPr>
                        <a:t> </a:t>
                      </a:r>
                      <a:endParaRPr sz="1200" b="1" u="none" strike="noStrike" cap="none" dirty="0">
                        <a:latin typeface="Calibri"/>
                        <a:sym typeface="Comic Sans MS"/>
                      </a:endParaRPr>
                    </a:p>
                  </a:txBody>
                  <a:tcPr marL="121900" marR="121900" marT="121900" marB="121900">
                    <a:lnL w="12700">
                      <a:solidFill>
                        <a:srgbClr val="0070C0"/>
                      </a:solidFill>
                    </a:lnL>
                    <a:lnR w="12700">
                      <a:solidFill>
                        <a:srgbClr val="0070C0"/>
                      </a:solidFill>
                    </a:lnR>
                    <a:lnT w="12700">
                      <a:solidFill>
                        <a:srgbClr val="0070C0"/>
                      </a:solidFill>
                    </a:lnT>
                    <a:lnB w="12700">
                      <a:solidFill>
                        <a:srgbClr val="0070C0"/>
                      </a:solidFill>
                    </a:lnB>
                    <a:solidFill>
                      <a:schemeClr val="accent5">
                        <a:lumMod val="20000"/>
                        <a:lumOff val="80000"/>
                      </a:schemeClr>
                    </a:solidFill>
                  </a:tcPr>
                </a:tc>
                <a:extLst>
                  <a:ext uri="{0D108BD9-81ED-4DB2-BD59-A6C34878D82A}">
                    <a16:rowId xmlns:a16="http://schemas.microsoft.com/office/drawing/2014/main" val="10000"/>
                  </a:ext>
                </a:extLst>
              </a:tr>
              <a:tr h="2202623">
                <a:tc>
                  <a:txBody>
                    <a:bodyPr/>
                    <a:lstStyle/>
                    <a:p>
                      <a:pPr marL="0" marR="0" lvl="0" indent="0" algn="l" rtl="0">
                        <a:lnSpc>
                          <a:spcPct val="100000"/>
                        </a:lnSpc>
                        <a:spcBef>
                          <a:spcPts val="0"/>
                        </a:spcBef>
                        <a:spcAft>
                          <a:spcPts val="0"/>
                        </a:spcAft>
                        <a:buClr>
                          <a:srgbClr val="000000"/>
                        </a:buClr>
                        <a:buSzPts val="1000"/>
                        <a:buFont typeface="Arial"/>
                        <a:buNone/>
                      </a:pPr>
                      <a:r>
                        <a:rPr lang="en-GB" sz="1200" b="0" u="none" strike="noStrike" cap="none">
                          <a:latin typeface="Calibri"/>
                        </a:rPr>
                        <a:t>Qualitative </a:t>
                      </a:r>
                      <a:endParaRPr lang="en-GB" sz="1200" b="0" u="none" strike="noStrike" cap="none">
                        <a:latin typeface="Calibri"/>
                        <a:sym typeface="Comic Sans MS"/>
                      </a:endParaRPr>
                    </a:p>
                  </a:txBody>
                  <a:tcPr marL="121900" marR="121900" marT="121900" marB="121900">
                    <a:lnL w="12700">
                      <a:solidFill>
                        <a:srgbClr val="0070C0"/>
                      </a:solidFill>
                    </a:lnL>
                    <a:lnR w="12700">
                      <a:solidFill>
                        <a:srgbClr val="0070C0"/>
                      </a:solidFill>
                    </a:lnR>
                    <a:lnT w="12700">
                      <a:solidFill>
                        <a:srgbClr val="0070C0"/>
                      </a:solidFill>
                    </a:lnT>
                    <a:lnB w="12700">
                      <a:solidFill>
                        <a:srgbClr val="0070C0"/>
                      </a:solidFill>
                    </a:lnB>
                  </a:tcPr>
                </a:tc>
                <a:tc>
                  <a:txBody>
                    <a:bodyPr/>
                    <a:lstStyle/>
                    <a:p>
                      <a:pPr marL="0" marR="0" lvl="0" indent="0" algn="l">
                        <a:lnSpc>
                          <a:spcPct val="100000"/>
                        </a:lnSpc>
                        <a:spcBef>
                          <a:spcPts val="0"/>
                        </a:spcBef>
                        <a:spcAft>
                          <a:spcPts val="0"/>
                        </a:spcAft>
                        <a:buClr>
                          <a:srgbClr val="000000"/>
                        </a:buClr>
                        <a:buNone/>
                      </a:pPr>
                      <a:r>
                        <a:rPr lang="en-GB" sz="1200" b="0" i="0" u="none" strike="noStrike" cap="none" noProof="0" dirty="0">
                          <a:solidFill>
                            <a:srgbClr val="000000"/>
                          </a:solidFill>
                          <a:latin typeface="Calibri"/>
                        </a:rPr>
                        <a:t>Qualitative research provides detailed  information. It allows opinions to be expressed and may be based on feelings. This research will usually measure the quality of something. For example</a:t>
                      </a:r>
                      <a:r>
                        <a:rPr lang="en-GB" sz="1200" b="0" i="0" u="none" strike="noStrike" cap="none" noProof="0" dirty="0">
                          <a:solidFill>
                            <a:srgbClr val="000000"/>
                          </a:solidFill>
                          <a:latin typeface="Calibri"/>
                          <a:sym typeface="Comic Sans MS"/>
                        </a:rPr>
                        <a:t>, </a:t>
                      </a:r>
                      <a:r>
                        <a:rPr lang="en-GB" sz="1200" b="0" i="0" u="none" strike="noStrike" cap="none" noProof="0" dirty="0">
                          <a:solidFill>
                            <a:srgbClr val="000000"/>
                          </a:solidFill>
                          <a:latin typeface="Calibri"/>
                        </a:rPr>
                        <a:t>the open question ‘what can we do to improve our customer service?'. Travel organisations will often use qualitative research to understand travel behaviours</a:t>
                      </a:r>
                      <a:r>
                        <a:rPr lang="en-GB" sz="1200" b="0" i="0" u="none" strike="noStrike" cap="none" noProof="0" dirty="0">
                          <a:solidFill>
                            <a:srgbClr val="000000"/>
                          </a:solidFill>
                          <a:latin typeface="Calibri"/>
                          <a:sym typeface="Comic Sans MS"/>
                        </a:rPr>
                        <a:t>.</a:t>
                      </a:r>
                      <a:r>
                        <a:rPr lang="en-GB" sz="1200" b="0" i="0" u="none" strike="noStrike" cap="none" noProof="0" dirty="0">
                          <a:solidFill>
                            <a:srgbClr val="000000"/>
                          </a:solidFill>
                          <a:latin typeface="Calibri"/>
                        </a:rPr>
                        <a:t> </a:t>
                      </a:r>
                      <a:endParaRPr lang="en-GB" sz="1200" b="0" i="0" u="none" strike="noStrike" cap="none" noProof="0" dirty="0">
                        <a:solidFill>
                          <a:srgbClr val="000000"/>
                        </a:solidFill>
                        <a:latin typeface="Calibri"/>
                        <a:sym typeface="Comic Sans MS"/>
                      </a:endParaRPr>
                    </a:p>
                  </a:txBody>
                  <a:tcPr marL="121900" marR="121900" marT="121900" marB="121900">
                    <a:lnL w="12700">
                      <a:solidFill>
                        <a:srgbClr val="0070C0"/>
                      </a:solidFill>
                    </a:lnL>
                    <a:lnR w="12700">
                      <a:solidFill>
                        <a:srgbClr val="0070C0"/>
                      </a:solidFill>
                    </a:lnR>
                    <a:lnT w="12700">
                      <a:solidFill>
                        <a:srgbClr val="0070C0"/>
                      </a:solidFill>
                    </a:lnT>
                    <a:lnB w="12700">
                      <a:solidFill>
                        <a:srgbClr val="0070C0"/>
                      </a:solidFill>
                    </a:lnB>
                  </a:tcPr>
                </a:tc>
                <a:extLst>
                  <a:ext uri="{0D108BD9-81ED-4DB2-BD59-A6C34878D82A}">
                    <a16:rowId xmlns:a16="http://schemas.microsoft.com/office/drawing/2014/main" val="10001"/>
                  </a:ext>
                </a:extLst>
              </a:tr>
              <a:tr h="3084177">
                <a:tc>
                  <a:txBody>
                    <a:bodyPr/>
                    <a:lstStyle/>
                    <a:p>
                      <a:pPr marL="0" marR="0" lvl="0" indent="0" algn="l" rtl="0">
                        <a:lnSpc>
                          <a:spcPct val="100000"/>
                        </a:lnSpc>
                        <a:spcBef>
                          <a:spcPts val="0"/>
                        </a:spcBef>
                        <a:spcAft>
                          <a:spcPts val="0"/>
                        </a:spcAft>
                        <a:buClr>
                          <a:srgbClr val="000000"/>
                        </a:buClr>
                        <a:buSzPts val="1000"/>
                        <a:buFont typeface="Arial"/>
                        <a:buNone/>
                      </a:pPr>
                      <a:r>
                        <a:rPr lang="en-GB" sz="1200" b="0" u="none" strike="noStrike" cap="none">
                          <a:latin typeface="Calibri"/>
                        </a:rPr>
                        <a:t>Quantitative </a:t>
                      </a:r>
                      <a:endParaRPr lang="en-GB" sz="1200" b="0" u="none" strike="noStrike" cap="none">
                        <a:latin typeface="Calibri"/>
                        <a:sym typeface="Comic Sans MS"/>
                      </a:endParaRPr>
                    </a:p>
                  </a:txBody>
                  <a:tcPr marL="121900" marR="121900" marT="121900" marB="121900">
                    <a:lnL w="12700">
                      <a:solidFill>
                        <a:srgbClr val="0070C0"/>
                      </a:solidFill>
                    </a:lnL>
                    <a:lnR w="12700">
                      <a:solidFill>
                        <a:srgbClr val="0070C0"/>
                      </a:solidFill>
                    </a:lnR>
                    <a:lnT w="12700">
                      <a:solidFill>
                        <a:srgbClr val="0070C0"/>
                      </a:solidFill>
                    </a:lnT>
                    <a:lnB w="12700">
                      <a:solidFill>
                        <a:srgbClr val="0070C0"/>
                      </a:solidFill>
                    </a:lnB>
                  </a:tcPr>
                </a:tc>
                <a:tc>
                  <a:txBody>
                    <a:bodyPr/>
                    <a:lstStyle/>
                    <a:p>
                      <a:pPr marL="0" marR="0" lvl="0" indent="0" algn="l">
                        <a:lnSpc>
                          <a:spcPct val="100000"/>
                        </a:lnSpc>
                        <a:spcBef>
                          <a:spcPts val="0"/>
                        </a:spcBef>
                        <a:spcAft>
                          <a:spcPts val="0"/>
                        </a:spcAft>
                        <a:buClr>
                          <a:srgbClr val="000000"/>
                        </a:buClr>
                        <a:buNone/>
                      </a:pPr>
                      <a:r>
                        <a:rPr lang="en-GB" sz="1200" b="0" i="0" u="none" strike="noStrike" cap="none" noProof="0" dirty="0">
                          <a:solidFill>
                            <a:srgbClr val="000000"/>
                          </a:solidFill>
                          <a:latin typeface="Calibri"/>
                        </a:rPr>
                        <a:t>Quantitative research provides statistical data that</a:t>
                      </a:r>
                      <a:r>
                        <a:rPr lang="en-GB" sz="1200" b="0" i="0" u="none" strike="noStrike" cap="none" noProof="0" dirty="0">
                          <a:solidFill>
                            <a:srgbClr val="000000"/>
                          </a:solidFill>
                          <a:latin typeface="Calibri"/>
                          <a:sym typeface="Comic Sans MS"/>
                        </a:rPr>
                        <a:t> </a:t>
                      </a:r>
                      <a:r>
                        <a:rPr lang="en-GB" sz="1200" b="0" i="0" u="none" strike="noStrike" cap="none" noProof="0" dirty="0">
                          <a:solidFill>
                            <a:srgbClr val="000000"/>
                          </a:solidFill>
                          <a:latin typeface="Calibri"/>
                        </a:rPr>
                        <a:t>can be analysed numerically. </a:t>
                      </a:r>
                      <a:r>
                        <a:rPr lang="en-GB" sz="1200" b="0" i="0" u="none" strike="noStrike" cap="none" noProof="0" dirty="0">
                          <a:solidFill>
                            <a:schemeClr val="tx1"/>
                          </a:solidFill>
                          <a:latin typeface="Calibri"/>
                        </a:rPr>
                        <a:t>This will usually measure the quantity of something and assess its value or importance.  For example</a:t>
                      </a:r>
                      <a:r>
                        <a:rPr lang="en-GB" sz="1200" b="0" i="0" u="none" strike="noStrike" cap="none" noProof="0" dirty="0">
                          <a:solidFill>
                            <a:schemeClr val="tx1"/>
                          </a:solidFill>
                          <a:latin typeface="Calibri"/>
                          <a:sym typeface="Comic Sans MS"/>
                        </a:rPr>
                        <a:t>, </a:t>
                      </a:r>
                      <a:r>
                        <a:rPr lang="en-GB" sz="1200" b="0" i="0" u="none" strike="noStrike" cap="none" noProof="0" dirty="0">
                          <a:solidFill>
                            <a:schemeClr val="tx1"/>
                          </a:solidFill>
                          <a:latin typeface="Calibri"/>
                        </a:rPr>
                        <a:t>the closed question ‘ how many holidays have you taken this year?’ will produce quantitative data as the answers will likely only contain a number. Travel organisations will often use quantitative research to plan and forecast by finding out which destinations are growing in popularity </a:t>
                      </a:r>
                      <a:r>
                        <a:rPr lang="en-GB" sz="1200" b="0" i="0" u="none" strike="noStrike" cap="none" noProof="0" dirty="0">
                          <a:solidFill>
                            <a:schemeClr val="tx1"/>
                          </a:solidFill>
                          <a:latin typeface="Calibri"/>
                          <a:sym typeface="Comic Sans MS"/>
                        </a:rPr>
                        <a:t>and </a:t>
                      </a:r>
                      <a:r>
                        <a:rPr lang="en-GB" sz="1200" b="0" i="0" u="none" strike="noStrike" cap="none" noProof="0" dirty="0">
                          <a:solidFill>
                            <a:schemeClr val="tx1"/>
                          </a:solidFill>
                          <a:latin typeface="Calibri"/>
                        </a:rPr>
                        <a:t>which destinations are in decline</a:t>
                      </a:r>
                      <a:r>
                        <a:rPr lang="en-GB" sz="1200" b="0" i="0" u="none" strike="noStrike" cap="none" noProof="0" dirty="0">
                          <a:solidFill>
                            <a:schemeClr val="tx1"/>
                          </a:solidFill>
                          <a:latin typeface="Calibri"/>
                          <a:sym typeface="Comic Sans MS"/>
                        </a:rPr>
                        <a:t>.</a:t>
                      </a:r>
                      <a:r>
                        <a:rPr lang="en-GB" sz="1200" b="0" i="0" u="none" strike="noStrike" cap="none" noProof="0" dirty="0">
                          <a:solidFill>
                            <a:schemeClr val="tx1"/>
                          </a:solidFill>
                          <a:latin typeface="Calibri"/>
                        </a:rPr>
                        <a:t> </a:t>
                      </a:r>
                      <a:endParaRPr lang="en-US" sz="1200" b="0" dirty="0">
                        <a:latin typeface="Calibri"/>
                        <a:sym typeface="Comic Sans MS"/>
                      </a:endParaRPr>
                    </a:p>
                  </a:txBody>
                  <a:tcPr marL="121900" marR="121900" marT="121900" marB="121900">
                    <a:lnL w="12700">
                      <a:solidFill>
                        <a:srgbClr val="0070C0"/>
                      </a:solidFill>
                    </a:lnL>
                    <a:lnR w="12700">
                      <a:solidFill>
                        <a:srgbClr val="0070C0"/>
                      </a:solidFill>
                    </a:lnR>
                    <a:lnT w="12700">
                      <a:solidFill>
                        <a:srgbClr val="0070C0"/>
                      </a:solidFill>
                    </a:lnT>
                    <a:lnB w="12700">
                      <a:solidFill>
                        <a:srgbClr val="0070C0"/>
                      </a:solidFill>
                    </a:lnB>
                  </a:tcPr>
                </a:tc>
                <a:extLst>
                  <a:ext uri="{0D108BD9-81ED-4DB2-BD59-A6C34878D82A}">
                    <a16:rowId xmlns:a16="http://schemas.microsoft.com/office/drawing/2014/main" val="10002"/>
                  </a:ext>
                </a:extLst>
              </a:tr>
            </a:tbl>
          </a:graphicData>
        </a:graphic>
      </p:graphicFrame>
      <p:sp>
        <p:nvSpPr>
          <p:cNvPr id="3" name="Google Shape;192;p30">
            <a:extLst>
              <a:ext uri="{FF2B5EF4-FFF2-40B4-BE49-F238E27FC236}">
                <a16:creationId xmlns:a16="http://schemas.microsoft.com/office/drawing/2014/main" id="{30369D35-B531-AE59-06A9-1B87304E3002}"/>
              </a:ext>
            </a:extLst>
          </p:cNvPr>
          <p:cNvSpPr txBox="1"/>
          <p:nvPr/>
        </p:nvSpPr>
        <p:spPr>
          <a:xfrm>
            <a:off x="4404664" y="1189702"/>
            <a:ext cx="4239668" cy="3208286"/>
          </a:xfrm>
          <a:prstGeom prst="rect">
            <a:avLst/>
          </a:prstGeom>
          <a:noFill/>
          <a:ln w="28575" cap="flat" cmpd="sng">
            <a:solidFill>
              <a:srgbClr val="4472C4"/>
            </a:solidFill>
            <a:prstDash val="solid"/>
            <a:round/>
            <a:headEnd type="none" w="sm" len="sm"/>
            <a:tailEnd type="none" w="sm" len="sm"/>
          </a:ln>
        </p:spPr>
        <p:txBody>
          <a:bodyPr spcFirstLastPara="1" wrap="square" lIns="121900" tIns="121900" rIns="121900" bIns="121900" anchor="t" anchorCtr="0">
            <a:noAutofit/>
          </a:bodyPr>
          <a:lstStyle/>
          <a:p>
            <a:r>
              <a:rPr lang="en-GB" sz="1400" b="1" u="sng" dirty="0">
                <a:solidFill>
                  <a:schemeClr val="dk1"/>
                </a:solidFill>
                <a:latin typeface="Calibri"/>
                <a:ea typeface="Calibri"/>
                <a:cs typeface="Calibri"/>
                <a:sym typeface="Comic Sans MS"/>
              </a:rPr>
              <a:t>Product development- Butlins focus </a:t>
            </a:r>
            <a:endParaRPr lang="en-US" sz="1400" u="sng" dirty="0">
              <a:solidFill>
                <a:schemeClr val="dk1"/>
              </a:solidFill>
              <a:latin typeface="Calibri"/>
              <a:ea typeface="Calibri"/>
              <a:cs typeface="Calibri"/>
            </a:endParaRPr>
          </a:p>
          <a:p>
            <a:pPr marL="285750" indent="-285750">
              <a:buFont typeface="Arial"/>
              <a:buChar char="•"/>
            </a:pPr>
            <a:r>
              <a:rPr lang="en-GB" sz="1200" dirty="0">
                <a:solidFill>
                  <a:schemeClr val="dk1"/>
                </a:solidFill>
                <a:latin typeface="Calibri"/>
                <a:ea typeface="Calibri"/>
                <a:cs typeface="Calibri"/>
              </a:rPr>
              <a:t>Butlins opened in 1936, yet it is still drawing in many visitors almost 100 years later. </a:t>
            </a:r>
          </a:p>
          <a:p>
            <a:pPr marL="285750" indent="-285750">
              <a:buFont typeface="Arial"/>
              <a:buChar char="•"/>
            </a:pPr>
            <a:r>
              <a:rPr lang="en-GB" sz="1200" dirty="0">
                <a:solidFill>
                  <a:schemeClr val="dk1"/>
                </a:solidFill>
                <a:latin typeface="Calibri"/>
                <a:ea typeface="Calibri"/>
                <a:cs typeface="Calibri"/>
              </a:rPr>
              <a:t>Originally, the park included chalet accommodation, meals and entertainment on site. </a:t>
            </a:r>
          </a:p>
          <a:p>
            <a:pPr marL="285750" indent="-285750">
              <a:buFont typeface="Arial"/>
              <a:buChar char="•"/>
            </a:pPr>
            <a:r>
              <a:rPr lang="en-GB" sz="1200" dirty="0">
                <a:solidFill>
                  <a:schemeClr val="dk1"/>
                </a:solidFill>
                <a:latin typeface="Calibri"/>
                <a:ea typeface="Comic Sans MS"/>
                <a:cs typeface="Comic Sans MS"/>
              </a:rPr>
              <a:t>Butlins has made improvements to ensure it caters to guests in 2023 and beyond. In 1950 Butlins opened an indoor heated pool and in the 1960s Butlins built revolving bars and a monorail. In the 1980s, on site waterparks were created and in the 1990s Butlins downsized to only 3 camps, however these 3 camps were developed to have a large indoor entertainment area for poor weather. </a:t>
            </a:r>
          </a:p>
          <a:p>
            <a:pPr marL="285750" indent="-285750">
              <a:buFont typeface="Arial"/>
              <a:buChar char="•"/>
            </a:pPr>
            <a:r>
              <a:rPr lang="en-GB" sz="1200" dirty="0">
                <a:solidFill>
                  <a:schemeClr val="dk1"/>
                </a:solidFill>
                <a:latin typeface="Calibri"/>
                <a:ea typeface="Comic Sans MS"/>
                <a:cs typeface="Comic Sans MS"/>
              </a:rPr>
              <a:t>Butlins now has a website that allows potential customers to research into their holiday and also allows them to book online. </a:t>
            </a:r>
          </a:p>
          <a:p>
            <a:endParaRPr lang="en-GB" sz="1450" b="1" dirty="0">
              <a:solidFill>
                <a:schemeClr val="dk1"/>
              </a:solidFill>
              <a:latin typeface="Comic Sans MS"/>
              <a:ea typeface="Comic Sans MS"/>
              <a:cs typeface="Comic Sans MS"/>
            </a:endParaRPr>
          </a:p>
          <a:p>
            <a:pPr marL="608965" indent="-397510">
              <a:buClr>
                <a:schemeClr val="dk1"/>
              </a:buClr>
              <a:buSzPts val="1100"/>
              <a:buFont typeface="Comic Sans MS"/>
              <a:buChar char="●"/>
            </a:pPr>
            <a:endParaRPr lang="en-GB" sz="1450" dirty="0">
              <a:solidFill>
                <a:schemeClr val="dk1"/>
              </a:solidFill>
              <a:latin typeface="Comic Sans MS"/>
              <a:ea typeface="Comic Sans MS"/>
              <a:cs typeface="Comic Sans MS"/>
            </a:endParaRPr>
          </a:p>
        </p:txBody>
      </p:sp>
      <p:sp>
        <p:nvSpPr>
          <p:cNvPr id="7" name="Google Shape;189;p30">
            <a:extLst>
              <a:ext uri="{FF2B5EF4-FFF2-40B4-BE49-F238E27FC236}">
                <a16:creationId xmlns:a16="http://schemas.microsoft.com/office/drawing/2014/main" id="{5F7A1B5D-C400-D501-1E51-8575E05A2B57}"/>
              </a:ext>
            </a:extLst>
          </p:cNvPr>
          <p:cNvSpPr txBox="1"/>
          <p:nvPr/>
        </p:nvSpPr>
        <p:spPr>
          <a:xfrm>
            <a:off x="4611328" y="4567394"/>
            <a:ext cx="7226035" cy="1952259"/>
          </a:xfrm>
          <a:prstGeom prst="rect">
            <a:avLst/>
          </a:prstGeom>
          <a:noFill/>
          <a:ln w="28575" cap="flat" cmpd="sng">
            <a:solidFill>
              <a:srgbClr val="4472C4"/>
            </a:solidFill>
            <a:prstDash val="solid"/>
            <a:round/>
            <a:headEnd type="none" w="sm" len="sm"/>
            <a:tailEnd type="none" w="sm" len="sm"/>
          </a:ln>
        </p:spPr>
        <p:txBody>
          <a:bodyPr spcFirstLastPara="1" wrap="square" lIns="121900" tIns="121900" rIns="121900" bIns="121900" anchor="t" anchorCtr="0">
            <a:noAutofit/>
          </a:bodyPr>
          <a:lstStyle/>
          <a:p>
            <a:r>
              <a:rPr lang="en-GB" sz="1400" b="1" u="sng" dirty="0">
                <a:solidFill>
                  <a:schemeClr val="dk1"/>
                </a:solidFill>
                <a:latin typeface="Calibri"/>
                <a:ea typeface="Calibri"/>
                <a:cs typeface="Calibri"/>
                <a:sym typeface="Comic Sans MS"/>
              </a:rPr>
              <a:t>Changing Trends</a:t>
            </a:r>
            <a:endParaRPr lang="en-US" sz="1400" u="sng" dirty="0">
              <a:solidFill>
                <a:schemeClr val="dk1"/>
              </a:solidFill>
              <a:latin typeface="Calibri"/>
              <a:ea typeface="Calibri"/>
              <a:cs typeface="Calibri"/>
            </a:endParaRPr>
          </a:p>
          <a:p>
            <a:pPr marL="285750" indent="-285750">
              <a:buFont typeface="Arial"/>
              <a:buChar char="•"/>
            </a:pPr>
            <a:r>
              <a:rPr lang="en-GB" sz="1200" dirty="0">
                <a:solidFill>
                  <a:schemeClr val="dk1"/>
                </a:solidFill>
                <a:latin typeface="Calibri"/>
                <a:ea typeface="Calibri"/>
                <a:cs typeface="Calibri"/>
              </a:rPr>
              <a:t>Increasing cultural and environmental awareness. More people than ever are considering the ethical issues around tourism. 54% of people think say that the green, environmental and sustainability credentials of their holiday are important. </a:t>
            </a:r>
          </a:p>
          <a:p>
            <a:pPr marL="285750" indent="-285750">
              <a:buFont typeface="Arial"/>
              <a:buChar char="•"/>
            </a:pPr>
            <a:r>
              <a:rPr lang="en-GB" sz="1200" dirty="0">
                <a:solidFill>
                  <a:schemeClr val="dk1"/>
                </a:solidFill>
                <a:latin typeface="Calibri"/>
                <a:ea typeface="Calibri"/>
                <a:cs typeface="Calibri"/>
              </a:rPr>
              <a:t>Active and wellness breaks are increasing as people understand that taking time to support their mental health is important. Spa breaks, yoga retreats and relaxing holidays are rising.</a:t>
            </a:r>
          </a:p>
          <a:p>
            <a:pPr marL="285750" indent="-285750">
              <a:buFont typeface="Arial"/>
              <a:buChar char="•"/>
            </a:pPr>
            <a:r>
              <a:rPr lang="en-GB" sz="1200" dirty="0">
                <a:solidFill>
                  <a:schemeClr val="dk1"/>
                </a:solidFill>
                <a:latin typeface="Calibri"/>
                <a:ea typeface="Calibri"/>
                <a:cs typeface="Calibri"/>
              </a:rPr>
              <a:t>Sports tourism is increasing. Global events such as the world cup and the Olympics attract tourists from around the world. However, the amount of tourists travelling to take part in a sport, such as golfing, is also increasing.</a:t>
            </a:r>
            <a:r>
              <a:rPr lang="en-GB" sz="1200" b="1" dirty="0">
                <a:solidFill>
                  <a:schemeClr val="dk1"/>
                </a:solidFill>
                <a:latin typeface="Comic Sans MS"/>
              </a:rPr>
              <a:t> </a:t>
            </a:r>
          </a:p>
          <a:p>
            <a:pPr marL="285750" indent="-285750">
              <a:buFont typeface="Arial" panose="020B0604020202020204" pitchFamily="34" charset="0"/>
              <a:buChar char="•"/>
            </a:pPr>
            <a:endParaRPr lang="en-GB" sz="1400" dirty="0">
              <a:solidFill>
                <a:schemeClr val="dk1"/>
              </a:solidFill>
              <a:latin typeface="Comic Sans MS"/>
            </a:endParaRPr>
          </a:p>
        </p:txBody>
      </p:sp>
      <p:sp>
        <p:nvSpPr>
          <p:cNvPr id="2" name="TextBox 1">
            <a:extLst>
              <a:ext uri="{FF2B5EF4-FFF2-40B4-BE49-F238E27FC236}">
                <a16:creationId xmlns:a16="http://schemas.microsoft.com/office/drawing/2014/main" id="{C51D6D78-947C-CD12-BEE5-848961648BB5}"/>
              </a:ext>
            </a:extLst>
          </p:cNvPr>
          <p:cNvSpPr txBox="1"/>
          <p:nvPr/>
        </p:nvSpPr>
        <p:spPr>
          <a:xfrm>
            <a:off x="8786612" y="338347"/>
            <a:ext cx="3008573" cy="1754326"/>
          </a:xfrm>
          <a:prstGeom prst="rect">
            <a:avLst/>
          </a:prstGeom>
          <a:noFill/>
          <a:ln w="28575">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b="1" dirty="0">
                <a:solidFill>
                  <a:srgbClr val="000000"/>
                </a:solidFill>
                <a:latin typeface="Calibri"/>
              </a:rPr>
              <a:t>Primary research- </a:t>
            </a:r>
            <a:r>
              <a:rPr lang="en-GB" sz="1200" dirty="0">
                <a:solidFill>
                  <a:srgbClr val="000000"/>
                </a:solidFill>
                <a:latin typeface="Calibri"/>
              </a:rPr>
              <a:t>is research that directly collects new data or facts to address a certain problem, validate a decision taken or answer specific questions </a:t>
            </a:r>
            <a:endParaRPr lang="en-GB" sz="1200" dirty="0">
              <a:solidFill>
                <a:srgbClr val="000000"/>
              </a:solidFill>
              <a:latin typeface="Calibri"/>
              <a:ea typeface="Calibri"/>
              <a:cs typeface="Arial"/>
            </a:endParaRPr>
          </a:p>
          <a:p>
            <a:r>
              <a:rPr lang="en-GB" sz="1200" b="1" dirty="0">
                <a:solidFill>
                  <a:srgbClr val="000000"/>
                </a:solidFill>
                <a:latin typeface="Calibri"/>
              </a:rPr>
              <a:t>Secondary research- </a:t>
            </a:r>
            <a:r>
              <a:rPr lang="en-GB" sz="1200" dirty="0">
                <a:solidFill>
                  <a:srgbClr val="000000"/>
                </a:solidFill>
                <a:latin typeface="Calibri"/>
              </a:rPr>
              <a:t>is research that build on and uses existing primary research, sometimes by bringing together similar data from different sources or analysing their findings</a:t>
            </a:r>
            <a:endParaRPr lang="en-GB" sz="1200" dirty="0">
              <a:solidFill>
                <a:srgbClr val="000000"/>
              </a:solidFill>
              <a:latin typeface="Calibri"/>
              <a:ea typeface="Calibri"/>
              <a:cs typeface="Arial"/>
            </a:endParaRPr>
          </a:p>
        </p:txBody>
      </p:sp>
      <p:pic>
        <p:nvPicPr>
          <p:cNvPr id="5" name="Picture 5" descr="Graphical user interface&#10;&#10;Description automatically generated">
            <a:extLst>
              <a:ext uri="{FF2B5EF4-FFF2-40B4-BE49-F238E27FC236}">
                <a16:creationId xmlns:a16="http://schemas.microsoft.com/office/drawing/2014/main" id="{9835E013-DCA5-8355-F1F3-9947E5557343}"/>
              </a:ext>
            </a:extLst>
          </p:cNvPr>
          <p:cNvPicPr>
            <a:picLocks noChangeAspect="1"/>
          </p:cNvPicPr>
          <p:nvPr/>
        </p:nvPicPr>
        <p:blipFill>
          <a:blip r:embed="rId3"/>
          <a:stretch>
            <a:fillRect/>
          </a:stretch>
        </p:blipFill>
        <p:spPr>
          <a:xfrm>
            <a:off x="8750061" y="2211008"/>
            <a:ext cx="3045124" cy="2292211"/>
          </a:xfrm>
          <a:prstGeom prst="rect">
            <a:avLst/>
          </a:prstGeom>
        </p:spPr>
      </p:pic>
      <p:sp>
        <p:nvSpPr>
          <p:cNvPr id="4" name="TextBox 3">
            <a:extLst>
              <a:ext uri="{FF2B5EF4-FFF2-40B4-BE49-F238E27FC236}">
                <a16:creationId xmlns:a16="http://schemas.microsoft.com/office/drawing/2014/main" id="{8121A727-09D3-3B44-D0D3-5D71AD2CABAC}"/>
              </a:ext>
            </a:extLst>
          </p:cNvPr>
          <p:cNvSpPr txBox="1"/>
          <p:nvPr/>
        </p:nvSpPr>
        <p:spPr>
          <a:xfrm>
            <a:off x="4404664" y="321487"/>
            <a:ext cx="3382672" cy="307777"/>
          </a:xfrm>
          <a:prstGeom prst="rect">
            <a:avLst/>
          </a:prstGeom>
          <a:noFill/>
          <a:ln w="28575">
            <a:solidFill>
              <a:schemeClr val="tx1"/>
            </a:solidFill>
          </a:ln>
        </p:spPr>
        <p:txBody>
          <a:bodyPr wrap="square" rtlCol="0">
            <a:spAutoFit/>
          </a:bodyPr>
          <a:lstStyle/>
          <a:p>
            <a:r>
              <a:rPr lang="en-GB" sz="1400" b="1" u="sng" dirty="0">
                <a:latin typeface="Calibri" panose="020F0502020204030204" pitchFamily="34" charset="0"/>
                <a:ea typeface="Calibri" panose="020F0502020204030204" pitchFamily="34" charset="0"/>
                <a:cs typeface="Calibri" panose="020F0502020204030204" pitchFamily="34" charset="0"/>
              </a:rPr>
              <a:t>BTEC Tech Travel &amp; Tourism – Component 2</a:t>
            </a:r>
          </a:p>
        </p:txBody>
      </p:sp>
    </p:spTree>
    <p:extLst>
      <p:ext uri="{BB962C8B-B14F-4D97-AF65-F5344CB8AC3E}">
        <p14:creationId xmlns:p14="http://schemas.microsoft.com/office/powerpoint/2010/main" val="3103003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1228AD9E-F61B-F964-A8C8-3766A70E9EF9}"/>
              </a:ext>
            </a:extLst>
          </p:cNvPr>
          <p:cNvSpPr txBox="1"/>
          <p:nvPr/>
        </p:nvSpPr>
        <p:spPr>
          <a:xfrm>
            <a:off x="166312" y="262485"/>
            <a:ext cx="3620218" cy="1969770"/>
          </a:xfrm>
          <a:prstGeom prst="rect">
            <a:avLst/>
          </a:prstGeom>
          <a:noFill/>
          <a:ln w="28575">
            <a:solidFill>
              <a:srgbClr val="0070C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b="1" u="sng" dirty="0">
                <a:solidFill>
                  <a:srgbClr val="000000"/>
                </a:solidFill>
                <a:latin typeface="Calibri"/>
              </a:rPr>
              <a:t>Pet friendly facilities </a:t>
            </a:r>
            <a:endParaRPr lang="en-US" sz="1400" u="sng" dirty="0">
              <a:latin typeface="Calibri"/>
              <a:ea typeface="Calibri"/>
              <a:cs typeface="Arial"/>
            </a:endParaRPr>
          </a:p>
          <a:p>
            <a:r>
              <a:rPr lang="en-GB" sz="1200" dirty="0">
                <a:latin typeface="Calibri"/>
                <a:ea typeface="Calibri"/>
                <a:cs typeface="Calibri"/>
              </a:rPr>
              <a:t>More customers are taking their pets on their trips, both domestically and internationally. In 2023, there was an increase of 80% in bookings in dog-friendly locations. Many owners expect pets to be allowed in bedrooms, and some accommodation providers go the extra mile and provide pet towels, blankets and bowls.</a:t>
            </a:r>
          </a:p>
          <a:p>
            <a:r>
              <a:rPr lang="en-GB" sz="1200" b="1" dirty="0" err="1">
                <a:latin typeface="Calibri"/>
                <a:ea typeface="Calibri"/>
                <a:cs typeface="Calibri"/>
              </a:rPr>
              <a:t>Petcation</a:t>
            </a:r>
            <a:r>
              <a:rPr lang="en-GB" sz="1200" b="1" dirty="0">
                <a:latin typeface="Calibri"/>
                <a:ea typeface="Calibri"/>
                <a:cs typeface="Calibri"/>
              </a:rPr>
              <a:t>- </a:t>
            </a:r>
            <a:r>
              <a:rPr lang="en-GB" sz="1200" dirty="0">
                <a:latin typeface="Calibri"/>
                <a:ea typeface="Calibri"/>
                <a:cs typeface="Calibri"/>
              </a:rPr>
              <a:t>taking your pet on holiday with you.</a:t>
            </a:r>
          </a:p>
          <a:p>
            <a:endParaRPr lang="en-GB" sz="1200" dirty="0">
              <a:latin typeface="Calibri"/>
              <a:ea typeface="Calibri"/>
              <a:cs typeface="Calibri"/>
            </a:endParaRPr>
          </a:p>
          <a:p>
            <a:endParaRPr lang="en-GB" sz="1200" dirty="0">
              <a:latin typeface="Calibri"/>
              <a:ea typeface="Calibri"/>
              <a:cs typeface="Calibri"/>
            </a:endParaRPr>
          </a:p>
        </p:txBody>
      </p:sp>
      <p:sp>
        <p:nvSpPr>
          <p:cNvPr id="5" name="TextBox 4">
            <a:extLst>
              <a:ext uri="{FF2B5EF4-FFF2-40B4-BE49-F238E27FC236}">
                <a16:creationId xmlns:a16="http://schemas.microsoft.com/office/drawing/2014/main" id="{1E6D734C-D2F5-8E30-7502-F64F87D34814}"/>
              </a:ext>
            </a:extLst>
          </p:cNvPr>
          <p:cNvSpPr txBox="1"/>
          <p:nvPr/>
        </p:nvSpPr>
        <p:spPr>
          <a:xfrm>
            <a:off x="8318743" y="3454453"/>
            <a:ext cx="3605842" cy="3046988"/>
          </a:xfrm>
          <a:prstGeom prst="rect">
            <a:avLst/>
          </a:prstGeom>
          <a:noFill/>
          <a:ln w="28575">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b="1" u="sng" dirty="0">
                <a:solidFill>
                  <a:srgbClr val="000000"/>
                </a:solidFill>
                <a:latin typeface="Calibri"/>
              </a:rPr>
              <a:t>Travel Dates</a:t>
            </a:r>
            <a:endParaRPr lang="en-US" sz="1400" u="sng" dirty="0">
              <a:solidFill>
                <a:srgbClr val="000000"/>
              </a:solidFill>
              <a:latin typeface="Arial"/>
              <a:cs typeface="Arial"/>
            </a:endParaRPr>
          </a:p>
          <a:p>
            <a:r>
              <a:rPr lang="en-GB" sz="1200" dirty="0">
                <a:latin typeface="Calibri"/>
                <a:ea typeface="Calibri"/>
                <a:cs typeface="Calibri"/>
              </a:rPr>
              <a:t>Time of year affects bookings in the travel and tourism industry vastly. This can be due to the climate, specific events or school holidays. </a:t>
            </a:r>
          </a:p>
          <a:p>
            <a:endParaRPr lang="en-GB" sz="1400" dirty="0">
              <a:latin typeface="Calibri"/>
              <a:ea typeface="Calibri"/>
              <a:cs typeface="Calibri"/>
            </a:endParaRPr>
          </a:p>
          <a:p>
            <a:endParaRPr lang="en-GB" sz="1400" dirty="0">
              <a:latin typeface="Calibri"/>
              <a:ea typeface="Calibri"/>
              <a:cs typeface="Calibri"/>
            </a:endParaRPr>
          </a:p>
          <a:p>
            <a:endParaRPr lang="en-GB" sz="1400" dirty="0">
              <a:latin typeface="Calibri"/>
              <a:ea typeface="Calibri"/>
              <a:cs typeface="Calibri"/>
            </a:endParaRPr>
          </a:p>
          <a:p>
            <a:endParaRPr lang="en-GB" sz="1400" dirty="0">
              <a:latin typeface="Calibri"/>
              <a:ea typeface="Calibri"/>
              <a:cs typeface="Calibri"/>
            </a:endParaRPr>
          </a:p>
          <a:p>
            <a:endParaRPr lang="en-GB" sz="1400" dirty="0">
              <a:latin typeface="Calibri"/>
              <a:ea typeface="Calibri"/>
              <a:cs typeface="Calibri"/>
            </a:endParaRPr>
          </a:p>
          <a:p>
            <a:endParaRPr lang="en-GB" sz="1400" dirty="0">
              <a:latin typeface="Calibri"/>
              <a:ea typeface="Calibri"/>
              <a:cs typeface="Calibri"/>
            </a:endParaRPr>
          </a:p>
          <a:p>
            <a:endParaRPr lang="en-GB" sz="1400" dirty="0">
              <a:latin typeface="Calibri"/>
              <a:ea typeface="Calibri"/>
              <a:cs typeface="Calibri"/>
            </a:endParaRPr>
          </a:p>
          <a:p>
            <a:endParaRPr lang="en-GB" sz="1400" dirty="0">
              <a:latin typeface="Calibri"/>
              <a:ea typeface="Calibri"/>
              <a:cs typeface="Calibri"/>
            </a:endParaRPr>
          </a:p>
          <a:p>
            <a:endParaRPr lang="en-GB" sz="1400" dirty="0">
              <a:latin typeface="Calibri"/>
              <a:ea typeface="Calibri"/>
              <a:cs typeface="Calibri"/>
            </a:endParaRPr>
          </a:p>
          <a:p>
            <a:endParaRPr lang="en-GB" sz="1400" dirty="0">
              <a:latin typeface="Calibri"/>
              <a:ea typeface="Calibri"/>
              <a:cs typeface="Calibri"/>
            </a:endParaRPr>
          </a:p>
        </p:txBody>
      </p:sp>
      <p:pic>
        <p:nvPicPr>
          <p:cNvPr id="3" name="Picture 3" descr="Chart, bar chart&#10;&#10;Description automatically generated">
            <a:extLst>
              <a:ext uri="{FF2B5EF4-FFF2-40B4-BE49-F238E27FC236}">
                <a16:creationId xmlns:a16="http://schemas.microsoft.com/office/drawing/2014/main" id="{3383DEF9-444B-519E-D719-F6E7503858C7}"/>
              </a:ext>
            </a:extLst>
          </p:cNvPr>
          <p:cNvPicPr>
            <a:picLocks noChangeAspect="1"/>
          </p:cNvPicPr>
          <p:nvPr/>
        </p:nvPicPr>
        <p:blipFill>
          <a:blip r:embed="rId2"/>
          <a:stretch>
            <a:fillRect/>
          </a:stretch>
        </p:blipFill>
        <p:spPr>
          <a:xfrm>
            <a:off x="8596988" y="4467561"/>
            <a:ext cx="3049352" cy="1894527"/>
          </a:xfrm>
          <a:prstGeom prst="rect">
            <a:avLst/>
          </a:prstGeom>
        </p:spPr>
      </p:pic>
      <p:pic>
        <p:nvPicPr>
          <p:cNvPr id="6" name="Picture 6" descr="Graphical user interface, PowerPoint&#10;&#10;Description automatically generated">
            <a:extLst>
              <a:ext uri="{FF2B5EF4-FFF2-40B4-BE49-F238E27FC236}">
                <a16:creationId xmlns:a16="http://schemas.microsoft.com/office/drawing/2014/main" id="{EC14EAB1-D758-C3AC-2715-9E3653118DE7}"/>
              </a:ext>
            </a:extLst>
          </p:cNvPr>
          <p:cNvPicPr>
            <a:picLocks noChangeAspect="1"/>
          </p:cNvPicPr>
          <p:nvPr/>
        </p:nvPicPr>
        <p:blipFill rotWithShape="1">
          <a:blip r:embed="rId3"/>
          <a:srcRect l="46605" t="53707" r="26512" b="10214"/>
          <a:stretch/>
        </p:blipFill>
        <p:spPr>
          <a:xfrm>
            <a:off x="8594635" y="1306983"/>
            <a:ext cx="3039771" cy="1829507"/>
          </a:xfrm>
          <a:prstGeom prst="rect">
            <a:avLst/>
          </a:prstGeom>
        </p:spPr>
      </p:pic>
      <p:sp>
        <p:nvSpPr>
          <p:cNvPr id="7" name="TextBox 6">
            <a:extLst>
              <a:ext uri="{FF2B5EF4-FFF2-40B4-BE49-F238E27FC236}">
                <a16:creationId xmlns:a16="http://schemas.microsoft.com/office/drawing/2014/main" id="{67F027B9-CEF1-4733-B273-FBFC996695DF}"/>
              </a:ext>
            </a:extLst>
          </p:cNvPr>
          <p:cNvSpPr txBox="1"/>
          <p:nvPr/>
        </p:nvSpPr>
        <p:spPr>
          <a:xfrm>
            <a:off x="8311600" y="262485"/>
            <a:ext cx="3605842" cy="2985433"/>
          </a:xfrm>
          <a:prstGeom prst="rect">
            <a:avLst/>
          </a:prstGeom>
          <a:noFill/>
          <a:ln w="28575">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b="1" u="sng" dirty="0">
                <a:solidFill>
                  <a:srgbClr val="000000"/>
                </a:solidFill>
                <a:latin typeface="Calibri"/>
              </a:rPr>
              <a:t>Accommodation Requirements </a:t>
            </a:r>
            <a:endParaRPr lang="en-GB" sz="1400" b="1" u="sng" dirty="0">
              <a:latin typeface="Calibri"/>
              <a:ea typeface="Calibri"/>
              <a:cs typeface="Calibri"/>
            </a:endParaRPr>
          </a:p>
          <a:p>
            <a:r>
              <a:rPr lang="en-GB" sz="1200" dirty="0">
                <a:latin typeface="Calibri"/>
                <a:ea typeface="Calibri"/>
                <a:cs typeface="Calibri"/>
              </a:rPr>
              <a:t>Accommodation needs will vary by customer. Business travellers are often looking for adults only hotels close to the city centre, whereas a family may be looking for accommodation with children's meals available. </a:t>
            </a:r>
          </a:p>
          <a:p>
            <a:endParaRPr lang="en-GB" sz="1400" dirty="0">
              <a:latin typeface="Calibri"/>
              <a:ea typeface="Calibri"/>
              <a:cs typeface="Calibri"/>
            </a:endParaRPr>
          </a:p>
          <a:p>
            <a:endParaRPr lang="en-GB" sz="1400" dirty="0">
              <a:latin typeface="Calibri"/>
              <a:ea typeface="Calibri"/>
              <a:cs typeface="Calibri"/>
            </a:endParaRPr>
          </a:p>
          <a:p>
            <a:endParaRPr lang="en-GB" sz="1400" dirty="0">
              <a:latin typeface="Calibri"/>
              <a:ea typeface="Calibri"/>
              <a:cs typeface="Calibri"/>
            </a:endParaRPr>
          </a:p>
          <a:p>
            <a:endParaRPr lang="en-GB" sz="1400" dirty="0">
              <a:latin typeface="Calibri"/>
              <a:ea typeface="Calibri"/>
              <a:cs typeface="Calibri"/>
            </a:endParaRPr>
          </a:p>
          <a:p>
            <a:endParaRPr lang="en-GB" sz="1400" dirty="0">
              <a:latin typeface="Calibri"/>
              <a:ea typeface="Calibri"/>
              <a:cs typeface="Calibri"/>
            </a:endParaRPr>
          </a:p>
          <a:p>
            <a:endParaRPr lang="en-GB" sz="1400" dirty="0">
              <a:latin typeface="Calibri"/>
              <a:ea typeface="Calibri"/>
              <a:cs typeface="Calibri"/>
            </a:endParaRPr>
          </a:p>
          <a:p>
            <a:endParaRPr lang="en-GB" sz="1400" dirty="0">
              <a:latin typeface="Calibri"/>
              <a:ea typeface="Calibri"/>
              <a:cs typeface="Calibri"/>
            </a:endParaRPr>
          </a:p>
          <a:p>
            <a:endParaRPr lang="en-GB" sz="1400" dirty="0">
              <a:latin typeface="Calibri"/>
              <a:ea typeface="Calibri"/>
              <a:cs typeface="Calibri"/>
            </a:endParaRPr>
          </a:p>
          <a:p>
            <a:endParaRPr lang="en-GB" sz="1400" dirty="0">
              <a:latin typeface="Calibri"/>
              <a:ea typeface="Calibri"/>
              <a:cs typeface="Calibri"/>
            </a:endParaRPr>
          </a:p>
        </p:txBody>
      </p:sp>
      <p:sp>
        <p:nvSpPr>
          <p:cNvPr id="9" name="Google Shape;189;p30">
            <a:extLst>
              <a:ext uri="{FF2B5EF4-FFF2-40B4-BE49-F238E27FC236}">
                <a16:creationId xmlns:a16="http://schemas.microsoft.com/office/drawing/2014/main" id="{431610E3-FC57-7EA2-BC50-03D85E6E298B}"/>
              </a:ext>
            </a:extLst>
          </p:cNvPr>
          <p:cNvSpPr txBox="1"/>
          <p:nvPr/>
        </p:nvSpPr>
        <p:spPr>
          <a:xfrm>
            <a:off x="4382998" y="3678805"/>
            <a:ext cx="3332135" cy="2811159"/>
          </a:xfrm>
          <a:prstGeom prst="rect">
            <a:avLst/>
          </a:prstGeom>
          <a:noFill/>
          <a:ln w="28575" cap="flat" cmpd="sng">
            <a:solidFill>
              <a:srgbClr val="4472C4"/>
            </a:solidFill>
            <a:prstDash val="solid"/>
            <a:round/>
            <a:headEnd type="none" w="sm" len="sm"/>
            <a:tailEnd type="none" w="sm" len="sm"/>
          </a:ln>
        </p:spPr>
        <p:txBody>
          <a:bodyPr spcFirstLastPara="1" wrap="square" lIns="121900" tIns="121900" rIns="121900" bIns="121900" anchor="t" anchorCtr="0">
            <a:noAutofit/>
          </a:bodyPr>
          <a:lstStyle/>
          <a:p>
            <a:r>
              <a:rPr lang="en-GB" sz="1400" b="1" u="sng" dirty="0">
                <a:solidFill>
                  <a:schemeClr val="dk1"/>
                </a:solidFill>
                <a:latin typeface="Calibri"/>
                <a:ea typeface="Calibri"/>
                <a:cs typeface="Calibri"/>
                <a:sym typeface="Comic Sans MS"/>
              </a:rPr>
              <a:t>Purpose Of Travel </a:t>
            </a:r>
            <a:endParaRPr lang="en-US" sz="1400" u="sng" dirty="0">
              <a:solidFill>
                <a:schemeClr val="dk1"/>
              </a:solidFill>
            </a:endParaRPr>
          </a:p>
          <a:p>
            <a:pPr marL="285750" indent="-285750">
              <a:buFont typeface="Arial"/>
              <a:buChar char="•"/>
            </a:pPr>
            <a:r>
              <a:rPr lang="en-GB" sz="1200" dirty="0">
                <a:solidFill>
                  <a:schemeClr val="dk1"/>
                </a:solidFill>
                <a:latin typeface="Calibri"/>
                <a:ea typeface="Calibri"/>
                <a:cs typeface="Calibri"/>
              </a:rPr>
              <a:t>There are many different holiday types to choose from to give customers a choice of holidays linked to their reason for travel. </a:t>
            </a:r>
          </a:p>
          <a:p>
            <a:pPr marL="285750" indent="-285750">
              <a:buFont typeface="Arial"/>
              <a:buChar char="•"/>
            </a:pPr>
            <a:r>
              <a:rPr lang="en-GB" sz="1200" dirty="0">
                <a:solidFill>
                  <a:schemeClr val="dk1"/>
                </a:solidFill>
                <a:latin typeface="Calibri"/>
                <a:ea typeface="Calibri"/>
                <a:cs typeface="Calibri"/>
              </a:rPr>
              <a:t>Activity-  water sports</a:t>
            </a:r>
          </a:p>
          <a:p>
            <a:pPr marL="285750" indent="-285750">
              <a:buFont typeface="Arial"/>
              <a:buChar char="•"/>
            </a:pPr>
            <a:r>
              <a:rPr lang="en-GB" sz="1200" dirty="0">
                <a:solidFill>
                  <a:schemeClr val="dk1"/>
                </a:solidFill>
                <a:latin typeface="Calibri"/>
                <a:ea typeface="Calibri"/>
                <a:cs typeface="Calibri"/>
              </a:rPr>
              <a:t>Adventure- rafting on the Colorado river</a:t>
            </a:r>
          </a:p>
          <a:p>
            <a:pPr marL="285750" indent="-285750">
              <a:buFont typeface="Arial"/>
              <a:buChar char="•"/>
            </a:pPr>
            <a:r>
              <a:rPr lang="en-GB" sz="1200" dirty="0">
                <a:solidFill>
                  <a:schemeClr val="dk1"/>
                </a:solidFill>
                <a:latin typeface="Calibri"/>
                <a:ea typeface="Calibri"/>
                <a:cs typeface="Calibri"/>
              </a:rPr>
              <a:t>Celebrations- abroad wedding</a:t>
            </a:r>
          </a:p>
          <a:p>
            <a:pPr marL="285750" indent="-285750">
              <a:buFont typeface="Arial"/>
              <a:buChar char="•"/>
            </a:pPr>
            <a:r>
              <a:rPr lang="en-GB" sz="1200" dirty="0">
                <a:solidFill>
                  <a:schemeClr val="dk1"/>
                </a:solidFill>
                <a:latin typeface="Calibri"/>
                <a:ea typeface="Calibri"/>
                <a:cs typeface="Calibri"/>
              </a:rPr>
              <a:t>Clubbing- Ibiza nightlife </a:t>
            </a:r>
          </a:p>
          <a:p>
            <a:pPr marL="285750" indent="-285750">
              <a:buFont typeface="Arial"/>
              <a:buChar char="•"/>
            </a:pPr>
            <a:r>
              <a:rPr lang="en-GB" sz="1200" dirty="0">
                <a:solidFill>
                  <a:schemeClr val="dk1"/>
                </a:solidFill>
                <a:latin typeface="Calibri"/>
                <a:ea typeface="Calibri"/>
                <a:cs typeface="Calibri"/>
              </a:rPr>
              <a:t>Culture- Rio carnival</a:t>
            </a:r>
          </a:p>
          <a:p>
            <a:pPr marL="285750" indent="-285750">
              <a:buFont typeface="Arial"/>
              <a:buChar char="•"/>
            </a:pPr>
            <a:r>
              <a:rPr lang="en-GB" sz="1200" dirty="0">
                <a:solidFill>
                  <a:schemeClr val="dk1"/>
                </a:solidFill>
                <a:latin typeface="Calibri"/>
                <a:ea typeface="Calibri"/>
                <a:cs typeface="Calibri"/>
              </a:rPr>
              <a:t>Festivals- Coachella </a:t>
            </a:r>
          </a:p>
          <a:p>
            <a:pPr marL="285750" indent="-285750">
              <a:buFont typeface="Arial"/>
              <a:buChar char="•"/>
            </a:pPr>
            <a:r>
              <a:rPr lang="en-GB" sz="1200" dirty="0">
                <a:solidFill>
                  <a:schemeClr val="dk1"/>
                </a:solidFill>
                <a:latin typeface="Calibri"/>
                <a:ea typeface="Calibri"/>
                <a:cs typeface="Calibri"/>
              </a:rPr>
              <a:t>Relaxation- spa breaks</a:t>
            </a:r>
          </a:p>
          <a:p>
            <a:pPr marL="285750" indent="-285750">
              <a:buFont typeface="Arial"/>
              <a:buChar char="•"/>
            </a:pPr>
            <a:r>
              <a:rPr lang="en-GB" sz="1200" dirty="0">
                <a:solidFill>
                  <a:schemeClr val="dk1"/>
                </a:solidFill>
                <a:latin typeface="Calibri"/>
                <a:ea typeface="Calibri"/>
                <a:cs typeface="Calibri"/>
              </a:rPr>
              <a:t>Sport- golfing</a:t>
            </a:r>
          </a:p>
          <a:p>
            <a:pPr marL="285750" indent="-285750">
              <a:buFont typeface="Arial"/>
              <a:buChar char="•"/>
            </a:pPr>
            <a:r>
              <a:rPr lang="en-GB" sz="1200" dirty="0">
                <a:solidFill>
                  <a:schemeClr val="dk1"/>
                </a:solidFill>
                <a:latin typeface="Calibri"/>
                <a:ea typeface="Calibri"/>
                <a:cs typeface="Calibri"/>
              </a:rPr>
              <a:t>Volunteering- elephant sanctuary </a:t>
            </a:r>
          </a:p>
          <a:p>
            <a:pPr marL="285750" indent="-285750">
              <a:buFont typeface="Arial"/>
              <a:buChar char="•"/>
            </a:pPr>
            <a:r>
              <a:rPr lang="en-GB" sz="1200" dirty="0">
                <a:solidFill>
                  <a:schemeClr val="dk1"/>
                </a:solidFill>
                <a:latin typeface="Calibri"/>
                <a:ea typeface="Calibri"/>
                <a:cs typeface="Calibri"/>
              </a:rPr>
              <a:t>Wellbeing- yoga retreat </a:t>
            </a:r>
          </a:p>
          <a:p>
            <a:pPr marL="285750" indent="-285750">
              <a:buFont typeface="Arial"/>
              <a:buChar char="•"/>
            </a:pPr>
            <a:endParaRPr lang="en-GB" sz="1400" dirty="0">
              <a:solidFill>
                <a:schemeClr val="dk1"/>
              </a:solidFill>
              <a:latin typeface="Calibri"/>
              <a:ea typeface="Calibri"/>
              <a:cs typeface="Calibri"/>
            </a:endParaRPr>
          </a:p>
          <a:p>
            <a:pPr marL="285750" indent="-285750">
              <a:buFont typeface="Arial"/>
              <a:buChar char="•"/>
            </a:pPr>
            <a:endParaRPr lang="en-GB" sz="1400" dirty="0">
              <a:solidFill>
                <a:schemeClr val="dk1"/>
              </a:solidFill>
              <a:latin typeface="Calibri"/>
              <a:ea typeface="Calibri"/>
              <a:cs typeface="Calibri"/>
            </a:endParaRPr>
          </a:p>
          <a:p>
            <a:pPr marL="285750" indent="-285750">
              <a:buFont typeface="Arial" panose="020B0604020202020204" pitchFamily="34" charset="0"/>
              <a:buChar char="•"/>
            </a:pPr>
            <a:endParaRPr lang="en-GB" sz="1400" dirty="0">
              <a:solidFill>
                <a:schemeClr val="dk1"/>
              </a:solidFill>
              <a:latin typeface="Comic Sans MS"/>
            </a:endParaRPr>
          </a:p>
        </p:txBody>
      </p:sp>
      <p:sp>
        <p:nvSpPr>
          <p:cNvPr id="11" name="TextBox 10">
            <a:extLst>
              <a:ext uri="{FF2B5EF4-FFF2-40B4-BE49-F238E27FC236}">
                <a16:creationId xmlns:a16="http://schemas.microsoft.com/office/drawing/2014/main" id="{D1BE6332-34A0-63AC-3F7D-C8F5175DA449}"/>
              </a:ext>
            </a:extLst>
          </p:cNvPr>
          <p:cNvSpPr txBox="1"/>
          <p:nvPr/>
        </p:nvSpPr>
        <p:spPr>
          <a:xfrm>
            <a:off x="4673526" y="829841"/>
            <a:ext cx="2992913" cy="2523768"/>
          </a:xfrm>
          <a:prstGeom prst="rect">
            <a:avLst/>
          </a:prstGeom>
          <a:noFill/>
          <a:ln w="28575">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b="1" u="sng" dirty="0">
                <a:solidFill>
                  <a:srgbClr val="000000"/>
                </a:solidFill>
                <a:latin typeface="Calibri"/>
              </a:rPr>
              <a:t>Responsible Tourism </a:t>
            </a:r>
            <a:endParaRPr lang="en-GB" sz="1400" u="sng" dirty="0">
              <a:solidFill>
                <a:srgbClr val="000000"/>
              </a:solidFill>
              <a:latin typeface="Calibri"/>
              <a:ea typeface="Calibri"/>
              <a:cs typeface="Arial"/>
            </a:endParaRPr>
          </a:p>
          <a:p>
            <a:r>
              <a:rPr lang="en-GB" sz="1200" dirty="0">
                <a:solidFill>
                  <a:srgbClr val="000000"/>
                </a:solidFill>
                <a:latin typeface="Calibri"/>
                <a:ea typeface="Calibri"/>
                <a:cs typeface="Calibri"/>
              </a:rPr>
              <a:t>While most people consider price and location as important when booking a trip, more people are beginning to also consider the ethical issues. More people are choosing to travel by rail due to the decreased carbon footprint. France have banned domestic short haul flights where a train can be taken instead to improve the carbon footprint of travel. </a:t>
            </a:r>
          </a:p>
          <a:p>
            <a:r>
              <a:rPr lang="en-GB" sz="1200" b="1" dirty="0">
                <a:solidFill>
                  <a:srgbClr val="000000"/>
                </a:solidFill>
                <a:latin typeface="Calibri"/>
              </a:rPr>
              <a:t>Carbon footprint-  </a:t>
            </a:r>
            <a:r>
              <a:rPr lang="en-GB" sz="1200" dirty="0">
                <a:solidFill>
                  <a:srgbClr val="000000"/>
                </a:solidFill>
                <a:latin typeface="Calibri"/>
              </a:rPr>
              <a:t>is a measure of the amount of carbon dioxide released due to an activity of an individual or organisation</a:t>
            </a:r>
            <a:endParaRPr lang="en-GB" sz="1200" dirty="0">
              <a:solidFill>
                <a:srgbClr val="000000"/>
              </a:solidFill>
              <a:latin typeface="Calibri"/>
              <a:ea typeface="Calibri"/>
              <a:cs typeface="Calibri"/>
            </a:endParaRPr>
          </a:p>
        </p:txBody>
      </p:sp>
      <p:sp>
        <p:nvSpPr>
          <p:cNvPr id="15" name="TextBox 14">
            <a:extLst>
              <a:ext uri="{FF2B5EF4-FFF2-40B4-BE49-F238E27FC236}">
                <a16:creationId xmlns:a16="http://schemas.microsoft.com/office/drawing/2014/main" id="{C2D346D9-B9D6-2DAA-93A9-DF4953A89A08}"/>
              </a:ext>
            </a:extLst>
          </p:cNvPr>
          <p:cNvSpPr txBox="1"/>
          <p:nvPr/>
        </p:nvSpPr>
        <p:spPr>
          <a:xfrm>
            <a:off x="159170" y="4337606"/>
            <a:ext cx="3620217" cy="2154436"/>
          </a:xfrm>
          <a:prstGeom prst="rect">
            <a:avLst/>
          </a:prstGeom>
          <a:noFill/>
          <a:ln w="28575">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b="1" u="sng" dirty="0">
                <a:solidFill>
                  <a:srgbClr val="000000"/>
                </a:solidFill>
                <a:latin typeface="Calibri"/>
              </a:rPr>
              <a:t>Information to plan a holiday</a:t>
            </a:r>
            <a:endParaRPr lang="en-US" sz="1400" u="sng" dirty="0">
              <a:cs typeface="Arial"/>
            </a:endParaRPr>
          </a:p>
          <a:p>
            <a:pPr marL="285750" indent="-285750">
              <a:buFont typeface="Arial"/>
              <a:buChar char="•"/>
            </a:pPr>
            <a:r>
              <a:rPr lang="en-GB" sz="1200" dirty="0">
                <a:latin typeface="Calibri"/>
                <a:ea typeface="Calibri"/>
                <a:cs typeface="Calibri"/>
              </a:rPr>
              <a:t>Customer details</a:t>
            </a:r>
          </a:p>
          <a:p>
            <a:pPr marL="285750" indent="-285750">
              <a:buFont typeface="Arial"/>
              <a:buChar char="•"/>
            </a:pPr>
            <a:r>
              <a:rPr lang="en-GB" sz="1200" dirty="0">
                <a:latin typeface="Calibri"/>
                <a:ea typeface="Calibri"/>
                <a:cs typeface="Calibri"/>
              </a:rPr>
              <a:t>Destination, duration, dates</a:t>
            </a:r>
          </a:p>
          <a:p>
            <a:pPr marL="285750" indent="-285750">
              <a:buFont typeface="Arial"/>
              <a:buChar char="•"/>
            </a:pPr>
            <a:r>
              <a:rPr lang="en-GB" sz="1200" dirty="0">
                <a:latin typeface="Calibri"/>
                <a:ea typeface="Calibri"/>
                <a:cs typeface="Calibri"/>
              </a:rPr>
              <a:t>Transport</a:t>
            </a:r>
          </a:p>
          <a:p>
            <a:pPr marL="285750" indent="-285750">
              <a:buFont typeface="Arial"/>
              <a:buChar char="•"/>
            </a:pPr>
            <a:r>
              <a:rPr lang="en-GB" sz="1200" dirty="0">
                <a:latin typeface="Calibri"/>
                <a:ea typeface="Calibri"/>
                <a:cs typeface="Calibri"/>
              </a:rPr>
              <a:t>Accommodation</a:t>
            </a:r>
          </a:p>
          <a:p>
            <a:pPr marL="285750" indent="-285750">
              <a:buFont typeface="Arial"/>
              <a:buChar char="•"/>
            </a:pPr>
            <a:r>
              <a:rPr lang="en-GB" sz="1200" dirty="0">
                <a:latin typeface="Calibri"/>
                <a:ea typeface="Calibri"/>
                <a:cs typeface="Calibri"/>
              </a:rPr>
              <a:t>Activities and excursions </a:t>
            </a:r>
          </a:p>
          <a:p>
            <a:pPr marL="285750" indent="-285750">
              <a:buFont typeface="Arial"/>
              <a:buChar char="•"/>
            </a:pPr>
            <a:r>
              <a:rPr lang="en-GB" sz="1200" dirty="0">
                <a:latin typeface="Calibri"/>
                <a:ea typeface="Calibri"/>
                <a:cs typeface="Calibri"/>
              </a:rPr>
              <a:t>Health risks and entry requirements</a:t>
            </a:r>
          </a:p>
          <a:p>
            <a:pPr marL="285750" indent="-285750">
              <a:buFont typeface="Arial"/>
              <a:buChar char="•"/>
            </a:pPr>
            <a:r>
              <a:rPr lang="en-GB" sz="1200" dirty="0">
                <a:latin typeface="Calibri"/>
                <a:ea typeface="Calibri"/>
                <a:cs typeface="Calibri"/>
              </a:rPr>
              <a:t>Safety/security concerns and local customs</a:t>
            </a:r>
          </a:p>
          <a:p>
            <a:pPr marL="285750" indent="-285750">
              <a:buFont typeface="Arial"/>
              <a:buChar char="•"/>
            </a:pPr>
            <a:r>
              <a:rPr lang="en-GB" sz="1200" dirty="0">
                <a:latin typeface="Calibri"/>
                <a:ea typeface="Calibri"/>
                <a:cs typeface="Calibri"/>
              </a:rPr>
              <a:t>Total and itemised breakdown of costs </a:t>
            </a:r>
          </a:p>
          <a:p>
            <a:pPr marL="285750" indent="-285750">
              <a:buFont typeface="Arial"/>
              <a:buChar char="•"/>
            </a:pPr>
            <a:endParaRPr lang="en-GB" sz="1200" dirty="0">
              <a:latin typeface="Calibri"/>
              <a:ea typeface="Calibri"/>
              <a:cs typeface="Calibri"/>
            </a:endParaRPr>
          </a:p>
          <a:p>
            <a:pPr marL="285750" indent="-285750">
              <a:buFont typeface="Arial"/>
              <a:buChar char="•"/>
            </a:pPr>
            <a:endParaRPr lang="en-GB" sz="1200" dirty="0">
              <a:latin typeface="Calibri"/>
              <a:ea typeface="Calibri"/>
              <a:cs typeface="Calibri"/>
            </a:endParaRPr>
          </a:p>
        </p:txBody>
      </p:sp>
      <p:sp>
        <p:nvSpPr>
          <p:cNvPr id="16" name="TextBox 15">
            <a:extLst>
              <a:ext uri="{FF2B5EF4-FFF2-40B4-BE49-F238E27FC236}">
                <a16:creationId xmlns:a16="http://schemas.microsoft.com/office/drawing/2014/main" id="{B958AA38-16E8-21A8-A474-14046EB50BD1}"/>
              </a:ext>
            </a:extLst>
          </p:cNvPr>
          <p:cNvSpPr txBox="1"/>
          <p:nvPr/>
        </p:nvSpPr>
        <p:spPr>
          <a:xfrm>
            <a:off x="159170" y="2484711"/>
            <a:ext cx="3620218" cy="1600438"/>
          </a:xfrm>
          <a:prstGeom prst="rect">
            <a:avLst/>
          </a:prstGeom>
          <a:noFill/>
          <a:ln w="28575">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b="1" u="sng" dirty="0">
                <a:solidFill>
                  <a:srgbClr val="000000"/>
                </a:solidFill>
                <a:latin typeface="Calibri"/>
              </a:rPr>
              <a:t>Visiting friends and relatives </a:t>
            </a:r>
            <a:endParaRPr lang="en-US" sz="1400" u="sng" dirty="0"/>
          </a:p>
          <a:p>
            <a:pPr marL="285750" indent="-285750">
              <a:buFont typeface="Arial"/>
              <a:buChar char="•"/>
            </a:pPr>
            <a:r>
              <a:rPr lang="en-GB" sz="1200" dirty="0">
                <a:latin typeface="Calibri"/>
                <a:ea typeface="Calibri"/>
                <a:cs typeface="Calibri"/>
              </a:rPr>
              <a:t>People can visit friends and relatives (VFR) as domestic, inbound or outbound tourists. Not only do people spend money travelling to the destination, they also spend money enroute and during their stay. Even if they stay with friends and family, money is likely to spent on activities, food and transport. </a:t>
            </a:r>
          </a:p>
        </p:txBody>
      </p:sp>
      <p:sp>
        <p:nvSpPr>
          <p:cNvPr id="2" name="TextBox 1">
            <a:extLst>
              <a:ext uri="{FF2B5EF4-FFF2-40B4-BE49-F238E27FC236}">
                <a16:creationId xmlns:a16="http://schemas.microsoft.com/office/drawing/2014/main" id="{81C8380B-5FC8-A211-45F1-D19D17C6B964}"/>
              </a:ext>
            </a:extLst>
          </p:cNvPr>
          <p:cNvSpPr txBox="1"/>
          <p:nvPr/>
        </p:nvSpPr>
        <p:spPr>
          <a:xfrm>
            <a:off x="4357729" y="324223"/>
            <a:ext cx="3382672" cy="307777"/>
          </a:xfrm>
          <a:prstGeom prst="rect">
            <a:avLst/>
          </a:prstGeom>
          <a:noFill/>
          <a:ln w="28575">
            <a:solidFill>
              <a:schemeClr val="tx1"/>
            </a:solidFill>
          </a:ln>
        </p:spPr>
        <p:txBody>
          <a:bodyPr wrap="square" rtlCol="0">
            <a:spAutoFit/>
          </a:bodyPr>
          <a:lstStyle/>
          <a:p>
            <a:r>
              <a:rPr lang="en-GB" sz="1400" b="1" u="sng" dirty="0">
                <a:latin typeface="Calibri" panose="020F0502020204030204" pitchFamily="34" charset="0"/>
                <a:ea typeface="Calibri" panose="020F0502020204030204" pitchFamily="34" charset="0"/>
                <a:cs typeface="Calibri" panose="020F0502020204030204" pitchFamily="34" charset="0"/>
              </a:rPr>
              <a:t>BTEC Tech Travel &amp; Tourism – Component 2</a:t>
            </a:r>
          </a:p>
        </p:txBody>
      </p:sp>
      <p:pic>
        <p:nvPicPr>
          <p:cNvPr id="8" name="Picture 7">
            <a:extLst>
              <a:ext uri="{FF2B5EF4-FFF2-40B4-BE49-F238E27FC236}">
                <a16:creationId xmlns:a16="http://schemas.microsoft.com/office/drawing/2014/main" id="{B74D628D-7752-422D-7C07-6E3673C7E230}"/>
              </a:ext>
            </a:extLst>
          </p:cNvPr>
          <p:cNvPicPr>
            <a:picLocks noChangeAspect="1"/>
          </p:cNvPicPr>
          <p:nvPr/>
        </p:nvPicPr>
        <p:blipFill rotWithShape="1">
          <a:blip r:embed="rId4"/>
          <a:srcRect l="21415" t="14911" r="59615" b="29892"/>
          <a:stretch/>
        </p:blipFill>
        <p:spPr>
          <a:xfrm>
            <a:off x="3672629" y="829840"/>
            <a:ext cx="943091" cy="1333257"/>
          </a:xfrm>
          <a:prstGeom prst="rect">
            <a:avLst/>
          </a:prstGeom>
        </p:spPr>
      </p:pic>
    </p:spTree>
    <p:extLst>
      <p:ext uri="{BB962C8B-B14F-4D97-AF65-F5344CB8AC3E}">
        <p14:creationId xmlns:p14="http://schemas.microsoft.com/office/powerpoint/2010/main" val="25256805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EEE84E-6331-AEE3-690D-957F3B0A317F}"/>
              </a:ext>
            </a:extLst>
          </p:cNvPr>
          <p:cNvPicPr>
            <a:picLocks noChangeAspect="1"/>
          </p:cNvPicPr>
          <p:nvPr/>
        </p:nvPicPr>
        <p:blipFill rotWithShape="1">
          <a:blip r:embed="rId2"/>
          <a:srcRect l="16290" t="14722" r="20968" b="11900"/>
          <a:stretch/>
        </p:blipFill>
        <p:spPr>
          <a:xfrm>
            <a:off x="609600" y="372678"/>
            <a:ext cx="10972800" cy="6332922"/>
          </a:xfrm>
          <a:prstGeom prst="rect">
            <a:avLst/>
          </a:prstGeom>
        </p:spPr>
      </p:pic>
      <p:sp>
        <p:nvSpPr>
          <p:cNvPr id="4" name="TextBox 3">
            <a:extLst>
              <a:ext uri="{FF2B5EF4-FFF2-40B4-BE49-F238E27FC236}">
                <a16:creationId xmlns:a16="http://schemas.microsoft.com/office/drawing/2014/main" id="{0595236F-B435-DF56-C516-D3936A05A808}"/>
              </a:ext>
            </a:extLst>
          </p:cNvPr>
          <p:cNvSpPr txBox="1"/>
          <p:nvPr/>
        </p:nvSpPr>
        <p:spPr>
          <a:xfrm>
            <a:off x="3968335" y="152400"/>
            <a:ext cx="4255330" cy="307777"/>
          </a:xfrm>
          <a:prstGeom prst="rect">
            <a:avLst/>
          </a:prstGeom>
          <a:solidFill>
            <a:schemeClr val="bg1"/>
          </a:solidFill>
          <a:ln w="19050">
            <a:solidFill>
              <a:schemeClr val="tx1"/>
            </a:solidFill>
          </a:ln>
        </p:spPr>
        <p:txBody>
          <a:bodyPr wrap="square" rtlCol="0">
            <a:spAutoFit/>
          </a:bodyPr>
          <a:lstStyle/>
          <a:p>
            <a:pPr algn="ctr"/>
            <a:r>
              <a:rPr lang="en-GB" sz="1400" b="1" u="sng" dirty="0">
                <a:latin typeface="Calibri" panose="020F0502020204030204" pitchFamily="34" charset="0"/>
                <a:ea typeface="Calibri" panose="020F0502020204030204" pitchFamily="34" charset="0"/>
                <a:cs typeface="Calibri" panose="020F0502020204030204" pitchFamily="34" charset="0"/>
              </a:rPr>
              <a:t>BTEC Tech Travel &amp; Tourism – Component 3</a:t>
            </a:r>
          </a:p>
        </p:txBody>
      </p:sp>
    </p:spTree>
    <p:extLst>
      <p:ext uri="{BB962C8B-B14F-4D97-AF65-F5344CB8AC3E}">
        <p14:creationId xmlns:p14="http://schemas.microsoft.com/office/powerpoint/2010/main" val="814013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ABCD3CD-4A7C-4785-4B34-FE53AE1B6CDB}"/>
              </a:ext>
            </a:extLst>
          </p:cNvPr>
          <p:cNvPicPr>
            <a:picLocks noChangeAspect="1"/>
          </p:cNvPicPr>
          <p:nvPr/>
        </p:nvPicPr>
        <p:blipFill rotWithShape="1">
          <a:blip r:embed="rId2"/>
          <a:srcRect l="17580" t="15484" r="21533" b="12258"/>
          <a:stretch/>
        </p:blipFill>
        <p:spPr>
          <a:xfrm>
            <a:off x="383458" y="157316"/>
            <a:ext cx="11366090" cy="6577781"/>
          </a:xfrm>
          <a:prstGeom prst="rect">
            <a:avLst/>
          </a:prstGeom>
        </p:spPr>
      </p:pic>
      <p:sp>
        <p:nvSpPr>
          <p:cNvPr id="4" name="TextBox 3">
            <a:extLst>
              <a:ext uri="{FF2B5EF4-FFF2-40B4-BE49-F238E27FC236}">
                <a16:creationId xmlns:a16="http://schemas.microsoft.com/office/drawing/2014/main" id="{3F6B3EA7-BF41-2EBE-E618-F35573BB35CA}"/>
              </a:ext>
            </a:extLst>
          </p:cNvPr>
          <p:cNvSpPr txBox="1"/>
          <p:nvPr/>
        </p:nvSpPr>
        <p:spPr>
          <a:xfrm>
            <a:off x="4135483" y="251714"/>
            <a:ext cx="2884749" cy="523220"/>
          </a:xfrm>
          <a:prstGeom prst="rect">
            <a:avLst/>
          </a:prstGeom>
          <a:solidFill>
            <a:schemeClr val="bg1"/>
          </a:solidFill>
          <a:ln w="19050">
            <a:solidFill>
              <a:schemeClr val="tx1"/>
            </a:solidFill>
          </a:ln>
        </p:spPr>
        <p:txBody>
          <a:bodyPr wrap="square" rtlCol="0">
            <a:spAutoFit/>
          </a:bodyPr>
          <a:lstStyle/>
          <a:p>
            <a:pPr algn="ctr"/>
            <a:r>
              <a:rPr lang="en-GB" sz="1400" b="1" u="sng" dirty="0">
                <a:latin typeface="Calibri" panose="020F0502020204030204" pitchFamily="34" charset="0"/>
                <a:ea typeface="Calibri" panose="020F0502020204030204" pitchFamily="34" charset="0"/>
                <a:cs typeface="Calibri" panose="020F0502020204030204" pitchFamily="34" charset="0"/>
              </a:rPr>
              <a:t>BTEC Tech Travel &amp; Tourism – Component 3</a:t>
            </a:r>
          </a:p>
        </p:txBody>
      </p:sp>
    </p:spTree>
    <p:extLst>
      <p:ext uri="{BB962C8B-B14F-4D97-AF65-F5344CB8AC3E}">
        <p14:creationId xmlns:p14="http://schemas.microsoft.com/office/powerpoint/2010/main" val="2432372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AE77C1-6156-5CC6-8CAB-BC9493F13F52}"/>
              </a:ext>
            </a:extLst>
          </p:cNvPr>
          <p:cNvPicPr>
            <a:picLocks noChangeAspect="1"/>
          </p:cNvPicPr>
          <p:nvPr/>
        </p:nvPicPr>
        <p:blipFill rotWithShape="1">
          <a:blip r:embed="rId2"/>
          <a:srcRect l="17742" t="17634" r="21290" b="7670"/>
          <a:stretch/>
        </p:blipFill>
        <p:spPr>
          <a:xfrm>
            <a:off x="481780" y="108154"/>
            <a:ext cx="11149781" cy="6599759"/>
          </a:xfrm>
          <a:prstGeom prst="rect">
            <a:avLst/>
          </a:prstGeom>
        </p:spPr>
      </p:pic>
      <p:sp>
        <p:nvSpPr>
          <p:cNvPr id="4" name="TextBox 3">
            <a:extLst>
              <a:ext uri="{FF2B5EF4-FFF2-40B4-BE49-F238E27FC236}">
                <a16:creationId xmlns:a16="http://schemas.microsoft.com/office/drawing/2014/main" id="{B39BD05F-A8DE-7B6D-FCAB-7E90E7FA355B}"/>
              </a:ext>
            </a:extLst>
          </p:cNvPr>
          <p:cNvSpPr txBox="1"/>
          <p:nvPr/>
        </p:nvSpPr>
        <p:spPr>
          <a:xfrm>
            <a:off x="4363573" y="245806"/>
            <a:ext cx="3386194" cy="307777"/>
          </a:xfrm>
          <a:prstGeom prst="rect">
            <a:avLst/>
          </a:prstGeom>
          <a:solidFill>
            <a:schemeClr val="bg1"/>
          </a:solidFill>
          <a:ln w="19050">
            <a:solidFill>
              <a:schemeClr val="tx1"/>
            </a:solidFill>
          </a:ln>
        </p:spPr>
        <p:txBody>
          <a:bodyPr wrap="square" rtlCol="0">
            <a:spAutoFit/>
          </a:bodyPr>
          <a:lstStyle/>
          <a:p>
            <a:pPr algn="ctr"/>
            <a:r>
              <a:rPr lang="en-GB" sz="1400" b="1" u="sng" dirty="0">
                <a:latin typeface="Calibri" panose="020F0502020204030204" pitchFamily="34" charset="0"/>
                <a:ea typeface="Calibri" panose="020F0502020204030204" pitchFamily="34" charset="0"/>
                <a:cs typeface="Calibri" panose="020F0502020204030204" pitchFamily="34" charset="0"/>
              </a:rPr>
              <a:t>BTEC Tech Travel &amp; Tourism – Component 3</a:t>
            </a:r>
          </a:p>
        </p:txBody>
      </p:sp>
    </p:spTree>
    <p:extLst>
      <p:ext uri="{BB962C8B-B14F-4D97-AF65-F5344CB8AC3E}">
        <p14:creationId xmlns:p14="http://schemas.microsoft.com/office/powerpoint/2010/main" val="23924679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31</TotalTime>
  <Words>1739</Words>
  <Application>Microsoft Office PowerPoint</Application>
  <PresentationFormat>Widescreen</PresentationFormat>
  <Paragraphs>152</Paragraphs>
  <Slides>7</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Aptos</vt:lpstr>
      <vt:lpstr>Aptos Display</vt:lpstr>
      <vt:lpstr>Arial</vt:lpstr>
      <vt:lpstr>Arial,Sans-Serif</vt:lpstr>
      <vt:lpstr>Calibri</vt:lpstr>
      <vt:lpstr>Comic Sans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Alice Gardiner</dc:creator>
  <cp:lastModifiedBy>Alice Gardiner</cp:lastModifiedBy>
  <cp:revision>2</cp:revision>
  <dcterms:created xsi:type="dcterms:W3CDTF">2024-06-08T13:53:27Z</dcterms:created>
  <dcterms:modified xsi:type="dcterms:W3CDTF">2024-06-19T09:04:50Z</dcterms:modified>
</cp:coreProperties>
</file>