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62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6335-2B8B-4AFD-9545-7A3897337CAA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E640B-8AC4-4FBA-B8F0-B8339424A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8796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6335-2B8B-4AFD-9545-7A3897337CAA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E640B-8AC4-4FBA-B8F0-B8339424A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36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6335-2B8B-4AFD-9545-7A3897337CAA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E640B-8AC4-4FBA-B8F0-B8339424A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483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6335-2B8B-4AFD-9545-7A3897337CAA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E640B-8AC4-4FBA-B8F0-B8339424A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679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6335-2B8B-4AFD-9545-7A3897337CAA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E640B-8AC4-4FBA-B8F0-B8339424A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54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6335-2B8B-4AFD-9545-7A3897337CAA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E640B-8AC4-4FBA-B8F0-B8339424A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06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6335-2B8B-4AFD-9545-7A3897337CAA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E640B-8AC4-4FBA-B8F0-B8339424A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318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6335-2B8B-4AFD-9545-7A3897337CAA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E640B-8AC4-4FBA-B8F0-B8339424A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073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6335-2B8B-4AFD-9545-7A3897337CAA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E640B-8AC4-4FBA-B8F0-B8339424A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836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6335-2B8B-4AFD-9545-7A3897337CAA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E640B-8AC4-4FBA-B8F0-B8339424A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116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6335-2B8B-4AFD-9545-7A3897337CAA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E640B-8AC4-4FBA-B8F0-B8339424A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72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C6335-2B8B-4AFD-9545-7A3897337CAA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E640B-8AC4-4FBA-B8F0-B8339424A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8873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5.wdp"/><Relationship Id="rId13" Type="http://schemas.microsoft.com/office/2007/relationships/hdphoto" Target="../media/hdphoto8.wdp"/><Relationship Id="rId18" Type="http://schemas.microsoft.com/office/2007/relationships/hdphoto" Target="../media/hdphoto11.wdp"/><Relationship Id="rId3" Type="http://schemas.openxmlformats.org/officeDocument/2006/relationships/image" Target="../media/image5.jpeg"/><Relationship Id="rId21" Type="http://schemas.microsoft.com/office/2007/relationships/hdphoto" Target="../media/hdphoto13.wdp"/><Relationship Id="rId7" Type="http://schemas.openxmlformats.org/officeDocument/2006/relationships/image" Target="../media/image7.png"/><Relationship Id="rId12" Type="http://schemas.openxmlformats.org/officeDocument/2006/relationships/image" Target="../media/image9.png"/><Relationship Id="rId17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microsoft.com/office/2007/relationships/hdphoto" Target="../media/hdphoto10.wdp"/><Relationship Id="rId20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4.wdp"/><Relationship Id="rId11" Type="http://schemas.microsoft.com/office/2007/relationships/hdphoto" Target="../media/hdphoto7.wdp"/><Relationship Id="rId5" Type="http://schemas.microsoft.com/office/2007/relationships/hdphoto" Target="../media/hdphoto3.wdp"/><Relationship Id="rId15" Type="http://schemas.openxmlformats.org/officeDocument/2006/relationships/image" Target="../media/image10.png"/><Relationship Id="rId10" Type="http://schemas.microsoft.com/office/2007/relationships/hdphoto" Target="../media/hdphoto6.wdp"/><Relationship Id="rId19" Type="http://schemas.microsoft.com/office/2007/relationships/hdphoto" Target="../media/hdphoto12.wdp"/><Relationship Id="rId4" Type="http://schemas.openxmlformats.org/officeDocument/2006/relationships/image" Target="../media/image6.png"/><Relationship Id="rId9" Type="http://schemas.openxmlformats.org/officeDocument/2006/relationships/image" Target="../media/image8.png"/><Relationship Id="rId14" Type="http://schemas.microsoft.com/office/2007/relationships/hdphoto" Target="../media/hdphoto9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96A0134-35DC-D82C-0CDB-8D92BC7496DB}"/>
              </a:ext>
            </a:extLst>
          </p:cNvPr>
          <p:cNvSpPr/>
          <p:nvPr/>
        </p:nvSpPr>
        <p:spPr>
          <a:xfrm>
            <a:off x="542532" y="1038444"/>
            <a:ext cx="8953805" cy="53539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A99A677-8B2E-64C8-BF79-E89CF2409C0E}"/>
              </a:ext>
            </a:extLst>
          </p:cNvPr>
          <p:cNvSpPr/>
          <p:nvPr/>
        </p:nvSpPr>
        <p:spPr>
          <a:xfrm>
            <a:off x="542532" y="459002"/>
            <a:ext cx="4676775" cy="55608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solidFill>
                  <a:srgbClr val="F711B5"/>
                </a:solidFill>
                <a:ea typeface="Calibri" panose="020F0502020204030204" pitchFamily="34" charset="0"/>
              </a:rPr>
              <a:t>The </a:t>
            </a:r>
            <a:r>
              <a:rPr lang="en-GB" sz="1200" b="1" dirty="0" err="1">
                <a:solidFill>
                  <a:srgbClr val="F711B5"/>
                </a:solidFill>
                <a:ea typeface="Calibri" panose="020F0502020204030204" pitchFamily="34" charset="0"/>
              </a:rPr>
              <a:t>Bourne</a:t>
            </a:r>
            <a:r>
              <a:rPr lang="en-GB" sz="1200" b="1" dirty="0">
                <a:solidFill>
                  <a:srgbClr val="F711B5"/>
                </a:solidFill>
                <a:ea typeface="Calibri" panose="020F0502020204030204" pitchFamily="34" charset="0"/>
              </a:rPr>
              <a:t> Academy </a:t>
            </a:r>
            <a:endParaRPr lang="en-GB" sz="11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indent="-6350">
              <a:lnSpc>
                <a:spcPct val="107000"/>
              </a:lnSpc>
              <a:spcAft>
                <a:spcPts val="505"/>
              </a:spcAft>
            </a:pPr>
            <a:r>
              <a:rPr lang="en-GB" sz="1200" b="1" dirty="0">
                <a:solidFill>
                  <a:srgbClr val="000000"/>
                </a:solidFill>
                <a:ea typeface="Calibri" panose="020F0502020204030204" pitchFamily="34" charset="0"/>
              </a:rPr>
              <a:t>Knowledge Organiser: Year 10 Autumn Term - Drama</a:t>
            </a:r>
            <a:r>
              <a:rPr lang="en-GB" sz="1100" dirty="0">
                <a:solidFill>
                  <a:srgbClr val="000000"/>
                </a:solidFill>
                <a:ea typeface="Calibri" panose="020F0502020204030204" pitchFamily="34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solidFill>
                  <a:srgbClr val="000000"/>
                </a:solidFill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F7EE4A-900F-951E-56C2-2BACF3AAA3E3}"/>
              </a:ext>
            </a:extLst>
          </p:cNvPr>
          <p:cNvSpPr/>
          <p:nvPr/>
        </p:nvSpPr>
        <p:spPr>
          <a:xfrm>
            <a:off x="8796471" y="6489489"/>
            <a:ext cx="333375" cy="3143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solidFill>
                  <a:srgbClr val="000000"/>
                </a:solidFill>
                <a:ea typeface="Calibri" panose="020F0502020204030204" pitchFamily="34" charset="0"/>
              </a:rPr>
              <a:t>1</a:t>
            </a:r>
            <a:endParaRPr lang="en-GB" sz="1100" dirty="0">
              <a:solidFill>
                <a:srgbClr val="000000"/>
              </a:solidFill>
              <a:ea typeface="Calibri" panose="020F0502020204030204" pitchFamily="34" charset="0"/>
            </a:endParaRPr>
          </a:p>
        </p:txBody>
      </p:sp>
      <p:pic>
        <p:nvPicPr>
          <p:cNvPr id="8" name="Picture 7" descr="A picture containing text, ride&#10;&#10;Description automatically generated">
            <a:extLst>
              <a:ext uri="{FF2B5EF4-FFF2-40B4-BE49-F238E27FC236}">
                <a16:creationId xmlns:a16="http://schemas.microsoft.com/office/drawing/2014/main" id="{EF53DC5E-E34A-D0D2-F941-A4A28221A3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9122" y="293232"/>
            <a:ext cx="577215" cy="581025"/>
          </a:xfrm>
          <a:prstGeom prst="rect">
            <a:avLst/>
          </a:prstGeom>
          <a:noFill/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5B457969-59E8-5443-B86F-F8D1BF396905}"/>
              </a:ext>
            </a:extLst>
          </p:cNvPr>
          <p:cNvSpPr txBox="1"/>
          <p:nvPr/>
        </p:nvSpPr>
        <p:spPr>
          <a:xfrm>
            <a:off x="4578811" y="1081582"/>
            <a:ext cx="12809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Component One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4EDFF4B-1C51-4847-B788-ED5B14DE54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146243"/>
              </p:ext>
            </p:extLst>
          </p:nvPr>
        </p:nvGraphicFramePr>
        <p:xfrm>
          <a:off x="649139" y="1508760"/>
          <a:ext cx="5876716" cy="16459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52739">
                  <a:extLst>
                    <a:ext uri="{9D8B030D-6E8A-4147-A177-3AD203B41FA5}">
                      <a16:colId xmlns:a16="http://schemas.microsoft.com/office/drawing/2014/main" val="1216420966"/>
                    </a:ext>
                  </a:extLst>
                </a:gridCol>
                <a:gridCol w="4823977">
                  <a:extLst>
                    <a:ext uri="{9D8B030D-6E8A-4147-A177-3AD203B41FA5}">
                      <a16:colId xmlns:a16="http://schemas.microsoft.com/office/drawing/2014/main" val="2654775116"/>
                    </a:ext>
                  </a:extLst>
                </a:gridCol>
              </a:tblGrid>
              <a:tr h="259080">
                <a:tc>
                  <a:txBody>
                    <a:bodyPr/>
                    <a:lstStyle/>
                    <a:p>
                      <a:r>
                        <a:rPr lang="en-GB" sz="12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Multi role 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When an actor plays more than one character in a performance. 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2008101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r>
                        <a:rPr lang="en-GB" sz="12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Plot 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The main events of the play. 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3073241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r>
                        <a:rPr lang="en-GB" sz="12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Tension 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 sense of anticipation or anxiety. 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4585138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r>
                        <a:rPr lang="en-GB" sz="12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Playwright 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The person responsible for writing a play. 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2393042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r>
                        <a:rPr lang="en-GB" sz="12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Act 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 play is divided into Acts 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550463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Scene 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 Act is divided into scenes 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697279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A3BA998-DEFE-6045-BDAF-3F8801D626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047019"/>
              </p:ext>
            </p:extLst>
          </p:nvPr>
        </p:nvGraphicFramePr>
        <p:xfrm>
          <a:off x="620059" y="3939364"/>
          <a:ext cx="5239743" cy="23774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01699">
                  <a:extLst>
                    <a:ext uri="{9D8B030D-6E8A-4147-A177-3AD203B41FA5}">
                      <a16:colId xmlns:a16="http://schemas.microsoft.com/office/drawing/2014/main" val="3545555682"/>
                    </a:ext>
                  </a:extLst>
                </a:gridCol>
                <a:gridCol w="4438044">
                  <a:extLst>
                    <a:ext uri="{9D8B030D-6E8A-4147-A177-3AD203B41FA5}">
                      <a16:colId xmlns:a16="http://schemas.microsoft.com/office/drawing/2014/main" val="1143819899"/>
                    </a:ext>
                  </a:extLst>
                </a:gridCol>
              </a:tblGrid>
              <a:tr h="259080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Accent  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A way of pronouncing a language (country, area or social class) 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6481851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r>
                        <a:rPr lang="en-GB" sz="1200" b="1">
                          <a:solidFill>
                            <a:schemeClr val="tx1"/>
                          </a:solidFill>
                          <a:effectLst/>
                        </a:rPr>
                        <a:t>Volume 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How loud or quietly someone speaks 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4498873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r>
                        <a:rPr lang="en-GB" sz="1200" b="1">
                          <a:solidFill>
                            <a:schemeClr val="tx1"/>
                          </a:solidFill>
                          <a:effectLst/>
                        </a:rPr>
                        <a:t>Pitch 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How high or low someone speaks 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5780585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r>
                        <a:rPr lang="en-GB" sz="1200" b="1">
                          <a:solidFill>
                            <a:schemeClr val="tx1"/>
                          </a:solidFill>
                          <a:effectLst/>
                        </a:rPr>
                        <a:t>Tone 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How something is said – sarcastic tone, happy tone, sad tone 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4403561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r>
                        <a:rPr lang="en-GB" sz="1200" b="1">
                          <a:solidFill>
                            <a:schemeClr val="tx1"/>
                          </a:solidFill>
                          <a:effectLst/>
                        </a:rPr>
                        <a:t>Timing 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Use of pause or silence. The rhythm of the way you speak 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843586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r>
                        <a:rPr lang="en-GB" sz="1200" b="1">
                          <a:solidFill>
                            <a:schemeClr val="tx1"/>
                          </a:solidFill>
                          <a:effectLst/>
                        </a:rPr>
                        <a:t>Pace 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How fast or slow someone speaks 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1434429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r>
                        <a:rPr lang="en-GB" sz="1200" b="1">
                          <a:solidFill>
                            <a:schemeClr val="tx1"/>
                          </a:solidFill>
                          <a:effectLst/>
                        </a:rPr>
                        <a:t>Phrasing 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How something is said for dramatic effect (pause, emphasise words) 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713716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r>
                        <a:rPr lang="en-GB" sz="1200" b="1">
                          <a:solidFill>
                            <a:schemeClr val="tx1"/>
                          </a:solidFill>
                          <a:effectLst/>
                        </a:rPr>
                        <a:t>Delivery of lines 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Working with other actors (linked with timing) action - reaction 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59487556"/>
                  </a:ext>
                </a:extLst>
              </a:tr>
            </a:tbl>
          </a:graphicData>
        </a:graphic>
      </p:graphicFrame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0DF00130-C6C4-D14D-9EDA-459953227A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465798"/>
              </p:ext>
            </p:extLst>
          </p:nvPr>
        </p:nvGraphicFramePr>
        <p:xfrm>
          <a:off x="5937329" y="3934284"/>
          <a:ext cx="3444587" cy="238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0953">
                  <a:extLst>
                    <a:ext uri="{9D8B030D-6E8A-4147-A177-3AD203B41FA5}">
                      <a16:colId xmlns:a16="http://schemas.microsoft.com/office/drawing/2014/main" val="4088931887"/>
                    </a:ext>
                  </a:extLst>
                </a:gridCol>
                <a:gridCol w="2303634">
                  <a:extLst>
                    <a:ext uri="{9D8B030D-6E8A-4147-A177-3AD203B41FA5}">
                      <a16:colId xmlns:a16="http://schemas.microsoft.com/office/drawing/2014/main" val="366534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Gesture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How someone uses their hands and arms when they are speaking 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8228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Facial expression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How the face is used to communicate feeling. 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5181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Movement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How someone moves around the stage space. This also includes physical theatre movement.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858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Gait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How someone walks (stride, leap, shuffle.) 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3605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Posture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How someone stands and/or sits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33301"/>
                  </a:ext>
                </a:extLst>
              </a:tr>
            </a:tbl>
          </a:graphicData>
        </a:graphic>
      </p:graphicFrame>
      <p:pic>
        <p:nvPicPr>
          <p:cNvPr id="7169" name="Picture 1" descr="page2image1363977392">
            <a:extLst>
              <a:ext uri="{FF2B5EF4-FFF2-40B4-BE49-F238E27FC236}">
                <a16:creationId xmlns:a16="http://schemas.microsoft.com/office/drawing/2014/main" id="{0A993D85-3DC0-DE49-9825-9C56E00B99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6576" y="1482162"/>
            <a:ext cx="2094615" cy="1782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0E322AC0-0625-FA41-BF16-037BC68567E9}"/>
              </a:ext>
            </a:extLst>
          </p:cNvPr>
          <p:cNvSpPr txBox="1"/>
          <p:nvPr/>
        </p:nvSpPr>
        <p:spPr>
          <a:xfrm>
            <a:off x="542532" y="1201233"/>
            <a:ext cx="28596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1)   Terminology and Areas of the stage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1178DFE-38C0-5E49-B602-CBABB0E465A3}"/>
              </a:ext>
            </a:extLst>
          </p:cNvPr>
          <p:cNvSpPr txBox="1"/>
          <p:nvPr/>
        </p:nvSpPr>
        <p:spPr>
          <a:xfrm>
            <a:off x="542532" y="3634922"/>
            <a:ext cx="28596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2)   Vocal skills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69CADD0-5515-CF44-A01D-00177262D0DD}"/>
              </a:ext>
            </a:extLst>
          </p:cNvPr>
          <p:cNvSpPr txBox="1"/>
          <p:nvPr/>
        </p:nvSpPr>
        <p:spPr>
          <a:xfrm>
            <a:off x="5859802" y="3634922"/>
            <a:ext cx="28596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3)   Physical skills</a:t>
            </a:r>
          </a:p>
        </p:txBody>
      </p:sp>
      <p:pic>
        <p:nvPicPr>
          <p:cNvPr id="7171" name="Picture 3" descr="page2image1364851168">
            <a:extLst>
              <a:ext uri="{FF2B5EF4-FFF2-40B4-BE49-F238E27FC236}">
                <a16:creationId xmlns:a16="http://schemas.microsoft.com/office/drawing/2014/main" id="{D7038237-280F-994A-A368-C7713214A6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346" y="3264813"/>
            <a:ext cx="144780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page2image1364881536">
            <a:extLst>
              <a:ext uri="{FF2B5EF4-FFF2-40B4-BE49-F238E27FC236}">
                <a16:creationId xmlns:a16="http://schemas.microsoft.com/office/drawing/2014/main" id="{B2A97DC9-BAFC-B24C-B7A3-695557446F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744" y="3213501"/>
            <a:ext cx="629683" cy="688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4112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96A0134-35DC-D82C-0CDB-8D92BC7496DB}"/>
              </a:ext>
            </a:extLst>
          </p:cNvPr>
          <p:cNvSpPr/>
          <p:nvPr/>
        </p:nvSpPr>
        <p:spPr>
          <a:xfrm>
            <a:off x="542532" y="1038444"/>
            <a:ext cx="8953805" cy="53539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A99A677-8B2E-64C8-BF79-E89CF2409C0E}"/>
              </a:ext>
            </a:extLst>
          </p:cNvPr>
          <p:cNvSpPr/>
          <p:nvPr/>
        </p:nvSpPr>
        <p:spPr>
          <a:xfrm>
            <a:off x="542532" y="459002"/>
            <a:ext cx="4676775" cy="55608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solidFill>
                  <a:srgbClr val="F711B5"/>
                </a:solidFill>
                <a:ea typeface="Calibri" panose="020F0502020204030204" pitchFamily="34" charset="0"/>
              </a:rPr>
              <a:t>The </a:t>
            </a:r>
            <a:r>
              <a:rPr lang="en-GB" sz="1200" b="1" dirty="0" err="1">
                <a:solidFill>
                  <a:srgbClr val="F711B5"/>
                </a:solidFill>
                <a:ea typeface="Calibri" panose="020F0502020204030204" pitchFamily="34" charset="0"/>
              </a:rPr>
              <a:t>Bourne</a:t>
            </a:r>
            <a:r>
              <a:rPr lang="en-GB" sz="1200" b="1" dirty="0">
                <a:solidFill>
                  <a:srgbClr val="F711B5"/>
                </a:solidFill>
                <a:ea typeface="Calibri" panose="020F0502020204030204" pitchFamily="34" charset="0"/>
              </a:rPr>
              <a:t> Academy </a:t>
            </a:r>
            <a:endParaRPr lang="en-GB" sz="11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indent="-6350">
              <a:lnSpc>
                <a:spcPct val="107000"/>
              </a:lnSpc>
              <a:spcAft>
                <a:spcPts val="505"/>
              </a:spcAft>
            </a:pPr>
            <a:r>
              <a:rPr lang="en-GB" sz="1200" b="1" dirty="0">
                <a:solidFill>
                  <a:srgbClr val="000000"/>
                </a:solidFill>
                <a:ea typeface="Calibri" panose="020F0502020204030204" pitchFamily="34" charset="0"/>
              </a:rPr>
              <a:t>Knowledge Organiser: Year 10 Autumn Term - Drama</a:t>
            </a:r>
            <a:r>
              <a:rPr lang="en-GB" sz="1100" dirty="0">
                <a:solidFill>
                  <a:srgbClr val="000000"/>
                </a:solidFill>
                <a:ea typeface="Calibri" panose="020F0502020204030204" pitchFamily="34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solidFill>
                  <a:srgbClr val="000000"/>
                </a:solidFill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F7EE4A-900F-951E-56C2-2BACF3AAA3E3}"/>
              </a:ext>
            </a:extLst>
          </p:cNvPr>
          <p:cNvSpPr/>
          <p:nvPr/>
        </p:nvSpPr>
        <p:spPr>
          <a:xfrm>
            <a:off x="8796471" y="6489489"/>
            <a:ext cx="333375" cy="3143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solidFill>
                  <a:srgbClr val="000000"/>
                </a:solidFill>
                <a:ea typeface="Calibri" panose="020F0502020204030204" pitchFamily="34" charset="0"/>
              </a:rPr>
              <a:t>1</a:t>
            </a:r>
            <a:endParaRPr lang="en-GB" sz="1100" dirty="0">
              <a:solidFill>
                <a:srgbClr val="000000"/>
              </a:solidFill>
              <a:ea typeface="Calibri" panose="020F0502020204030204" pitchFamily="34" charset="0"/>
            </a:endParaRPr>
          </a:p>
        </p:txBody>
      </p:sp>
      <p:pic>
        <p:nvPicPr>
          <p:cNvPr id="8" name="Picture 7" descr="A picture containing text, ride&#10;&#10;Description automatically generated">
            <a:extLst>
              <a:ext uri="{FF2B5EF4-FFF2-40B4-BE49-F238E27FC236}">
                <a16:creationId xmlns:a16="http://schemas.microsoft.com/office/drawing/2014/main" id="{EF53DC5E-E34A-D0D2-F941-A4A28221A3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9122" y="293232"/>
            <a:ext cx="577215" cy="581025"/>
          </a:xfrm>
          <a:prstGeom prst="rect">
            <a:avLst/>
          </a:prstGeom>
          <a:noFill/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5B457969-59E8-5443-B86F-F8D1BF396905}"/>
              </a:ext>
            </a:extLst>
          </p:cNvPr>
          <p:cNvSpPr txBox="1"/>
          <p:nvPr/>
        </p:nvSpPr>
        <p:spPr>
          <a:xfrm>
            <a:off x="4256780" y="1070979"/>
            <a:ext cx="19250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Roles and Responsibilities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E322AC0-0625-FA41-BF16-037BC68567E9}"/>
              </a:ext>
            </a:extLst>
          </p:cNvPr>
          <p:cNvSpPr txBox="1"/>
          <p:nvPr/>
        </p:nvSpPr>
        <p:spPr>
          <a:xfrm>
            <a:off x="542532" y="1390284"/>
            <a:ext cx="28596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1)   Playwright  </a:t>
            </a:r>
          </a:p>
        </p:txBody>
      </p:sp>
      <p:pic>
        <p:nvPicPr>
          <p:cNvPr id="9254" name="Picture 38" descr="page3image1364053840">
            <a:extLst>
              <a:ext uri="{FF2B5EF4-FFF2-40B4-BE49-F238E27FC236}">
                <a16:creationId xmlns:a16="http://schemas.microsoft.com/office/drawing/2014/main" id="{360CD3EC-9508-F44D-886E-6A9A614E38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650" y="1737214"/>
            <a:ext cx="419100" cy="55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55" name="Picture 39" descr="page3image1364054112">
            <a:extLst>
              <a:ext uri="{FF2B5EF4-FFF2-40B4-BE49-F238E27FC236}">
                <a16:creationId xmlns:a16="http://schemas.microsoft.com/office/drawing/2014/main" id="{6FC09298-C183-5345-B382-A8C2A2DE13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51" y="1705315"/>
            <a:ext cx="2679700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13E0867-25A9-B247-8A57-AF55B3367449}"/>
              </a:ext>
            </a:extLst>
          </p:cNvPr>
          <p:cNvSpPr txBox="1"/>
          <p:nvPr/>
        </p:nvSpPr>
        <p:spPr>
          <a:xfrm>
            <a:off x="1082750" y="1791466"/>
            <a:ext cx="2117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u="sng" dirty="0">
                <a:effectLst/>
              </a:rPr>
              <a:t>What they do:</a:t>
            </a:r>
          </a:p>
          <a:p>
            <a:r>
              <a:rPr lang="en-GB" sz="1200" dirty="0">
                <a:effectLst/>
              </a:rPr>
              <a:t>Write the script of the play including the dialogue and stage directions. </a:t>
            </a:r>
          </a:p>
        </p:txBody>
      </p:sp>
      <p:pic>
        <p:nvPicPr>
          <p:cNvPr id="58" name="Picture 39" descr="page3image1364054112">
            <a:extLst>
              <a:ext uri="{FF2B5EF4-FFF2-40B4-BE49-F238E27FC236}">
                <a16:creationId xmlns:a16="http://schemas.microsoft.com/office/drawing/2014/main" id="{3064A694-1FE6-2446-AB45-5313181DE6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biLevel thresh="5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51" y="3258396"/>
            <a:ext cx="2679700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TextBox 58">
            <a:extLst>
              <a:ext uri="{FF2B5EF4-FFF2-40B4-BE49-F238E27FC236}">
                <a16:creationId xmlns:a16="http://schemas.microsoft.com/office/drawing/2014/main" id="{91358056-22E5-BE43-9093-5314B970DAEC}"/>
              </a:ext>
            </a:extLst>
          </p:cNvPr>
          <p:cNvSpPr txBox="1"/>
          <p:nvPr/>
        </p:nvSpPr>
        <p:spPr>
          <a:xfrm>
            <a:off x="741227" y="3344547"/>
            <a:ext cx="24862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u="sng" dirty="0">
                <a:effectLst/>
              </a:rPr>
              <a:t>What they do:</a:t>
            </a:r>
          </a:p>
          <a:p>
            <a:r>
              <a:rPr lang="en-GB" sz="1200" dirty="0">
                <a:effectLst/>
              </a:rPr>
              <a:t>Design the set of the play. Provide sketches and design materials before overseeing the creation of the pla</a:t>
            </a:r>
            <a:r>
              <a:rPr lang="en-GB" sz="1200" dirty="0"/>
              <a:t>y.</a:t>
            </a:r>
            <a:endParaRPr lang="en-GB" sz="1200" dirty="0">
              <a:effectLst/>
            </a:endParaRPr>
          </a:p>
        </p:txBody>
      </p:sp>
      <p:pic>
        <p:nvPicPr>
          <p:cNvPr id="9256" name="Picture 40" descr="page3image1408289760">
            <a:extLst>
              <a:ext uri="{FF2B5EF4-FFF2-40B4-BE49-F238E27FC236}">
                <a16:creationId xmlns:a16="http://schemas.microsoft.com/office/drawing/2014/main" id="{9E6C9A33-4AB9-9741-B347-44CA304EA3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27827">
            <a:off x="2599350" y="2894590"/>
            <a:ext cx="632913" cy="533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>
            <a:extLst>
              <a:ext uri="{FF2B5EF4-FFF2-40B4-BE49-F238E27FC236}">
                <a16:creationId xmlns:a16="http://schemas.microsoft.com/office/drawing/2014/main" id="{B1E7622A-FA74-7844-B6A4-C23D0150AB30}"/>
              </a:ext>
            </a:extLst>
          </p:cNvPr>
          <p:cNvSpPr txBox="1"/>
          <p:nvPr/>
        </p:nvSpPr>
        <p:spPr>
          <a:xfrm>
            <a:off x="631751" y="2966600"/>
            <a:ext cx="1576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2)   Set designer 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6D55400-7034-1F41-BB8C-DE7184CD2012}"/>
              </a:ext>
            </a:extLst>
          </p:cNvPr>
          <p:cNvSpPr txBox="1"/>
          <p:nvPr/>
        </p:nvSpPr>
        <p:spPr>
          <a:xfrm>
            <a:off x="542532" y="4527487"/>
            <a:ext cx="28596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3)   Performer  </a:t>
            </a:r>
          </a:p>
        </p:txBody>
      </p:sp>
      <p:pic>
        <p:nvPicPr>
          <p:cNvPr id="64" name="Picture 39" descr="page3image1364054112">
            <a:extLst>
              <a:ext uri="{FF2B5EF4-FFF2-40B4-BE49-F238E27FC236}">
                <a16:creationId xmlns:a16="http://schemas.microsoft.com/office/drawing/2014/main" id="{F63765CD-C61D-9042-B3C6-371741EE13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51" y="4804486"/>
            <a:ext cx="2679700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2935B2FD-B078-FF42-A68D-05F9BA771424}"/>
              </a:ext>
            </a:extLst>
          </p:cNvPr>
          <p:cNvSpPr txBox="1"/>
          <p:nvPr/>
        </p:nvSpPr>
        <p:spPr>
          <a:xfrm>
            <a:off x="741227" y="4895215"/>
            <a:ext cx="24591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u="sng" dirty="0">
                <a:effectLst/>
              </a:rPr>
              <a:t>What they do:</a:t>
            </a:r>
          </a:p>
          <a:p>
            <a:r>
              <a:rPr lang="en-GB" sz="1200" dirty="0">
                <a:effectLst/>
              </a:rPr>
              <a:t>Appear in a production, for example by acting, singing, dancing or singing. </a:t>
            </a:r>
            <a:endParaRPr lang="en-GB" sz="1000" dirty="0">
              <a:effectLst/>
            </a:endParaRPr>
          </a:p>
        </p:txBody>
      </p:sp>
      <p:pic>
        <p:nvPicPr>
          <p:cNvPr id="9257" name="Picture 41" descr="page3image1408287536">
            <a:extLst>
              <a:ext uri="{FF2B5EF4-FFF2-40B4-BE49-F238E27FC236}">
                <a16:creationId xmlns:a16="http://schemas.microsoft.com/office/drawing/2014/main" id="{D2E1F5D0-577F-F741-8ED6-5B7C3E7AD4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463" y="5541018"/>
            <a:ext cx="7747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" name="TextBox 66">
            <a:extLst>
              <a:ext uri="{FF2B5EF4-FFF2-40B4-BE49-F238E27FC236}">
                <a16:creationId xmlns:a16="http://schemas.microsoft.com/office/drawing/2014/main" id="{85335B3A-C33B-9C48-B212-2A3EEBE18D16}"/>
              </a:ext>
            </a:extLst>
          </p:cNvPr>
          <p:cNvSpPr txBox="1"/>
          <p:nvPr/>
        </p:nvSpPr>
        <p:spPr>
          <a:xfrm>
            <a:off x="3625257" y="1609653"/>
            <a:ext cx="28596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4)   Lighting designer  </a:t>
            </a:r>
          </a:p>
        </p:txBody>
      </p:sp>
      <p:pic>
        <p:nvPicPr>
          <p:cNvPr id="68" name="Picture 39" descr="page3image1364054112">
            <a:extLst>
              <a:ext uri="{FF2B5EF4-FFF2-40B4-BE49-F238E27FC236}">
                <a16:creationId xmlns:a16="http://schemas.microsoft.com/office/drawing/2014/main" id="{4F77BA68-131F-AE4D-BF13-D67F38FB98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biLevel thresh="50000"/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476" y="1886652"/>
            <a:ext cx="2679700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" name="TextBox 68">
            <a:extLst>
              <a:ext uri="{FF2B5EF4-FFF2-40B4-BE49-F238E27FC236}">
                <a16:creationId xmlns:a16="http://schemas.microsoft.com/office/drawing/2014/main" id="{11B5BBD4-D9CB-4D4F-A5AB-5F64E71CCAB8}"/>
              </a:ext>
            </a:extLst>
          </p:cNvPr>
          <p:cNvSpPr txBox="1"/>
          <p:nvPr/>
        </p:nvSpPr>
        <p:spPr>
          <a:xfrm>
            <a:off x="3925992" y="1880470"/>
            <a:ext cx="23316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u="sng" dirty="0">
                <a:effectLst/>
              </a:rPr>
              <a:t>What they do:</a:t>
            </a:r>
          </a:p>
          <a:p>
            <a:r>
              <a:rPr lang="en-GB" sz="1200" dirty="0">
                <a:effectLst/>
              </a:rPr>
              <a:t>Design the lighting states and effects. Must understand the technical capabilities of the theatre and create a lighting plot. 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0FDBC58F-B6C9-3541-B04A-7EC94E9C1CED}"/>
              </a:ext>
            </a:extLst>
          </p:cNvPr>
          <p:cNvSpPr txBox="1"/>
          <p:nvPr/>
        </p:nvSpPr>
        <p:spPr>
          <a:xfrm>
            <a:off x="3629314" y="3194832"/>
            <a:ext cx="28596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5)   Understudy</a:t>
            </a:r>
          </a:p>
        </p:txBody>
      </p:sp>
      <p:pic>
        <p:nvPicPr>
          <p:cNvPr id="72" name="Picture 39" descr="page3image1364054112">
            <a:extLst>
              <a:ext uri="{FF2B5EF4-FFF2-40B4-BE49-F238E27FC236}">
                <a16:creationId xmlns:a16="http://schemas.microsoft.com/office/drawing/2014/main" id="{D9AC67F6-2800-F648-8BF5-CCB91F160D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biLevel thresh="50000"/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8533" y="3471831"/>
            <a:ext cx="2679700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TextBox 72">
            <a:extLst>
              <a:ext uri="{FF2B5EF4-FFF2-40B4-BE49-F238E27FC236}">
                <a16:creationId xmlns:a16="http://schemas.microsoft.com/office/drawing/2014/main" id="{F49AB648-F6A0-604D-9356-0D2DC3E86B74}"/>
              </a:ext>
            </a:extLst>
          </p:cNvPr>
          <p:cNvSpPr txBox="1"/>
          <p:nvPr/>
        </p:nvSpPr>
        <p:spPr>
          <a:xfrm>
            <a:off x="3925991" y="3557982"/>
            <a:ext cx="23316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u="sng" dirty="0">
                <a:effectLst/>
              </a:rPr>
              <a:t>What they do:</a:t>
            </a:r>
          </a:p>
          <a:p>
            <a:r>
              <a:rPr lang="en-GB" sz="1200" dirty="0">
                <a:effectLst/>
              </a:rPr>
              <a:t>Learn a part including lines and movements, so they can take over from someone when needed. </a:t>
            </a:r>
          </a:p>
        </p:txBody>
      </p:sp>
      <p:pic>
        <p:nvPicPr>
          <p:cNvPr id="9258" name="Picture 42" descr="page3image1364056320">
            <a:extLst>
              <a:ext uri="{FF2B5EF4-FFF2-40B4-BE49-F238E27FC236}">
                <a16:creationId xmlns:a16="http://schemas.microsoft.com/office/drawing/2014/main" id="{4752A971-6FEC-5041-9C48-0DB5BED10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3607" y="1626302"/>
            <a:ext cx="736600" cy="52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" name="TextBox 77">
            <a:extLst>
              <a:ext uri="{FF2B5EF4-FFF2-40B4-BE49-F238E27FC236}">
                <a16:creationId xmlns:a16="http://schemas.microsoft.com/office/drawing/2014/main" id="{82E84024-F6F9-C442-B54D-44E8A2FA3CD2}"/>
              </a:ext>
            </a:extLst>
          </p:cNvPr>
          <p:cNvSpPr txBox="1"/>
          <p:nvPr/>
        </p:nvSpPr>
        <p:spPr>
          <a:xfrm>
            <a:off x="3625257" y="4741380"/>
            <a:ext cx="28596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6)   Sound designer</a:t>
            </a:r>
          </a:p>
        </p:txBody>
      </p:sp>
      <p:pic>
        <p:nvPicPr>
          <p:cNvPr id="79" name="Picture 39" descr="page3image1364054112">
            <a:extLst>
              <a:ext uri="{FF2B5EF4-FFF2-40B4-BE49-F238E27FC236}">
                <a16:creationId xmlns:a16="http://schemas.microsoft.com/office/drawing/2014/main" id="{844EE3A5-C52C-DF4B-859B-D4193AE085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biLevel thresh="50000"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476" y="5018379"/>
            <a:ext cx="2679700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39779540-D124-7B43-A668-1AA40CAE2539}"/>
              </a:ext>
            </a:extLst>
          </p:cNvPr>
          <p:cNvSpPr txBox="1"/>
          <p:nvPr/>
        </p:nvSpPr>
        <p:spPr>
          <a:xfrm>
            <a:off x="3811079" y="5104530"/>
            <a:ext cx="25614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u="sng" dirty="0">
                <a:effectLst/>
              </a:rPr>
              <a:t>What they do:</a:t>
            </a:r>
          </a:p>
          <a:p>
            <a:r>
              <a:rPr lang="en-GB" sz="1200" dirty="0">
                <a:effectLst/>
              </a:rPr>
              <a:t>Design the sound required for the performance. Consider if microphones are needed and create a sound plot. </a:t>
            </a:r>
          </a:p>
        </p:txBody>
      </p:sp>
      <p:pic>
        <p:nvPicPr>
          <p:cNvPr id="9259" name="Picture 43" descr="page3image1364055728">
            <a:extLst>
              <a:ext uri="{FF2B5EF4-FFF2-40B4-BE49-F238E27FC236}">
                <a16:creationId xmlns:a16="http://schemas.microsoft.com/office/drawing/2014/main" id="{523F1456-FB7D-644F-B2B1-FC7F25FBD4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42908">
            <a:off x="5879147" y="4741729"/>
            <a:ext cx="493393" cy="493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" name="TextBox 81">
            <a:extLst>
              <a:ext uri="{FF2B5EF4-FFF2-40B4-BE49-F238E27FC236}">
                <a16:creationId xmlns:a16="http://schemas.microsoft.com/office/drawing/2014/main" id="{B892B182-CAC5-6F4E-A5D0-1BAE64FA8CB5}"/>
              </a:ext>
            </a:extLst>
          </p:cNvPr>
          <p:cNvSpPr txBox="1"/>
          <p:nvPr/>
        </p:nvSpPr>
        <p:spPr>
          <a:xfrm>
            <a:off x="6657996" y="1428316"/>
            <a:ext cx="28596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7)   Costume designer</a:t>
            </a:r>
          </a:p>
        </p:txBody>
      </p:sp>
      <p:pic>
        <p:nvPicPr>
          <p:cNvPr id="83" name="Picture 39" descr="page3image1364054112">
            <a:extLst>
              <a:ext uri="{FF2B5EF4-FFF2-40B4-BE49-F238E27FC236}">
                <a16:creationId xmlns:a16="http://schemas.microsoft.com/office/drawing/2014/main" id="{5EFEF792-F167-204E-8F69-4018E084D5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biLevel thresh="50000"/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7215" y="1705315"/>
            <a:ext cx="2679700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4" name="TextBox 83">
            <a:extLst>
              <a:ext uri="{FF2B5EF4-FFF2-40B4-BE49-F238E27FC236}">
                <a16:creationId xmlns:a16="http://schemas.microsoft.com/office/drawing/2014/main" id="{D241297A-BECE-C942-BC95-EDF874321B33}"/>
              </a:ext>
            </a:extLst>
          </p:cNvPr>
          <p:cNvSpPr txBox="1"/>
          <p:nvPr/>
        </p:nvSpPr>
        <p:spPr>
          <a:xfrm>
            <a:off x="6843609" y="1689591"/>
            <a:ext cx="25614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u="sng" dirty="0">
                <a:effectLst/>
              </a:rPr>
              <a:t>What they do:</a:t>
            </a:r>
          </a:p>
          <a:p>
            <a:r>
              <a:rPr lang="en-GB" sz="1200" dirty="0">
                <a:effectLst/>
              </a:rPr>
              <a:t>Design what the actors wear on stage. Make sure that costumes are appropriate for the style and period of the piece. </a:t>
            </a:r>
          </a:p>
        </p:txBody>
      </p:sp>
      <p:pic>
        <p:nvPicPr>
          <p:cNvPr id="9260" name="Picture 44" descr="page3image1364051776">
            <a:extLst>
              <a:ext uri="{FF2B5EF4-FFF2-40B4-BE49-F238E27FC236}">
                <a16:creationId xmlns:a16="http://schemas.microsoft.com/office/drawing/2014/main" id="{9C0BB230-4669-9345-97A9-315FBF5A0F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3941" y="2487249"/>
            <a:ext cx="530913" cy="717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" name="TextBox 86">
            <a:extLst>
              <a:ext uri="{FF2B5EF4-FFF2-40B4-BE49-F238E27FC236}">
                <a16:creationId xmlns:a16="http://schemas.microsoft.com/office/drawing/2014/main" id="{03EB2546-EF00-A24B-B6B7-27E6AD9C1488}"/>
              </a:ext>
            </a:extLst>
          </p:cNvPr>
          <p:cNvSpPr txBox="1"/>
          <p:nvPr/>
        </p:nvSpPr>
        <p:spPr>
          <a:xfrm>
            <a:off x="6635422" y="2966532"/>
            <a:ext cx="28596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8)   Director</a:t>
            </a:r>
          </a:p>
        </p:txBody>
      </p:sp>
      <p:pic>
        <p:nvPicPr>
          <p:cNvPr id="88" name="Picture 39" descr="page3image1364054112">
            <a:extLst>
              <a:ext uri="{FF2B5EF4-FFF2-40B4-BE49-F238E27FC236}">
                <a16:creationId xmlns:a16="http://schemas.microsoft.com/office/drawing/2014/main" id="{2425C5C4-B519-5346-9662-A974A7C722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biLevel thresh="50000"/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4641" y="3243531"/>
            <a:ext cx="2679700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" name="TextBox 88">
            <a:extLst>
              <a:ext uri="{FF2B5EF4-FFF2-40B4-BE49-F238E27FC236}">
                <a16:creationId xmlns:a16="http://schemas.microsoft.com/office/drawing/2014/main" id="{B1EA7402-C0A1-5842-ACB8-5B44E14A4A92}"/>
              </a:ext>
            </a:extLst>
          </p:cNvPr>
          <p:cNvSpPr txBox="1"/>
          <p:nvPr/>
        </p:nvSpPr>
        <p:spPr>
          <a:xfrm>
            <a:off x="6821035" y="3227807"/>
            <a:ext cx="25638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u="sng" dirty="0">
                <a:effectLst/>
              </a:rPr>
              <a:t>What they do:</a:t>
            </a:r>
          </a:p>
          <a:p>
            <a:r>
              <a:rPr lang="en-GB" sz="1200" dirty="0">
                <a:effectLst/>
              </a:rPr>
              <a:t>Oversee the creative aspects of the production. Liaise with designers, rehearses the actors and ensures all technical elements are ready. </a:t>
            </a:r>
          </a:p>
        </p:txBody>
      </p:sp>
      <p:pic>
        <p:nvPicPr>
          <p:cNvPr id="9261" name="Picture 45" descr="page3image1408287824">
            <a:extLst>
              <a:ext uri="{FF2B5EF4-FFF2-40B4-BE49-F238E27FC236}">
                <a16:creationId xmlns:a16="http://schemas.microsoft.com/office/drawing/2014/main" id="{D962585A-7721-8445-A43C-BCC4187585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BEBA8EAE-BF5A-486C-A8C5-ECC9F3942E4B}">
                <a14:imgProps xmlns:a14="http://schemas.microsoft.com/office/drawing/2010/main">
                  <a14:imgLayer r:embed="rId21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1517" y="4026448"/>
            <a:ext cx="652567" cy="652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6" name="TextBox 95">
            <a:extLst>
              <a:ext uri="{FF2B5EF4-FFF2-40B4-BE49-F238E27FC236}">
                <a16:creationId xmlns:a16="http://schemas.microsoft.com/office/drawing/2014/main" id="{D8EB7036-9B08-2947-9941-769A2289681C}"/>
              </a:ext>
            </a:extLst>
          </p:cNvPr>
          <p:cNvSpPr txBox="1"/>
          <p:nvPr/>
        </p:nvSpPr>
        <p:spPr>
          <a:xfrm>
            <a:off x="6655446" y="4527487"/>
            <a:ext cx="28596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9)   Technician</a:t>
            </a:r>
          </a:p>
        </p:txBody>
      </p:sp>
      <p:pic>
        <p:nvPicPr>
          <p:cNvPr id="97" name="Picture 39" descr="page3image1364054112">
            <a:extLst>
              <a:ext uri="{FF2B5EF4-FFF2-40B4-BE49-F238E27FC236}">
                <a16:creationId xmlns:a16="http://schemas.microsoft.com/office/drawing/2014/main" id="{EA8FD6A4-30EF-194F-860E-C7491BB845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biLevel thresh="50000"/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4665" y="4804486"/>
            <a:ext cx="2679700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8" name="TextBox 97">
            <a:extLst>
              <a:ext uri="{FF2B5EF4-FFF2-40B4-BE49-F238E27FC236}">
                <a16:creationId xmlns:a16="http://schemas.microsoft.com/office/drawing/2014/main" id="{C68C3E79-2E4D-2C4A-83D9-5002D989B784}"/>
              </a:ext>
            </a:extLst>
          </p:cNvPr>
          <p:cNvSpPr txBox="1"/>
          <p:nvPr/>
        </p:nvSpPr>
        <p:spPr>
          <a:xfrm>
            <a:off x="6841268" y="4890637"/>
            <a:ext cx="25614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u="sng" dirty="0">
                <a:effectLst/>
              </a:rPr>
              <a:t>What they do:</a:t>
            </a:r>
          </a:p>
          <a:p>
            <a:r>
              <a:rPr lang="en-GB" sz="1200" dirty="0">
                <a:effectLst/>
              </a:rPr>
              <a:t>Operate the technical equipment (lighting and sound boards) during a performance. </a:t>
            </a:r>
          </a:p>
        </p:txBody>
      </p:sp>
    </p:spTree>
    <p:extLst>
      <p:ext uri="{BB962C8B-B14F-4D97-AF65-F5344CB8AC3E}">
        <p14:creationId xmlns:p14="http://schemas.microsoft.com/office/powerpoint/2010/main" val="3828508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</TotalTime>
  <Words>487</Words>
  <Application>Microsoft Office PowerPoint</Application>
  <PresentationFormat>A4 Paper (210x297 mm)</PresentationFormat>
  <Paragraphs>78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Price</dc:creator>
  <cp:lastModifiedBy>Lara Jones</cp:lastModifiedBy>
  <cp:revision>8</cp:revision>
  <dcterms:created xsi:type="dcterms:W3CDTF">2023-02-03T10:33:14Z</dcterms:created>
  <dcterms:modified xsi:type="dcterms:W3CDTF">2024-06-10T14:18:18Z</dcterms:modified>
</cp:coreProperties>
</file>