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5" r:id="rId5"/>
    <p:sldId id="266" r:id="rId6"/>
    <p:sldId id="26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4660"/>
  </p:normalViewPr>
  <p:slideViewPr>
    <p:cSldViewPr snapToGrid="0">
      <p:cViewPr varScale="1">
        <p:scale>
          <a:sx n="78" d="100"/>
          <a:sy n="78" d="100"/>
        </p:scale>
        <p:origin x="12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D3BF-E167-409B-9E1E-719E0FFB4BEC}"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ECEF1-A76B-468E-93F1-72C567FA3E8B}" type="slidenum">
              <a:rPr lang="en-GB" smtClean="0"/>
              <a:t>‹#›</a:t>
            </a:fld>
            <a:endParaRPr lang="en-GB"/>
          </a:p>
        </p:txBody>
      </p:sp>
    </p:spTree>
    <p:extLst>
      <p:ext uri="{BB962C8B-B14F-4D97-AF65-F5344CB8AC3E}">
        <p14:creationId xmlns:p14="http://schemas.microsoft.com/office/powerpoint/2010/main" val="247941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E69F-81DC-A174-B7B8-8DB36DD32A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0503E0C-E29A-3627-6BC4-221BC41DC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48C203A-8B64-17B3-76B8-14D9BB973ADA}"/>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5" name="Footer Placeholder 4">
            <a:extLst>
              <a:ext uri="{FF2B5EF4-FFF2-40B4-BE49-F238E27FC236}">
                <a16:creationId xmlns:a16="http://schemas.microsoft.com/office/drawing/2014/main" id="{C85E4FE9-E0F2-E912-5F33-B7605F136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F862C-B3BE-D093-95F4-2EFB05BB6758}"/>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359007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8847-BAFC-17A3-6B93-E2EC519AA56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FD24FD3-53BB-7078-CC67-643A02BB07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7583BE-F22C-FD6F-D2D8-803B5DE91A93}"/>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5" name="Footer Placeholder 4">
            <a:extLst>
              <a:ext uri="{FF2B5EF4-FFF2-40B4-BE49-F238E27FC236}">
                <a16:creationId xmlns:a16="http://schemas.microsoft.com/office/drawing/2014/main" id="{32CA5030-CAC3-E0E1-77E4-61C2AA98B8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F0048-3DB0-CCB2-A6E8-0732B2CF1660}"/>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197817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8F5F3-70FD-D2AB-9B08-17F4F3E4DE2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A6C2350-C64D-203E-B95B-C4C17C4A87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7CA2EF-80DA-38F3-1D4C-719FAFE7FE9C}"/>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5" name="Footer Placeholder 4">
            <a:extLst>
              <a:ext uri="{FF2B5EF4-FFF2-40B4-BE49-F238E27FC236}">
                <a16:creationId xmlns:a16="http://schemas.microsoft.com/office/drawing/2014/main" id="{FB725154-2A49-6677-BDD2-9DDAD06431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332CE5-1672-DF8A-24C7-43948CBD9941}"/>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351753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1D60-E7B3-79EC-C9EA-82E7B0E2994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2951C7-FF07-A80A-443F-ED16F264076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780D6C-E2C8-7C8D-C2C1-D77901528194}"/>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5" name="Footer Placeholder 4">
            <a:extLst>
              <a:ext uri="{FF2B5EF4-FFF2-40B4-BE49-F238E27FC236}">
                <a16:creationId xmlns:a16="http://schemas.microsoft.com/office/drawing/2014/main" id="{32251AE9-F856-7E92-5672-CB6A40CB5D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E2A7A-FDAF-5531-5684-39DBB7639739}"/>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388947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6ABB-926F-E1BC-58DD-B2A78EC46E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F182B1A-EA58-47A2-60A9-3CD5049F9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363249-B6A0-F467-5A2E-86125625DDC7}"/>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5" name="Footer Placeholder 4">
            <a:extLst>
              <a:ext uri="{FF2B5EF4-FFF2-40B4-BE49-F238E27FC236}">
                <a16:creationId xmlns:a16="http://schemas.microsoft.com/office/drawing/2014/main" id="{4938B4E3-94AD-8416-64B2-29A3DFF4E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3A527-EC3B-672D-7852-786699E60D90}"/>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87539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B8FD-3820-06E3-35CA-5204E5BBFA4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74BF8E-841E-CA70-ED13-7FD33B403F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4FF0EDD-3386-496C-8CB0-08F60C5DC8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E8B3AAF-0F04-3563-1D2D-E2DBC94D05FD}"/>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6" name="Footer Placeholder 5">
            <a:extLst>
              <a:ext uri="{FF2B5EF4-FFF2-40B4-BE49-F238E27FC236}">
                <a16:creationId xmlns:a16="http://schemas.microsoft.com/office/drawing/2014/main" id="{5830B63D-A8AF-6DF2-A032-21C91232B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751D5-60FB-2A52-8F32-3F9514C72049}"/>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172366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D7B2-45E8-3D8D-FE40-733EDB8FF9E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788DF2B-3C49-2CC1-2E50-A8DDD3F2B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F04627B-A719-A0F1-8105-C71753A24D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712F07-25B3-2DF2-0599-0AFEC0E94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F4FAE8-759D-B868-5FBE-A9CB1D9023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205B657-452D-1750-945C-E97F14E512EF}"/>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8" name="Footer Placeholder 7">
            <a:extLst>
              <a:ext uri="{FF2B5EF4-FFF2-40B4-BE49-F238E27FC236}">
                <a16:creationId xmlns:a16="http://schemas.microsoft.com/office/drawing/2014/main" id="{ECB8E7C4-3EC7-59E2-ACD8-479458D208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EBA072-5F24-AC5F-1A7C-86ABCCCC795F}"/>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117511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64BC-5D15-33BC-295C-6A4AF138F01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D5CE8EA-CC8C-C2F7-14D8-5647FF4367A3}"/>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4" name="Footer Placeholder 3">
            <a:extLst>
              <a:ext uri="{FF2B5EF4-FFF2-40B4-BE49-F238E27FC236}">
                <a16:creationId xmlns:a16="http://schemas.microsoft.com/office/drawing/2014/main" id="{E5B1BB6C-DDCD-45F1-8500-8FF55131E3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1730A6-D072-DC8A-B3F4-878A9835F62E}"/>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410407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C29B5-638E-E2C7-49E9-B1DB75E3C5AD}"/>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3" name="Footer Placeholder 2">
            <a:extLst>
              <a:ext uri="{FF2B5EF4-FFF2-40B4-BE49-F238E27FC236}">
                <a16:creationId xmlns:a16="http://schemas.microsoft.com/office/drawing/2014/main" id="{9A7EE4C5-E5DA-ECB1-3395-EFB06E514A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0A51E6-632B-0904-277D-6E7897382177}"/>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379739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52C3-D382-7AE1-2F2A-2CACE82982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0918150-D2C7-EFAF-3E66-4F7B90CFE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33CF268-1879-D862-1F63-191FC45E1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85441E-048B-6D80-B200-2035D2DF6F26}"/>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6" name="Footer Placeholder 5">
            <a:extLst>
              <a:ext uri="{FF2B5EF4-FFF2-40B4-BE49-F238E27FC236}">
                <a16:creationId xmlns:a16="http://schemas.microsoft.com/office/drawing/2014/main" id="{96D48EE7-D185-1DD9-C175-230D14C75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E421B5-C220-ECBC-9F7E-4EF3354CC262}"/>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113738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D2D4-4C54-BCDE-E882-B581028C77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FFF8941-D321-E55C-C431-02FBF38BC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4EC2AF-0DC5-1FC9-3A79-CEDFFA5A3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F48920-CE7F-ED57-B140-CF649B08DD22}"/>
              </a:ext>
            </a:extLst>
          </p:cNvPr>
          <p:cNvSpPr>
            <a:spLocks noGrp="1"/>
          </p:cNvSpPr>
          <p:nvPr>
            <p:ph type="dt" sz="half" idx="10"/>
          </p:nvPr>
        </p:nvSpPr>
        <p:spPr/>
        <p:txBody>
          <a:bodyPr/>
          <a:lstStyle/>
          <a:p>
            <a:fld id="{B6F56E7A-C3F2-4C97-889E-5A79698D1BB7}" type="datetimeFigureOut">
              <a:rPr lang="en-GB" smtClean="0"/>
              <a:t>24/04/2024</a:t>
            </a:fld>
            <a:endParaRPr lang="en-GB"/>
          </a:p>
        </p:txBody>
      </p:sp>
      <p:sp>
        <p:nvSpPr>
          <p:cNvPr id="6" name="Footer Placeholder 5">
            <a:extLst>
              <a:ext uri="{FF2B5EF4-FFF2-40B4-BE49-F238E27FC236}">
                <a16:creationId xmlns:a16="http://schemas.microsoft.com/office/drawing/2014/main" id="{45F987A8-FB95-C1C7-FC61-80F317CBAD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8161C4-C354-8EE6-B604-086A29E693BB}"/>
              </a:ext>
            </a:extLst>
          </p:cNvPr>
          <p:cNvSpPr>
            <a:spLocks noGrp="1"/>
          </p:cNvSpPr>
          <p:nvPr>
            <p:ph type="sldNum" sz="quarter" idx="12"/>
          </p:nvPr>
        </p:nvSpPr>
        <p:spPr/>
        <p:txBody>
          <a:bodyPr/>
          <a:lstStyle/>
          <a:p>
            <a:fld id="{1A12C0C5-1B30-4E31-B263-891C6B73D3E6}" type="slidenum">
              <a:rPr lang="en-GB" smtClean="0"/>
              <a:t>‹#›</a:t>
            </a:fld>
            <a:endParaRPr lang="en-GB"/>
          </a:p>
        </p:txBody>
      </p:sp>
    </p:spTree>
    <p:extLst>
      <p:ext uri="{BB962C8B-B14F-4D97-AF65-F5344CB8AC3E}">
        <p14:creationId xmlns:p14="http://schemas.microsoft.com/office/powerpoint/2010/main" val="281533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EC809-2401-D9D0-18E6-BABFE80E8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767CF71-2EBB-239F-A071-803C9E445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194032-DF71-5A75-B5C9-4FA76D759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56E7A-C3F2-4C97-889E-5A79698D1BB7}" type="datetimeFigureOut">
              <a:rPr lang="en-GB" smtClean="0"/>
              <a:t>24/04/2024</a:t>
            </a:fld>
            <a:endParaRPr lang="en-GB"/>
          </a:p>
        </p:txBody>
      </p:sp>
      <p:sp>
        <p:nvSpPr>
          <p:cNvPr id="5" name="Footer Placeholder 4">
            <a:extLst>
              <a:ext uri="{FF2B5EF4-FFF2-40B4-BE49-F238E27FC236}">
                <a16:creationId xmlns:a16="http://schemas.microsoft.com/office/drawing/2014/main" id="{93D75119-4D89-F310-3AA7-BD0EED5CB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6C6FD4-69A5-27C9-5B05-F6733D209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2C0C5-1B30-4E31-B263-891C6B73D3E6}" type="slidenum">
              <a:rPr lang="en-GB" smtClean="0"/>
              <a:t>‹#›</a:t>
            </a:fld>
            <a:endParaRPr lang="en-GB"/>
          </a:p>
        </p:txBody>
      </p:sp>
    </p:spTree>
    <p:extLst>
      <p:ext uri="{BB962C8B-B14F-4D97-AF65-F5344CB8AC3E}">
        <p14:creationId xmlns:p14="http://schemas.microsoft.com/office/powerpoint/2010/main" val="155508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gif"/><Relationship Id="rId11" Type="http://schemas.openxmlformats.org/officeDocument/2006/relationships/image" Target="../media/image21.png"/><Relationship Id="rId5" Type="http://schemas.openxmlformats.org/officeDocument/2006/relationships/image" Target="../media/image15.gif"/><Relationship Id="rId10" Type="http://schemas.openxmlformats.org/officeDocument/2006/relationships/image" Target="../media/image20.png"/><Relationship Id="rId4" Type="http://schemas.openxmlformats.org/officeDocument/2006/relationships/image" Target="../media/image14.gif"/><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82FE-2E7F-DB1B-D33D-0F40578F09ED}"/>
              </a:ext>
            </a:extLst>
          </p:cNvPr>
          <p:cNvSpPr>
            <a:spLocks noGrp="1"/>
          </p:cNvSpPr>
          <p:nvPr>
            <p:ph type="ctrTitle"/>
          </p:nvPr>
        </p:nvSpPr>
        <p:spPr/>
        <p:txBody>
          <a:bodyPr/>
          <a:lstStyle/>
          <a:p>
            <a:r>
              <a:rPr lang="en-GB" dirty="0"/>
              <a:t>Autumn Term</a:t>
            </a:r>
          </a:p>
        </p:txBody>
      </p:sp>
      <p:sp>
        <p:nvSpPr>
          <p:cNvPr id="3" name="Subtitle 2">
            <a:extLst>
              <a:ext uri="{FF2B5EF4-FFF2-40B4-BE49-F238E27FC236}">
                <a16:creationId xmlns:a16="http://schemas.microsoft.com/office/drawing/2014/main" id="{ECB074EC-5C8D-B365-162E-23D71D6F576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6474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Google Shape;122;p16"/>
          <p:cNvGraphicFramePr/>
          <p:nvPr/>
        </p:nvGraphicFramePr>
        <p:xfrm>
          <a:off x="18667" y="65975"/>
          <a:ext cx="5385200" cy="3322260"/>
        </p:xfrm>
        <a:graphic>
          <a:graphicData uri="http://schemas.openxmlformats.org/drawingml/2006/table">
            <a:tbl>
              <a:tblPr>
                <a:noFill/>
              </a:tblPr>
              <a:tblGrid>
                <a:gridCol w="1258625">
                  <a:extLst>
                    <a:ext uri="{9D8B030D-6E8A-4147-A177-3AD203B41FA5}">
                      <a16:colId xmlns:a16="http://schemas.microsoft.com/office/drawing/2014/main" val="20000"/>
                    </a:ext>
                  </a:extLst>
                </a:gridCol>
                <a:gridCol w="4126575">
                  <a:extLst>
                    <a:ext uri="{9D8B030D-6E8A-4147-A177-3AD203B41FA5}">
                      <a16:colId xmlns:a16="http://schemas.microsoft.com/office/drawing/2014/main" val="20001"/>
                    </a:ext>
                  </a:extLst>
                </a:gridCol>
              </a:tblGrid>
              <a:tr h="381000">
                <a:tc gridSpan="2">
                  <a:txBody>
                    <a:bodyPr/>
                    <a:lstStyle/>
                    <a:p>
                      <a:pPr marL="0" marR="0" lvl="0" indent="0" algn="l" rtl="0">
                        <a:spcBef>
                          <a:spcPts val="0"/>
                        </a:spcBef>
                        <a:spcAft>
                          <a:spcPts val="0"/>
                        </a:spcAft>
                        <a:buClr>
                          <a:srgbClr val="FFFFFF"/>
                        </a:buClr>
                        <a:buSzPts val="1100"/>
                        <a:buFont typeface="Calibri"/>
                        <a:buNone/>
                      </a:pPr>
                      <a:r>
                        <a:rPr lang="en-GB" sz="1100" u="none" strike="noStrike" cap="none">
                          <a:solidFill>
                            <a:srgbClr val="FFFFFF"/>
                          </a:solidFill>
                        </a:rPr>
                        <a:t>Keywords</a:t>
                      </a:r>
                      <a:endParaRPr sz="1100" u="none" strike="noStrike" cap="none">
                        <a:solidFill>
                          <a:srgbClr val="FFFFFF"/>
                        </a:solidFill>
                      </a:endParaRPr>
                    </a:p>
                  </a:txBody>
                  <a:tcPr marL="121900" marR="121900" marT="91425" marB="91425">
                    <a:lnB w="9525" cap="flat" cmpd="sng">
                      <a:solidFill>
                        <a:srgbClr val="9E9E9E"/>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t>Catalyst</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A substance that speeds up the rate of another reaction but is not used up or changed itself</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Enzyme</a:t>
                      </a:r>
                      <a:endParaRPr sz="1100" u="none" strike="noStrike" cap="none"/>
                    </a:p>
                  </a:txBody>
                  <a:tcPr marL="121900" marR="121900"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A biological catalyst</a:t>
                      </a:r>
                      <a:endParaRPr sz="1100" u="none" strike="noStrike" cap="none"/>
                    </a:p>
                  </a:txBody>
                  <a:tcPr marL="121900" marR="121900"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Substrate</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Molecule(s) acted on by a catalyst</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Active Site</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site on enzymes where the reactants bind</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Denature</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Change the shape of the active site</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Metabolism</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sum of all the reactions in a cell or the body</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t>Bile</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Made in the liver and stored in the gall bladder. It neutralises stomach acid and emulsifies fats.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graphicFrame>
        <p:nvGraphicFramePr>
          <p:cNvPr id="123" name="Google Shape;123;p16"/>
          <p:cNvGraphicFramePr/>
          <p:nvPr/>
        </p:nvGraphicFramePr>
        <p:xfrm>
          <a:off x="7582001" y="3591556"/>
          <a:ext cx="4470300" cy="2758290"/>
        </p:xfrm>
        <a:graphic>
          <a:graphicData uri="http://schemas.openxmlformats.org/drawingml/2006/table">
            <a:tbl>
              <a:tblPr>
                <a:noFill/>
              </a:tblPr>
              <a:tblGrid>
                <a:gridCol w="1014125">
                  <a:extLst>
                    <a:ext uri="{9D8B030D-6E8A-4147-A177-3AD203B41FA5}">
                      <a16:colId xmlns:a16="http://schemas.microsoft.com/office/drawing/2014/main" val="20000"/>
                    </a:ext>
                  </a:extLst>
                </a:gridCol>
                <a:gridCol w="1114300">
                  <a:extLst>
                    <a:ext uri="{9D8B030D-6E8A-4147-A177-3AD203B41FA5}">
                      <a16:colId xmlns:a16="http://schemas.microsoft.com/office/drawing/2014/main" val="20001"/>
                    </a:ext>
                  </a:extLst>
                </a:gridCol>
                <a:gridCol w="1297675">
                  <a:extLst>
                    <a:ext uri="{9D8B030D-6E8A-4147-A177-3AD203B41FA5}">
                      <a16:colId xmlns:a16="http://schemas.microsoft.com/office/drawing/2014/main" val="20002"/>
                    </a:ext>
                  </a:extLst>
                </a:gridCol>
                <a:gridCol w="1044200">
                  <a:extLst>
                    <a:ext uri="{9D8B030D-6E8A-4147-A177-3AD203B41FA5}">
                      <a16:colId xmlns:a16="http://schemas.microsoft.com/office/drawing/2014/main" val="20003"/>
                    </a:ext>
                  </a:extLst>
                </a:gridCol>
              </a:tblGrid>
              <a:tr h="507975">
                <a:tc>
                  <a:txBody>
                    <a:bodyPr/>
                    <a:lstStyle/>
                    <a:p>
                      <a:pPr marL="0" marR="0" lvl="0" indent="0" algn="l" rtl="0">
                        <a:spcBef>
                          <a:spcPts val="0"/>
                        </a:spcBef>
                        <a:spcAft>
                          <a:spcPts val="0"/>
                        </a:spcAft>
                        <a:buClr>
                          <a:srgbClr val="FFFFFF"/>
                        </a:buClr>
                        <a:buSzPts val="1100"/>
                        <a:buFont typeface="Calibri"/>
                        <a:buNone/>
                      </a:pPr>
                      <a:r>
                        <a:rPr lang="en-GB" sz="1100" u="none" strike="noStrike" cap="none">
                          <a:solidFill>
                            <a:srgbClr val="FFFFFF"/>
                          </a:solidFill>
                        </a:rPr>
                        <a:t>Molecule to be tested</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lt1"/>
                          </a:solidFill>
                        </a:rPr>
                        <a:t>Food test</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lt1"/>
                          </a:solidFill>
                        </a:rPr>
                        <a:t>Positive result	</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lt1"/>
                          </a:solidFill>
                        </a:rPr>
                        <a:t>Negative result</a:t>
                      </a:r>
                      <a:endParaRPr sz="11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670550">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Protein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Biuret solution</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Purple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Stays blue</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Lipids (fats)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Sudan III stain</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Red oil layer at the top</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No layers form</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2"/>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Starch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Iodine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Blue / black</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Stays orange</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3"/>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Glucose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Benedict’s solution &amp; heat</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Red</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Stays blue</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4"/>
                  </a:ext>
                </a:extLst>
              </a:tr>
            </a:tbl>
          </a:graphicData>
        </a:graphic>
      </p:graphicFrame>
      <p:graphicFrame>
        <p:nvGraphicFramePr>
          <p:cNvPr id="124" name="Google Shape;124;p16"/>
          <p:cNvGraphicFramePr/>
          <p:nvPr/>
        </p:nvGraphicFramePr>
        <p:xfrm>
          <a:off x="5436901" y="65982"/>
          <a:ext cx="6729375" cy="1987785"/>
        </p:xfrm>
        <a:graphic>
          <a:graphicData uri="http://schemas.openxmlformats.org/drawingml/2006/table">
            <a:tbl>
              <a:tblPr>
                <a:noFill/>
              </a:tblPr>
              <a:tblGrid>
                <a:gridCol w="1082200">
                  <a:extLst>
                    <a:ext uri="{9D8B030D-6E8A-4147-A177-3AD203B41FA5}">
                      <a16:colId xmlns:a16="http://schemas.microsoft.com/office/drawing/2014/main" val="20000"/>
                    </a:ext>
                  </a:extLst>
                </a:gridCol>
                <a:gridCol w="1425575">
                  <a:extLst>
                    <a:ext uri="{9D8B030D-6E8A-4147-A177-3AD203B41FA5}">
                      <a16:colId xmlns:a16="http://schemas.microsoft.com/office/drawing/2014/main" val="20001"/>
                    </a:ext>
                  </a:extLst>
                </a:gridCol>
                <a:gridCol w="1351425">
                  <a:extLst>
                    <a:ext uri="{9D8B030D-6E8A-4147-A177-3AD203B41FA5}">
                      <a16:colId xmlns:a16="http://schemas.microsoft.com/office/drawing/2014/main" val="20002"/>
                    </a:ext>
                  </a:extLst>
                </a:gridCol>
                <a:gridCol w="2359700">
                  <a:extLst>
                    <a:ext uri="{9D8B030D-6E8A-4147-A177-3AD203B41FA5}">
                      <a16:colId xmlns:a16="http://schemas.microsoft.com/office/drawing/2014/main" val="20003"/>
                    </a:ext>
                  </a:extLst>
                </a:gridCol>
                <a:gridCol w="510475">
                  <a:extLst>
                    <a:ext uri="{9D8B030D-6E8A-4147-A177-3AD203B41FA5}">
                      <a16:colId xmlns:a16="http://schemas.microsoft.com/office/drawing/2014/main" val="20004"/>
                    </a:ext>
                  </a:extLst>
                </a:gridCol>
              </a:tblGrid>
              <a:tr h="475900">
                <a:tc>
                  <a:txBody>
                    <a:bodyPr/>
                    <a:lstStyle/>
                    <a:p>
                      <a:pPr marL="0" marR="0" lvl="0" indent="0" algn="ctr" rtl="0">
                        <a:spcBef>
                          <a:spcPts val="0"/>
                        </a:spcBef>
                        <a:spcAft>
                          <a:spcPts val="0"/>
                        </a:spcAft>
                        <a:buClr>
                          <a:srgbClr val="FFFFFF"/>
                        </a:buClr>
                        <a:buSzPts val="1100"/>
                        <a:buFont typeface="Calibri"/>
                        <a:buNone/>
                      </a:pPr>
                      <a:r>
                        <a:rPr lang="en-GB" sz="1100" u="none" strike="noStrike" cap="none">
                          <a:solidFill>
                            <a:srgbClr val="FFFFFF"/>
                          </a:solidFill>
                        </a:rPr>
                        <a:t>Substrate</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ctr" rtl="0">
                        <a:spcBef>
                          <a:spcPts val="0"/>
                        </a:spcBef>
                        <a:spcAft>
                          <a:spcPts val="0"/>
                        </a:spcAft>
                        <a:buClr>
                          <a:schemeClr val="dk1"/>
                        </a:buClr>
                        <a:buSzPts val="800"/>
                        <a:buFont typeface="Arial"/>
                        <a:buNone/>
                      </a:pPr>
                      <a:r>
                        <a:rPr lang="en-GB" sz="1100" u="none" strike="noStrike" cap="none">
                          <a:solidFill>
                            <a:schemeClr val="lt1"/>
                          </a:solidFill>
                        </a:rPr>
                        <a:t>Enzyme</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ctr" rtl="0">
                        <a:spcBef>
                          <a:spcPts val="0"/>
                        </a:spcBef>
                        <a:spcAft>
                          <a:spcPts val="0"/>
                        </a:spcAft>
                        <a:buClr>
                          <a:schemeClr val="dk1"/>
                        </a:buClr>
                        <a:buSzPts val="800"/>
                        <a:buFont typeface="Arial"/>
                        <a:buNone/>
                      </a:pPr>
                      <a:r>
                        <a:rPr lang="en-GB" sz="1100" u="none" strike="noStrike" cap="none">
                          <a:solidFill>
                            <a:schemeClr val="lt1"/>
                          </a:solidFill>
                        </a:rPr>
                        <a:t>Product</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ctr" rtl="0">
                        <a:spcBef>
                          <a:spcPts val="0"/>
                        </a:spcBef>
                        <a:spcAft>
                          <a:spcPts val="0"/>
                        </a:spcAft>
                        <a:buClr>
                          <a:schemeClr val="dk1"/>
                        </a:buClr>
                        <a:buSzPts val="800"/>
                        <a:buFont typeface="Arial"/>
                        <a:buNone/>
                      </a:pPr>
                      <a:r>
                        <a:rPr lang="en-GB" sz="1100" u="none" strike="noStrike" cap="none">
                          <a:solidFill>
                            <a:schemeClr val="lt1"/>
                          </a:solidFill>
                        </a:rPr>
                        <a:t>Where enzyme is produced</a:t>
                      </a:r>
                      <a:endParaRPr sz="1100" u="none" strike="noStrike" cap="none">
                        <a:solidFill>
                          <a:srgbClr val="FFFFFF"/>
                        </a:solidFill>
                      </a:endParaRPr>
                    </a:p>
                  </a:txBody>
                  <a:tcPr marL="121900" marR="121900" marT="91425" marB="91425">
                    <a:solidFill>
                      <a:srgbClr val="000000"/>
                    </a:solidFill>
                  </a:tcPr>
                </a:tc>
                <a:tc>
                  <a:txBody>
                    <a:bodyPr/>
                    <a:lstStyle/>
                    <a:p>
                      <a:pPr marL="0" marR="0" lvl="0" indent="0" algn="ctr" rtl="0">
                        <a:spcBef>
                          <a:spcPts val="0"/>
                        </a:spcBef>
                        <a:spcAft>
                          <a:spcPts val="0"/>
                        </a:spcAft>
                        <a:buClr>
                          <a:schemeClr val="dk1"/>
                        </a:buClr>
                        <a:buSzPts val="800"/>
                        <a:buFont typeface="Arial"/>
                        <a:buNone/>
                      </a:pPr>
                      <a:r>
                        <a:rPr lang="en-GB" sz="1100" u="none" strike="noStrike" cap="none">
                          <a:solidFill>
                            <a:schemeClr val="lt1"/>
                          </a:solidFill>
                        </a:rPr>
                        <a:t>pH</a:t>
                      </a:r>
                      <a:endParaRPr sz="11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507975">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Starch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Amylase - a carbohydrase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Simple sugars (glucose)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Salivary glands, pancreas &amp; small intestine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7</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r h="475625">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Protein</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Trypsin - a protease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Amino acids</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Stomach, pancreas &amp; small intestine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3</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2"/>
                  </a:ext>
                </a:extLst>
              </a:tr>
              <a:tr h="507975">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Lipids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Lipases </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Fatty acids &amp; glycerol</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Pancreas &amp; small intestine</a:t>
                      </a:r>
                      <a:endParaRPr sz="11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8</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3"/>
                  </a:ext>
                </a:extLst>
              </a:tr>
            </a:tbl>
          </a:graphicData>
        </a:graphic>
      </p:graphicFrame>
      <p:pic>
        <p:nvPicPr>
          <p:cNvPr id="125" name="Google Shape;125;p16"/>
          <p:cNvPicPr preferRelativeResize="0"/>
          <p:nvPr/>
        </p:nvPicPr>
        <p:blipFill rotWithShape="1">
          <a:blip r:embed="rId3">
            <a:alphaModFix/>
          </a:blip>
          <a:srcRect/>
          <a:stretch/>
        </p:blipFill>
        <p:spPr>
          <a:xfrm>
            <a:off x="4632534" y="4536725"/>
            <a:ext cx="2848999" cy="2148280"/>
          </a:xfrm>
          <a:prstGeom prst="rect">
            <a:avLst/>
          </a:prstGeom>
          <a:noFill/>
          <a:ln>
            <a:noFill/>
          </a:ln>
        </p:spPr>
      </p:pic>
      <p:pic>
        <p:nvPicPr>
          <p:cNvPr id="126" name="Google Shape;126;p16"/>
          <p:cNvPicPr preferRelativeResize="0"/>
          <p:nvPr/>
        </p:nvPicPr>
        <p:blipFill rotWithShape="1">
          <a:blip r:embed="rId4">
            <a:alphaModFix/>
          </a:blip>
          <a:srcRect/>
          <a:stretch/>
        </p:blipFill>
        <p:spPr>
          <a:xfrm>
            <a:off x="5580334" y="2343275"/>
            <a:ext cx="6471965" cy="1136400"/>
          </a:xfrm>
          <a:prstGeom prst="rect">
            <a:avLst/>
          </a:prstGeom>
          <a:noFill/>
          <a:ln>
            <a:noFill/>
          </a:ln>
        </p:spPr>
      </p:pic>
      <p:grpSp>
        <p:nvGrpSpPr>
          <p:cNvPr id="127" name="Google Shape;127;p16"/>
          <p:cNvGrpSpPr/>
          <p:nvPr/>
        </p:nvGrpSpPr>
        <p:grpSpPr>
          <a:xfrm>
            <a:off x="-3937" y="3615447"/>
            <a:ext cx="4636480" cy="3242344"/>
            <a:chOff x="35900" y="519000"/>
            <a:chExt cx="3159800" cy="3895176"/>
          </a:xfrm>
        </p:grpSpPr>
        <p:pic>
          <p:nvPicPr>
            <p:cNvPr id="128" name="Google Shape;128;p16"/>
            <p:cNvPicPr preferRelativeResize="0"/>
            <p:nvPr/>
          </p:nvPicPr>
          <p:blipFill rotWithShape="1">
            <a:blip r:embed="rId5">
              <a:alphaModFix/>
            </a:blip>
            <a:srcRect/>
            <a:stretch/>
          </p:blipFill>
          <p:spPr>
            <a:xfrm>
              <a:off x="35900" y="2749475"/>
              <a:ext cx="1519417" cy="1645750"/>
            </a:xfrm>
            <a:prstGeom prst="rect">
              <a:avLst/>
            </a:prstGeom>
            <a:noFill/>
            <a:ln>
              <a:noFill/>
            </a:ln>
          </p:spPr>
        </p:pic>
        <p:pic>
          <p:nvPicPr>
            <p:cNvPr id="129" name="Google Shape;129;p16"/>
            <p:cNvPicPr preferRelativeResize="0"/>
            <p:nvPr/>
          </p:nvPicPr>
          <p:blipFill rotWithShape="1">
            <a:blip r:embed="rId6">
              <a:alphaModFix/>
            </a:blip>
            <a:srcRect/>
            <a:stretch/>
          </p:blipFill>
          <p:spPr>
            <a:xfrm>
              <a:off x="1555325" y="2730525"/>
              <a:ext cx="1640375" cy="1683651"/>
            </a:xfrm>
            <a:prstGeom prst="rect">
              <a:avLst/>
            </a:prstGeom>
            <a:noFill/>
            <a:ln>
              <a:noFill/>
            </a:ln>
          </p:spPr>
        </p:pic>
        <p:pic>
          <p:nvPicPr>
            <p:cNvPr id="130" name="Google Shape;130;p16"/>
            <p:cNvPicPr preferRelativeResize="0"/>
            <p:nvPr/>
          </p:nvPicPr>
          <p:blipFill rotWithShape="1">
            <a:blip r:embed="rId7">
              <a:alphaModFix/>
            </a:blip>
            <a:srcRect/>
            <a:stretch/>
          </p:blipFill>
          <p:spPr>
            <a:xfrm>
              <a:off x="35900" y="519000"/>
              <a:ext cx="3026199" cy="2159550"/>
            </a:xfrm>
            <a:prstGeom prst="rect">
              <a:avLst/>
            </a:prstGeom>
            <a:noFill/>
            <a:ln>
              <a:noFill/>
            </a:ln>
          </p:spPr>
        </p:pic>
      </p:grpSp>
      <p:sp>
        <p:nvSpPr>
          <p:cNvPr id="131" name="Google Shape;131;p16"/>
          <p:cNvSpPr/>
          <p:nvPr/>
        </p:nvSpPr>
        <p:spPr>
          <a:xfrm>
            <a:off x="4450733" y="3569151"/>
            <a:ext cx="3030800" cy="954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2400" b="0" i="0" u="none" strike="noStrike" cap="none" dirty="0">
                <a:solidFill>
                  <a:schemeClr val="dk1"/>
                </a:solidFill>
                <a:latin typeface="Calibri"/>
                <a:ea typeface="Calibri"/>
                <a:cs typeface="Calibri"/>
                <a:sym typeface="Calibri"/>
              </a:rPr>
              <a:t>B2 Organisation and the Digestive System</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5367067" y="3359225"/>
            <a:ext cx="2508800" cy="146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2400" b="0" i="0" u="none" strike="noStrike" cap="none" dirty="0">
                <a:solidFill>
                  <a:schemeClr val="dk1"/>
                </a:solidFill>
                <a:latin typeface="Calibri"/>
                <a:ea typeface="Calibri"/>
                <a:cs typeface="Calibri"/>
                <a:sym typeface="Calibri"/>
              </a:rPr>
              <a:t>B2 Organising Plants and Animals</a:t>
            </a:r>
            <a:endParaRPr sz="2400" b="0" i="0" u="none" strike="noStrike" cap="none" dirty="0">
              <a:solidFill>
                <a:schemeClr val="dk1"/>
              </a:solidFill>
              <a:latin typeface="Calibri"/>
              <a:ea typeface="Calibri"/>
              <a:cs typeface="Calibri"/>
              <a:sym typeface="Calibri"/>
            </a:endParaRPr>
          </a:p>
        </p:txBody>
      </p:sp>
      <p:graphicFrame>
        <p:nvGraphicFramePr>
          <p:cNvPr id="137" name="Google Shape;137;p17"/>
          <p:cNvGraphicFramePr/>
          <p:nvPr/>
        </p:nvGraphicFramePr>
        <p:xfrm>
          <a:off x="18667" y="65975"/>
          <a:ext cx="5281525" cy="3322260"/>
        </p:xfrm>
        <a:graphic>
          <a:graphicData uri="http://schemas.openxmlformats.org/drawingml/2006/table">
            <a:tbl>
              <a:tblPr>
                <a:noFill/>
              </a:tblPr>
              <a:tblGrid>
                <a:gridCol w="1465925">
                  <a:extLst>
                    <a:ext uri="{9D8B030D-6E8A-4147-A177-3AD203B41FA5}">
                      <a16:colId xmlns:a16="http://schemas.microsoft.com/office/drawing/2014/main" val="20000"/>
                    </a:ext>
                  </a:extLst>
                </a:gridCol>
                <a:gridCol w="3815600">
                  <a:extLst>
                    <a:ext uri="{9D8B030D-6E8A-4147-A177-3AD203B41FA5}">
                      <a16:colId xmlns:a16="http://schemas.microsoft.com/office/drawing/2014/main" val="20001"/>
                    </a:ext>
                  </a:extLst>
                </a:gridCol>
              </a:tblGrid>
              <a:tr h="381000">
                <a:tc gridSpan="2">
                  <a:txBody>
                    <a:bodyPr/>
                    <a:lstStyle/>
                    <a:p>
                      <a:pPr marL="0" marR="0" lvl="0" indent="0" algn="l" rtl="0">
                        <a:spcBef>
                          <a:spcPts val="0"/>
                        </a:spcBef>
                        <a:spcAft>
                          <a:spcPts val="0"/>
                        </a:spcAft>
                        <a:buClr>
                          <a:srgbClr val="FFFFFF"/>
                        </a:buClr>
                        <a:buSzPts val="1100"/>
                        <a:buFont typeface="Calibri"/>
                        <a:buNone/>
                      </a:pPr>
                      <a:r>
                        <a:rPr lang="en-GB" sz="1100" u="none" strike="noStrike" cap="none">
                          <a:solidFill>
                            <a:srgbClr val="FFFFFF"/>
                          </a:solidFill>
                        </a:rPr>
                        <a:t>Keywords</a:t>
                      </a:r>
                      <a:endParaRPr sz="1100" u="none" strike="noStrike" cap="none">
                        <a:solidFill>
                          <a:srgbClr val="FFFFFF"/>
                        </a:solidFill>
                      </a:endParaRPr>
                    </a:p>
                  </a:txBody>
                  <a:tcPr marL="121900" marR="121900" marT="91425" marB="91425">
                    <a:lnB w="9525" cap="flat" cmpd="sng">
                      <a:solidFill>
                        <a:srgbClr val="9E9E9E"/>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Arteries</a:t>
                      </a:r>
                      <a:endParaRPr sz="1100" u="none" strike="noStrike" cap="none"/>
                    </a:p>
                  </a:txBody>
                  <a:tcPr marL="121900" marR="121900"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Blood vessels that carry blood away from the heart.</a:t>
                      </a:r>
                      <a:endParaRPr sz="1100" u="none" strike="noStrike" cap="none"/>
                    </a:p>
                  </a:txBody>
                  <a:tcPr marL="121900" marR="121900"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Veins</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Blood vessels that carry blood to the heart. </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Capillaries</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The smallest blood vessels where exchange occurs.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Xylem</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Transports water around the plant.</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Phloem</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Carries dissolved sugars around the plant.</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t>Translocation</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The movement of sugars from the leaves to the rest of the plant through the phloem.</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t>Transpiration</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The loss of water vapour from the leaves of plants through the stomata.</a:t>
                      </a:r>
                      <a:endParaRPr sz="1100" u="none" strike="noStrike" cap="none" dirty="0">
                        <a:solidFill>
                          <a:schemeClr val="dk1"/>
                        </a:solidFill>
                      </a:endParaRPr>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graphicFrame>
        <p:nvGraphicFramePr>
          <p:cNvPr id="138" name="Google Shape;138;p17"/>
          <p:cNvGraphicFramePr/>
          <p:nvPr/>
        </p:nvGraphicFramePr>
        <p:xfrm>
          <a:off x="5426800" y="65982"/>
          <a:ext cx="6756200" cy="2851165"/>
        </p:xfrm>
        <a:graphic>
          <a:graphicData uri="http://schemas.openxmlformats.org/drawingml/2006/table">
            <a:tbl>
              <a:tblPr>
                <a:noFill/>
              </a:tblPr>
              <a:tblGrid>
                <a:gridCol w="6756200">
                  <a:extLst>
                    <a:ext uri="{9D8B030D-6E8A-4147-A177-3AD203B41FA5}">
                      <a16:colId xmlns:a16="http://schemas.microsoft.com/office/drawing/2014/main" val="20000"/>
                    </a:ext>
                  </a:extLst>
                </a:gridCol>
              </a:tblGrid>
              <a:tr h="345425">
                <a:tc>
                  <a:txBody>
                    <a:bodyPr/>
                    <a:lstStyle/>
                    <a:p>
                      <a:pPr marL="0" marR="0" lvl="0" indent="0" algn="l" rtl="0">
                        <a:spcBef>
                          <a:spcPts val="0"/>
                        </a:spcBef>
                        <a:spcAft>
                          <a:spcPts val="0"/>
                        </a:spcAft>
                        <a:buClr>
                          <a:srgbClr val="FFFFFF"/>
                        </a:buClr>
                        <a:buSzPts val="1100"/>
                        <a:buFont typeface="Calibri"/>
                        <a:buNone/>
                      </a:pPr>
                      <a:r>
                        <a:rPr lang="en-GB" sz="1100" u="none" strike="noStrike" cap="none">
                          <a:solidFill>
                            <a:srgbClr val="FFFFFF"/>
                          </a:solidFill>
                        </a:rPr>
                        <a:t>Cross section of a leaf</a:t>
                      </a:r>
                      <a:endParaRPr sz="11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2500675">
                <a:tc>
                  <a:txBody>
                    <a:bodyPr/>
                    <a:lstStyle/>
                    <a:p>
                      <a:pPr marL="0" marR="0" lvl="0" indent="0" algn="l" rtl="0">
                        <a:spcBef>
                          <a:spcPts val="0"/>
                        </a:spcBef>
                        <a:spcAft>
                          <a:spcPts val="0"/>
                        </a:spcAft>
                        <a:buClr>
                          <a:schemeClr val="dk1"/>
                        </a:buClr>
                        <a:buSzPts val="1100"/>
                        <a:buFont typeface="Calibri"/>
                        <a:buNone/>
                      </a:pPr>
                      <a:endParaRPr sz="1100" u="none" strike="noStrike" cap="none" dirty="0">
                        <a:solidFill>
                          <a:srgbClr val="FFFFFF"/>
                        </a:solidFill>
                      </a:endParaRPr>
                    </a:p>
                  </a:txBody>
                  <a:tcPr marL="121900" marR="121900" marT="91425" marB="91425"/>
                </a:tc>
                <a:extLst>
                  <a:ext uri="{0D108BD9-81ED-4DB2-BD59-A6C34878D82A}">
                    <a16:rowId xmlns:a16="http://schemas.microsoft.com/office/drawing/2014/main" val="10001"/>
                  </a:ext>
                </a:extLst>
              </a:tr>
            </a:tbl>
          </a:graphicData>
        </a:graphic>
      </p:graphicFrame>
      <p:pic>
        <p:nvPicPr>
          <p:cNvPr id="139" name="Google Shape;139;p17"/>
          <p:cNvPicPr preferRelativeResize="0"/>
          <p:nvPr/>
        </p:nvPicPr>
        <p:blipFill rotWithShape="1">
          <a:blip r:embed="rId3">
            <a:alphaModFix/>
          </a:blip>
          <a:srcRect l="14491" t="44271" r="34607" b="33916"/>
          <a:stretch/>
        </p:blipFill>
        <p:spPr>
          <a:xfrm>
            <a:off x="4933567" y="5168651"/>
            <a:ext cx="6756000" cy="1627600"/>
          </a:xfrm>
          <a:prstGeom prst="rect">
            <a:avLst/>
          </a:prstGeom>
          <a:noFill/>
          <a:ln>
            <a:noFill/>
          </a:ln>
        </p:spPr>
      </p:pic>
      <p:pic>
        <p:nvPicPr>
          <p:cNvPr id="140" name="Google Shape;140;p17" descr="300px-Diagram_of_the_human_heart_(cropped)"/>
          <p:cNvPicPr preferRelativeResize="0"/>
          <p:nvPr/>
        </p:nvPicPr>
        <p:blipFill rotWithShape="1">
          <a:blip r:embed="rId4">
            <a:alphaModFix/>
          </a:blip>
          <a:srcRect/>
          <a:stretch/>
        </p:blipFill>
        <p:spPr>
          <a:xfrm>
            <a:off x="422367" y="3692975"/>
            <a:ext cx="3162000" cy="3162000"/>
          </a:xfrm>
          <a:prstGeom prst="rect">
            <a:avLst/>
          </a:prstGeom>
          <a:noFill/>
          <a:ln>
            <a:noFill/>
          </a:ln>
        </p:spPr>
      </p:pic>
      <p:pic>
        <p:nvPicPr>
          <p:cNvPr id="141" name="Google Shape;141;p17"/>
          <p:cNvPicPr preferRelativeResize="0"/>
          <p:nvPr/>
        </p:nvPicPr>
        <p:blipFill rotWithShape="1">
          <a:blip r:embed="rId5">
            <a:alphaModFix/>
          </a:blip>
          <a:srcRect t="3679"/>
          <a:stretch/>
        </p:blipFill>
        <p:spPr>
          <a:xfrm>
            <a:off x="8271600" y="3006000"/>
            <a:ext cx="3801411" cy="2162651"/>
          </a:xfrm>
          <a:prstGeom prst="rect">
            <a:avLst/>
          </a:prstGeom>
          <a:noFill/>
          <a:ln>
            <a:noFill/>
          </a:ln>
        </p:spPr>
      </p:pic>
      <p:pic>
        <p:nvPicPr>
          <p:cNvPr id="142" name="Google Shape;142;p17" descr="Shows the waxy cuticle on top of the upper epidermis.Under this is the palisade mesophyll layer and spongy mesophyll layer, which has air spaces in it. At the bottom, is the lower epidermis and wax cuticle. Gases are exchanged through the stoma. On each side of the stoma there is a guard cell with chloroplasts."/>
          <p:cNvPicPr preferRelativeResize="0"/>
          <p:nvPr/>
        </p:nvPicPr>
        <p:blipFill rotWithShape="1">
          <a:blip r:embed="rId6">
            <a:alphaModFix/>
          </a:blip>
          <a:srcRect t="18220"/>
          <a:stretch/>
        </p:blipFill>
        <p:spPr>
          <a:xfrm>
            <a:off x="5491284" y="475424"/>
            <a:ext cx="6627200" cy="238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31"/>
          <p:cNvGraphicFramePr/>
          <p:nvPr/>
        </p:nvGraphicFramePr>
        <p:xfrm>
          <a:off x="91217" y="3456731"/>
          <a:ext cx="5043500" cy="1554440"/>
        </p:xfrm>
        <a:graphic>
          <a:graphicData uri="http://schemas.openxmlformats.org/drawingml/2006/table">
            <a:tbl>
              <a:tblPr>
                <a:noFill/>
              </a:tblPr>
              <a:tblGrid>
                <a:gridCol w="5043500">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General Word Equations</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1177500">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Metal + oxygen → Metal oxide</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Metal + water → Metal hydroxide + hydrogen</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Metal + acid → Metal salt + hydrogen</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Acid + base → Salt + water</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Acid + alkali → Salt + water</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Acid + carbonate → Salt + water + carbon dioxide</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sp>
        <p:nvSpPr>
          <p:cNvPr id="222" name="Google Shape;222;p31"/>
          <p:cNvSpPr/>
          <p:nvPr/>
        </p:nvSpPr>
        <p:spPr>
          <a:xfrm>
            <a:off x="9426575" y="141597"/>
            <a:ext cx="2687200" cy="90066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b="0" i="0" u="none" strike="noStrike" cap="none" dirty="0">
                <a:solidFill>
                  <a:schemeClr val="dk1"/>
                </a:solidFill>
                <a:latin typeface="Calibri"/>
                <a:ea typeface="Calibri"/>
                <a:cs typeface="Calibri"/>
                <a:sym typeface="Calibri"/>
              </a:rPr>
              <a:t>C5 Chemical Changes</a:t>
            </a:r>
            <a:endParaRPr sz="1600" b="0" i="0" u="none" strike="noStrike" cap="none" dirty="0">
              <a:solidFill>
                <a:schemeClr val="dk1"/>
              </a:solidFill>
              <a:latin typeface="Calibri"/>
              <a:ea typeface="Calibri"/>
              <a:cs typeface="Calibri"/>
              <a:sym typeface="Calibri"/>
            </a:endParaRPr>
          </a:p>
        </p:txBody>
      </p:sp>
      <p:graphicFrame>
        <p:nvGraphicFramePr>
          <p:cNvPr id="223" name="Google Shape;223;p31"/>
          <p:cNvGraphicFramePr/>
          <p:nvPr/>
        </p:nvGraphicFramePr>
        <p:xfrm>
          <a:off x="93000" y="65975"/>
          <a:ext cx="5039900" cy="2941260"/>
        </p:xfrm>
        <a:graphic>
          <a:graphicData uri="http://schemas.openxmlformats.org/drawingml/2006/table">
            <a:tbl>
              <a:tblPr>
                <a:noFill/>
              </a:tblPr>
              <a:tblGrid>
                <a:gridCol w="1380825">
                  <a:extLst>
                    <a:ext uri="{9D8B030D-6E8A-4147-A177-3AD203B41FA5}">
                      <a16:colId xmlns:a16="http://schemas.microsoft.com/office/drawing/2014/main" val="20000"/>
                    </a:ext>
                  </a:extLst>
                </a:gridCol>
                <a:gridCol w="3659075">
                  <a:extLst>
                    <a:ext uri="{9D8B030D-6E8A-4147-A177-3AD203B41FA5}">
                      <a16:colId xmlns:a16="http://schemas.microsoft.com/office/drawing/2014/main" val="20001"/>
                    </a:ext>
                  </a:extLst>
                </a:gridCol>
              </a:tblGrid>
              <a:tr h="381000">
                <a:tc gridSpan="2">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Keywords</a:t>
                      </a:r>
                      <a:endParaRPr sz="1200" u="none" strike="noStrike" cap="none">
                        <a:solidFill>
                          <a:srgbClr val="FFFFFF"/>
                        </a:solidFill>
                      </a:endParaRPr>
                    </a:p>
                  </a:txBody>
                  <a:tcPr marL="121900" marR="121900" marT="91425" marB="91425">
                    <a:solidFill>
                      <a:srgbClr val="000000"/>
                    </a:solidFill>
                  </a:tcPr>
                </a:tc>
                <a:tc hMerge="1">
                  <a:txBody>
                    <a:bodyPr/>
                    <a:lstStyle/>
                    <a:p>
                      <a:endParaRPr lang="en-US"/>
                    </a:p>
                  </a:txBody>
                  <a:tcPr/>
                </a:tc>
                <a:extLst>
                  <a:ext uri="{0D108BD9-81ED-4DB2-BD59-A6C34878D82A}">
                    <a16:rowId xmlns:a16="http://schemas.microsoft.com/office/drawing/2014/main" val="10000"/>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t>Ion</a:t>
                      </a:r>
                      <a:endParaRPr sz="1100" u="none" strike="noStrike" cap="none"/>
                    </a:p>
                  </a:txBody>
                  <a:tcPr marL="121900" marR="121900" marT="91425" marB="91425">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charged particle formed when an atoms gains or loses electrons</a:t>
                      </a:r>
                      <a:endParaRPr sz="1100" u="none" strike="noStrike" cap="none"/>
                    </a:p>
                  </a:txBody>
                  <a:tcPr marL="121900" marR="121900" marT="91425" marB="91425"/>
                </a:tc>
                <a:extLst>
                  <a:ext uri="{0D108BD9-81ED-4DB2-BD59-A6C34878D82A}">
                    <a16:rowId xmlns:a16="http://schemas.microsoft.com/office/drawing/2014/main" val="10001"/>
                  </a:ext>
                </a:extLst>
              </a:tr>
              <a:tr h="507975">
                <a:tc>
                  <a:txBody>
                    <a:bodyPr/>
                    <a:lstStyle/>
                    <a:p>
                      <a:pPr marL="0" marR="0" lvl="0" indent="0" algn="l" rtl="0">
                        <a:spcBef>
                          <a:spcPts val="0"/>
                        </a:spcBef>
                        <a:spcAft>
                          <a:spcPts val="0"/>
                        </a:spcAft>
                        <a:buClr>
                          <a:schemeClr val="dk1"/>
                        </a:buClr>
                        <a:buSzPts val="1100"/>
                        <a:buFont typeface="Calibri"/>
                        <a:buNone/>
                      </a:pPr>
                      <a:r>
                        <a:rPr lang="en-GB" sz="1100" u="none" strike="noStrike" cap="none"/>
                        <a:t>Displacement Reaction</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When a more reactive substance takes the place of a less reactive substance</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Oxidation</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gaining of oxygen OR the loss of electrons (OIL)</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Reduction</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loss of oxygen OR the gain of electrons (RIG)</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Base</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Ionic compounds that can neutralise acids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GB" sz="1100" u="none" strike="noStrike" cap="none"/>
                        <a:t>Alkali</a:t>
                      </a:r>
                      <a:endParaRPr sz="11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800"/>
                        <a:buFont typeface="Arial"/>
                        <a:buNone/>
                      </a:pPr>
                      <a:r>
                        <a:rPr lang="en-GB" sz="1100" u="none" strike="noStrike" cap="none"/>
                        <a:t>Soluble bases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pic>
        <p:nvPicPr>
          <p:cNvPr id="224" name="Google Shape;224;p31" descr="Image result for reactivity series"/>
          <p:cNvPicPr preferRelativeResize="0"/>
          <p:nvPr/>
        </p:nvPicPr>
        <p:blipFill rotWithShape="1">
          <a:blip r:embed="rId3">
            <a:alphaModFix/>
          </a:blip>
          <a:srcRect/>
          <a:stretch/>
        </p:blipFill>
        <p:spPr>
          <a:xfrm>
            <a:off x="9370475" y="1127956"/>
            <a:ext cx="2799400" cy="2710549"/>
          </a:xfrm>
          <a:prstGeom prst="rect">
            <a:avLst/>
          </a:prstGeom>
          <a:noFill/>
          <a:ln>
            <a:noFill/>
          </a:ln>
        </p:spPr>
      </p:pic>
      <p:graphicFrame>
        <p:nvGraphicFramePr>
          <p:cNvPr id="225" name="Google Shape;225;p31"/>
          <p:cNvGraphicFramePr/>
          <p:nvPr/>
        </p:nvGraphicFramePr>
        <p:xfrm>
          <a:off x="5183200" y="65968"/>
          <a:ext cx="4177625" cy="2487175"/>
        </p:xfrm>
        <a:graphic>
          <a:graphicData uri="http://schemas.openxmlformats.org/drawingml/2006/table">
            <a:tbl>
              <a:tblPr>
                <a:noFill/>
              </a:tblPr>
              <a:tblGrid>
                <a:gridCol w="4177625">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Extracting Metals</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2121425">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Least reactive metals occur native. More reactive metals occur as ores.</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For ores containing metals less reactive than carbon, carbon can be used to reduce the metal in a displacement reaction.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Example: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Iron (III) oxide + carbon → Iron + carbon dioxide</a:t>
                      </a:r>
                      <a:br>
                        <a:rPr lang="en-GB" sz="1100" u="none" strike="noStrike" cap="none">
                          <a:solidFill>
                            <a:schemeClr val="dk1"/>
                          </a:solidFill>
                        </a:rPr>
                      </a:b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Some less reactive metals can be reduced using hydrogen:</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Copper (II) oxide + hydrogen → copper + water</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graphicFrame>
        <p:nvGraphicFramePr>
          <p:cNvPr id="226" name="Google Shape;226;p31"/>
          <p:cNvGraphicFramePr/>
          <p:nvPr/>
        </p:nvGraphicFramePr>
        <p:xfrm>
          <a:off x="5189767" y="3838505"/>
          <a:ext cx="6912975" cy="2927325"/>
        </p:xfrm>
        <a:graphic>
          <a:graphicData uri="http://schemas.openxmlformats.org/drawingml/2006/table">
            <a:tbl>
              <a:tblPr>
                <a:noFill/>
              </a:tblPr>
              <a:tblGrid>
                <a:gridCol w="6912975">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Ionic and Half Equations</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2561575">
                <a:tc>
                  <a:txBody>
                    <a:bodyPr/>
                    <a:lstStyle/>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Step 1: Write a balanced symbol equation:</a:t>
                      </a:r>
                      <a:endParaRPr sz="1100" u="none" strike="noStrike" cap="none" dirty="0">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Mg</a:t>
                      </a:r>
                      <a:r>
                        <a:rPr lang="en-GB" sz="1100" u="none" strike="noStrike" cap="none" baseline="-25000" dirty="0">
                          <a:solidFill>
                            <a:schemeClr val="dk1"/>
                          </a:solidFill>
                        </a:rPr>
                        <a:t>(s)</a:t>
                      </a:r>
                      <a:r>
                        <a:rPr lang="en-GB" sz="1100" u="none" strike="noStrike" cap="none" dirty="0">
                          <a:solidFill>
                            <a:schemeClr val="dk1"/>
                          </a:solidFill>
                        </a:rPr>
                        <a:t> + CuSO</a:t>
                      </a:r>
                      <a:r>
                        <a:rPr lang="en-GB" sz="1100" u="none" strike="noStrike" cap="none" baseline="-25000" dirty="0">
                          <a:solidFill>
                            <a:schemeClr val="dk1"/>
                          </a:solidFill>
                        </a:rPr>
                        <a:t>4(</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MgSO</a:t>
                      </a:r>
                      <a:r>
                        <a:rPr lang="en-GB" sz="1100" u="none" strike="noStrike" cap="none" baseline="-25000" dirty="0">
                          <a:solidFill>
                            <a:schemeClr val="dk1"/>
                          </a:solidFill>
                        </a:rPr>
                        <a:t>4(</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Cu</a:t>
                      </a:r>
                      <a:r>
                        <a:rPr lang="en-GB" sz="1100" u="none" strike="noStrike" cap="none" baseline="-25000" dirty="0">
                          <a:solidFill>
                            <a:schemeClr val="dk1"/>
                          </a:solidFill>
                        </a:rPr>
                        <a:t>(s)</a:t>
                      </a:r>
                      <a:br>
                        <a:rPr lang="en-GB" sz="1100" u="none" strike="noStrike" cap="none" dirty="0">
                          <a:solidFill>
                            <a:schemeClr val="dk1"/>
                          </a:solidFill>
                        </a:rPr>
                      </a:br>
                      <a:br>
                        <a:rPr lang="en-GB" sz="1100" u="none" strike="noStrike" cap="none" dirty="0">
                          <a:solidFill>
                            <a:schemeClr val="dk1"/>
                          </a:solidFill>
                        </a:rPr>
                      </a:br>
                      <a:r>
                        <a:rPr lang="en-GB" sz="1100" u="none" strike="noStrike" cap="none" dirty="0">
                          <a:solidFill>
                            <a:schemeClr val="dk1"/>
                          </a:solidFill>
                        </a:rPr>
                        <a:t>Step 2: Separate the ions:</a:t>
                      </a:r>
                      <a:endParaRPr sz="1100" u="none" strike="noStrike" cap="none" dirty="0">
                        <a:solidFill>
                          <a:schemeClr val="dk1"/>
                        </a:solidFill>
                      </a:endParaRPr>
                    </a:p>
                    <a:p>
                      <a:pPr marL="0" marR="0" lvl="0" indent="0" algn="l" rtl="0">
                        <a:spcBef>
                          <a:spcPts val="0"/>
                        </a:spcBef>
                        <a:spcAft>
                          <a:spcPts val="0"/>
                        </a:spcAft>
                        <a:buClr>
                          <a:schemeClr val="dk1"/>
                        </a:buClr>
                        <a:buSzPts val="800"/>
                        <a:buFont typeface="Arial"/>
                        <a:buNone/>
                      </a:pPr>
                      <a:r>
                        <a:rPr lang="en-GB" sz="1100" u="none" strike="noStrike" cap="none" dirty="0">
                          <a:solidFill>
                            <a:schemeClr val="dk1"/>
                          </a:solidFill>
                        </a:rPr>
                        <a:t>Mg</a:t>
                      </a:r>
                      <a:r>
                        <a:rPr lang="en-GB" sz="1100" u="none" strike="noStrike" cap="none" baseline="-25000" dirty="0">
                          <a:solidFill>
                            <a:schemeClr val="dk1"/>
                          </a:solidFill>
                        </a:rPr>
                        <a:t>(s)</a:t>
                      </a:r>
                      <a:r>
                        <a:rPr lang="en-GB" sz="1100" u="none" strike="noStrike" cap="none" dirty="0">
                          <a:solidFill>
                            <a:schemeClr val="dk1"/>
                          </a:solidFill>
                        </a:rPr>
                        <a:t> + Cu</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SO</a:t>
                      </a:r>
                      <a:r>
                        <a:rPr lang="en-GB" sz="1100" u="none" strike="noStrike" cap="none" baseline="-25000" dirty="0">
                          <a:solidFill>
                            <a:schemeClr val="dk1"/>
                          </a:solidFill>
                        </a:rPr>
                        <a:t>4</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Mg</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 </a:t>
                      </a:r>
                      <a:r>
                        <a:rPr lang="en-GB" sz="1100" u="none" strike="noStrike" cap="none" dirty="0">
                          <a:solidFill>
                            <a:schemeClr val="dk1"/>
                          </a:solidFill>
                        </a:rPr>
                        <a:t>+ SO</a:t>
                      </a:r>
                      <a:r>
                        <a:rPr lang="en-GB" sz="1100" u="none" strike="noStrike" cap="none" baseline="-25000" dirty="0">
                          <a:solidFill>
                            <a:schemeClr val="dk1"/>
                          </a:solidFill>
                        </a:rPr>
                        <a:t>4</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Cu</a:t>
                      </a:r>
                      <a:r>
                        <a:rPr lang="en-GB" sz="1100" u="none" strike="noStrike" cap="none" baseline="-25000" dirty="0">
                          <a:solidFill>
                            <a:schemeClr val="dk1"/>
                          </a:solidFill>
                        </a:rPr>
                        <a:t>(s)</a:t>
                      </a:r>
                      <a:endParaRPr sz="1100" u="none" strike="noStrike" cap="none" baseline="-25000" dirty="0">
                        <a:solidFill>
                          <a:schemeClr val="dk1"/>
                        </a:solidFill>
                      </a:endParaRPr>
                    </a:p>
                    <a:p>
                      <a:pPr marL="0" marR="0" lvl="0" indent="0" algn="l" rtl="0">
                        <a:spcBef>
                          <a:spcPts val="0"/>
                        </a:spcBef>
                        <a:spcAft>
                          <a:spcPts val="0"/>
                        </a:spcAft>
                        <a:buClr>
                          <a:schemeClr val="dk1"/>
                        </a:buClr>
                        <a:buSzPts val="1100"/>
                        <a:buFont typeface="Calibri"/>
                        <a:buNone/>
                      </a:pPr>
                      <a:br>
                        <a:rPr lang="en-GB" sz="1100" u="none" strike="noStrike" cap="none" dirty="0">
                          <a:solidFill>
                            <a:schemeClr val="dk1"/>
                          </a:solidFill>
                        </a:rPr>
                      </a:br>
                      <a:r>
                        <a:rPr lang="en-GB" sz="1100" u="none" strike="noStrike" cap="none" dirty="0">
                          <a:solidFill>
                            <a:schemeClr val="dk1"/>
                          </a:solidFill>
                        </a:rPr>
                        <a:t>Step 3: Delete the species that appear exactly the same on both sides:</a:t>
                      </a:r>
                      <a:endParaRPr sz="1100" u="none" strike="noStrike" cap="none" dirty="0">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Mg</a:t>
                      </a:r>
                      <a:r>
                        <a:rPr lang="en-GB" sz="1100" u="none" strike="noStrike" cap="none" baseline="-25000" dirty="0">
                          <a:solidFill>
                            <a:schemeClr val="dk1"/>
                          </a:solidFill>
                        </a:rPr>
                        <a:t>(s)</a:t>
                      </a:r>
                      <a:r>
                        <a:rPr lang="en-GB" sz="1100" u="none" strike="noStrike" cap="none" dirty="0">
                          <a:solidFill>
                            <a:schemeClr val="dk1"/>
                          </a:solidFill>
                        </a:rPr>
                        <a:t> + Cu</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Mg</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 </a:t>
                      </a:r>
                      <a:r>
                        <a:rPr lang="en-GB" sz="1100" u="none" strike="noStrike" cap="none" dirty="0">
                          <a:solidFill>
                            <a:schemeClr val="dk1"/>
                          </a:solidFill>
                        </a:rPr>
                        <a:t>+ Cu</a:t>
                      </a:r>
                      <a:r>
                        <a:rPr lang="en-GB" sz="1100" u="none" strike="noStrike" cap="none" baseline="-25000" dirty="0">
                          <a:solidFill>
                            <a:schemeClr val="dk1"/>
                          </a:solidFill>
                        </a:rPr>
                        <a:t>(s)</a:t>
                      </a:r>
                      <a:endParaRPr sz="1100" u="none" strike="noStrike" cap="none" baseline="-25000" dirty="0">
                        <a:solidFill>
                          <a:schemeClr val="dk1"/>
                        </a:solidFill>
                      </a:endParaRPr>
                    </a:p>
                    <a:p>
                      <a:pPr marL="0" marR="0" lvl="0" indent="0" algn="l" rtl="0">
                        <a:spcBef>
                          <a:spcPts val="0"/>
                        </a:spcBef>
                        <a:spcAft>
                          <a:spcPts val="0"/>
                        </a:spcAft>
                        <a:buClr>
                          <a:schemeClr val="dk1"/>
                        </a:buClr>
                        <a:buSzPts val="1100"/>
                        <a:buFont typeface="Calibri"/>
                        <a:buNone/>
                      </a:pPr>
                      <a:endParaRPr sz="1100" u="none" strike="noStrike" cap="none" baseline="-25000" dirty="0">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Half equations:</a:t>
                      </a:r>
                      <a:endParaRPr sz="1100" u="none" strike="noStrike" cap="none" dirty="0">
                        <a:solidFill>
                          <a:schemeClr val="dk1"/>
                        </a:solidFill>
                      </a:endParaRPr>
                    </a:p>
                    <a:p>
                      <a:pPr marL="0" marR="0" lvl="0" indent="0" algn="l" rtl="0">
                        <a:spcBef>
                          <a:spcPts val="0"/>
                        </a:spcBef>
                        <a:spcAft>
                          <a:spcPts val="0"/>
                        </a:spcAft>
                        <a:buClr>
                          <a:schemeClr val="dk1"/>
                        </a:buClr>
                        <a:buSzPts val="800"/>
                        <a:buFont typeface="Arial"/>
                        <a:buNone/>
                      </a:pPr>
                      <a:r>
                        <a:rPr lang="en-GB" sz="1100" u="none" strike="noStrike" cap="none" dirty="0">
                          <a:solidFill>
                            <a:schemeClr val="dk1"/>
                          </a:solidFill>
                        </a:rPr>
                        <a:t>Mg</a:t>
                      </a:r>
                      <a:r>
                        <a:rPr lang="en-GB" sz="1100" u="none" strike="noStrike" cap="none" baseline="-25000" dirty="0">
                          <a:solidFill>
                            <a:schemeClr val="dk1"/>
                          </a:solidFill>
                        </a:rPr>
                        <a:t>(s)</a:t>
                      </a:r>
                      <a:r>
                        <a:rPr lang="en-GB" sz="1100" u="none" strike="noStrike" cap="none" dirty="0">
                          <a:solidFill>
                            <a:schemeClr val="dk1"/>
                          </a:solidFill>
                        </a:rPr>
                        <a:t> → Mg</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 </a:t>
                      </a:r>
                      <a:r>
                        <a:rPr lang="en-GB" sz="1100" u="none" strike="noStrike" cap="none" dirty="0">
                          <a:solidFill>
                            <a:schemeClr val="dk1"/>
                          </a:solidFill>
                        </a:rPr>
                        <a:t>+ 2e</a:t>
                      </a:r>
                      <a:r>
                        <a:rPr lang="en-GB" sz="1100" u="none" strike="noStrike" cap="none" baseline="30000" dirty="0">
                          <a:solidFill>
                            <a:schemeClr val="dk1"/>
                          </a:solidFill>
                        </a:rPr>
                        <a:t>-                             </a:t>
                      </a:r>
                      <a:r>
                        <a:rPr lang="en-GB" sz="1100" u="none" strike="noStrike" cap="none" dirty="0">
                          <a:solidFill>
                            <a:schemeClr val="dk1"/>
                          </a:solidFill>
                        </a:rPr>
                        <a:t>Cu</a:t>
                      </a:r>
                      <a:r>
                        <a:rPr lang="en-GB" sz="1100" u="none" strike="noStrike" cap="none" baseline="30000" dirty="0">
                          <a:solidFill>
                            <a:schemeClr val="dk1"/>
                          </a:solidFill>
                        </a:rPr>
                        <a:t>2+</a:t>
                      </a:r>
                      <a:r>
                        <a:rPr lang="en-GB" sz="1100" u="none" strike="noStrike" cap="none" baseline="-25000" dirty="0">
                          <a:solidFill>
                            <a:schemeClr val="dk1"/>
                          </a:solidFill>
                        </a:rPr>
                        <a:t>(</a:t>
                      </a:r>
                      <a:r>
                        <a:rPr lang="en-GB" sz="1100" u="none" strike="noStrike" cap="none" baseline="-25000" dirty="0" err="1">
                          <a:solidFill>
                            <a:schemeClr val="dk1"/>
                          </a:solidFill>
                        </a:rPr>
                        <a:t>aq</a:t>
                      </a:r>
                      <a:r>
                        <a:rPr lang="en-GB" sz="1100" u="none" strike="noStrike" cap="none" baseline="-25000" dirty="0">
                          <a:solidFill>
                            <a:schemeClr val="dk1"/>
                          </a:solidFill>
                        </a:rPr>
                        <a:t>)</a:t>
                      </a:r>
                      <a:r>
                        <a:rPr lang="en-GB" sz="1100" u="none" strike="noStrike" cap="none" dirty="0">
                          <a:solidFill>
                            <a:schemeClr val="dk1"/>
                          </a:solidFill>
                        </a:rPr>
                        <a:t> + 2e</a:t>
                      </a:r>
                      <a:r>
                        <a:rPr lang="en-GB" sz="1100" u="none" strike="noStrike" cap="none" baseline="30000" dirty="0">
                          <a:solidFill>
                            <a:schemeClr val="dk1"/>
                          </a:solidFill>
                        </a:rPr>
                        <a:t>-</a:t>
                      </a:r>
                      <a:r>
                        <a:rPr lang="en-GB" sz="1100" u="none" strike="noStrike" cap="none" dirty="0">
                          <a:solidFill>
                            <a:schemeClr val="dk1"/>
                          </a:solidFill>
                        </a:rPr>
                        <a:t> → Cu</a:t>
                      </a:r>
                      <a:r>
                        <a:rPr lang="en-GB" sz="1100" u="none" strike="noStrike" cap="none" baseline="-25000" dirty="0">
                          <a:solidFill>
                            <a:schemeClr val="dk1"/>
                          </a:solidFill>
                        </a:rPr>
                        <a:t>(s)</a:t>
                      </a:r>
                      <a:endParaRPr sz="1100" u="none" strike="noStrike" cap="none" baseline="-25000" dirty="0">
                        <a:solidFill>
                          <a:schemeClr val="dk1"/>
                        </a:solidFill>
                      </a:endParaRPr>
                    </a:p>
                    <a:p>
                      <a:pPr marL="0" marR="0" lvl="0" indent="0" algn="l" rtl="0">
                        <a:spcBef>
                          <a:spcPts val="0"/>
                        </a:spcBef>
                        <a:spcAft>
                          <a:spcPts val="0"/>
                        </a:spcAft>
                        <a:buClr>
                          <a:schemeClr val="dk1"/>
                        </a:buClr>
                        <a:buSzPts val="800"/>
                        <a:buFont typeface="Arial"/>
                        <a:buNone/>
                      </a:pPr>
                      <a:endParaRPr sz="1100" u="none" strike="noStrike" cap="none" dirty="0">
                        <a:solidFill>
                          <a:schemeClr val="dk1"/>
                        </a:solidFill>
                      </a:endParaRPr>
                    </a:p>
                    <a:p>
                      <a:pPr marL="0" marR="0" lvl="0" indent="0" algn="l" rtl="0">
                        <a:spcBef>
                          <a:spcPts val="0"/>
                        </a:spcBef>
                        <a:spcAft>
                          <a:spcPts val="0"/>
                        </a:spcAft>
                        <a:buClr>
                          <a:schemeClr val="dk1"/>
                        </a:buClr>
                        <a:buSzPts val="800"/>
                        <a:buFont typeface="Arial"/>
                        <a:buNone/>
                      </a:pPr>
                      <a:r>
                        <a:rPr lang="en-GB" sz="1100" u="none" strike="noStrike" cap="none" dirty="0">
                          <a:solidFill>
                            <a:schemeClr val="dk1"/>
                          </a:solidFill>
                        </a:rPr>
                        <a:t>State symbols:</a:t>
                      </a:r>
                      <a:endParaRPr sz="1100" u="none" strike="noStrike" cap="none" dirty="0">
                        <a:solidFill>
                          <a:schemeClr val="dk1"/>
                        </a:solidFill>
                      </a:endParaRPr>
                    </a:p>
                    <a:p>
                      <a:pPr marL="0" marR="0" lvl="0" indent="0" algn="l" rtl="0">
                        <a:spcBef>
                          <a:spcPts val="0"/>
                        </a:spcBef>
                        <a:spcAft>
                          <a:spcPts val="0"/>
                        </a:spcAft>
                        <a:buClr>
                          <a:schemeClr val="dk1"/>
                        </a:buClr>
                        <a:buSzPts val="800"/>
                        <a:buFont typeface="Arial"/>
                        <a:buNone/>
                      </a:pPr>
                      <a:r>
                        <a:rPr lang="en-GB" sz="1100" u="none" strike="noStrike" cap="none" dirty="0">
                          <a:solidFill>
                            <a:schemeClr val="dk1"/>
                          </a:solidFill>
                        </a:rPr>
                        <a:t>(s) = solid, (l) = liquid, (g) = gas, (</a:t>
                      </a:r>
                      <a:r>
                        <a:rPr lang="en-GB" sz="1100" u="none" strike="noStrike" cap="none" dirty="0" err="1">
                          <a:solidFill>
                            <a:schemeClr val="dk1"/>
                          </a:solidFill>
                        </a:rPr>
                        <a:t>aq</a:t>
                      </a:r>
                      <a:r>
                        <a:rPr lang="en-GB" sz="1100" u="none" strike="noStrike" cap="none" dirty="0">
                          <a:solidFill>
                            <a:schemeClr val="dk1"/>
                          </a:solidFill>
                        </a:rPr>
                        <a:t>) = aqueous</a:t>
                      </a:r>
                      <a:endParaRPr sz="1100" u="none" strike="noStrike" cap="none" dirty="0">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graphicFrame>
        <p:nvGraphicFramePr>
          <p:cNvPr id="227" name="Google Shape;227;p31"/>
          <p:cNvGraphicFramePr/>
          <p:nvPr/>
        </p:nvGraphicFramePr>
        <p:xfrm>
          <a:off x="5189767" y="2635061"/>
          <a:ext cx="4190775" cy="1121525"/>
        </p:xfrm>
        <a:graphic>
          <a:graphicData uri="http://schemas.openxmlformats.org/drawingml/2006/table">
            <a:tbl>
              <a:tblPr>
                <a:noFill/>
              </a:tblPr>
              <a:tblGrid>
                <a:gridCol w="4190775">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Common Salts</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755775">
                <a:tc>
                  <a:txBody>
                    <a:bodyPr/>
                    <a:lstStyle/>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Hydrochloric acid (HCl)  →  chlorides (Cl</a:t>
                      </a:r>
                      <a:r>
                        <a:rPr lang="en-GB" sz="1100" u="none" strike="noStrike" cap="none" baseline="30000" dirty="0">
                          <a:solidFill>
                            <a:schemeClr val="dk1"/>
                          </a:solidFill>
                        </a:rPr>
                        <a:t>-</a:t>
                      </a:r>
                      <a:r>
                        <a:rPr lang="en-GB" sz="1100" u="none" strike="noStrike" cap="none" dirty="0">
                          <a:solidFill>
                            <a:schemeClr val="dk1"/>
                          </a:solidFill>
                        </a:rPr>
                        <a:t>)</a:t>
                      </a:r>
                      <a:endParaRPr sz="1100" u="none" strike="noStrike" cap="none" dirty="0">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Sulphuric acid (H</a:t>
                      </a:r>
                      <a:r>
                        <a:rPr lang="en-GB" sz="1100" u="none" strike="noStrike" cap="none" baseline="-25000" dirty="0">
                          <a:solidFill>
                            <a:schemeClr val="dk1"/>
                          </a:solidFill>
                        </a:rPr>
                        <a:t>2</a:t>
                      </a:r>
                      <a:r>
                        <a:rPr lang="en-GB" sz="1100" u="none" strike="noStrike" cap="none" dirty="0">
                          <a:solidFill>
                            <a:schemeClr val="dk1"/>
                          </a:solidFill>
                        </a:rPr>
                        <a:t>SO</a:t>
                      </a:r>
                      <a:r>
                        <a:rPr lang="en-GB" sz="1100" u="none" strike="noStrike" cap="none" baseline="-25000" dirty="0">
                          <a:solidFill>
                            <a:schemeClr val="dk1"/>
                          </a:solidFill>
                        </a:rPr>
                        <a:t>4</a:t>
                      </a:r>
                      <a:r>
                        <a:rPr lang="en-GB" sz="1100" u="none" strike="noStrike" cap="none" dirty="0">
                          <a:solidFill>
                            <a:schemeClr val="dk1"/>
                          </a:solidFill>
                        </a:rPr>
                        <a:t>)  →  sulphates (SO</a:t>
                      </a:r>
                      <a:r>
                        <a:rPr lang="en-GB" sz="1100" u="none" strike="noStrike" cap="none" baseline="-25000" dirty="0">
                          <a:solidFill>
                            <a:schemeClr val="dk1"/>
                          </a:solidFill>
                        </a:rPr>
                        <a:t>4</a:t>
                      </a:r>
                      <a:r>
                        <a:rPr lang="en-GB" sz="1100" u="none" strike="noStrike" cap="none" baseline="30000" dirty="0">
                          <a:solidFill>
                            <a:schemeClr val="dk1"/>
                          </a:solidFill>
                        </a:rPr>
                        <a:t>2-</a:t>
                      </a:r>
                      <a:r>
                        <a:rPr lang="en-GB" sz="1100" u="none" strike="noStrike" cap="none" dirty="0">
                          <a:solidFill>
                            <a:schemeClr val="dk1"/>
                          </a:solidFill>
                        </a:rPr>
                        <a:t>)</a:t>
                      </a:r>
                      <a:endParaRPr sz="1100" u="none" strike="noStrike" cap="none" dirty="0">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Nitric acid (HNO</a:t>
                      </a:r>
                      <a:r>
                        <a:rPr lang="en-GB" sz="1100" u="none" strike="noStrike" cap="none" baseline="-25000" dirty="0">
                          <a:solidFill>
                            <a:schemeClr val="dk1"/>
                          </a:solidFill>
                        </a:rPr>
                        <a:t>3</a:t>
                      </a:r>
                      <a:r>
                        <a:rPr lang="en-GB" sz="1100" u="none" strike="noStrike" cap="none" dirty="0">
                          <a:solidFill>
                            <a:schemeClr val="dk1"/>
                          </a:solidFill>
                        </a:rPr>
                        <a:t>) → nitrates (NO</a:t>
                      </a:r>
                      <a:r>
                        <a:rPr lang="en-GB" sz="1100" u="none" strike="noStrike" cap="none" baseline="-25000" dirty="0">
                          <a:solidFill>
                            <a:schemeClr val="dk1"/>
                          </a:solidFill>
                        </a:rPr>
                        <a:t>3</a:t>
                      </a:r>
                      <a:r>
                        <a:rPr lang="en-GB" sz="1100" u="none" strike="noStrike" cap="none" baseline="30000" dirty="0">
                          <a:solidFill>
                            <a:schemeClr val="dk1"/>
                          </a:solidFill>
                        </a:rPr>
                        <a:t>-</a:t>
                      </a:r>
                      <a:r>
                        <a:rPr lang="en-GB" sz="1100" u="none" strike="noStrike" cap="none" dirty="0">
                          <a:solidFill>
                            <a:schemeClr val="dk1"/>
                          </a:solidFill>
                        </a:rPr>
                        <a:t>)</a:t>
                      </a:r>
                      <a:endParaRPr sz="1100" u="none" strike="noStrike" cap="none" dirty="0">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graphicFrame>
        <p:nvGraphicFramePr>
          <p:cNvPr id="228" name="Google Shape;228;p31"/>
          <p:cNvGraphicFramePr/>
          <p:nvPr/>
        </p:nvGraphicFramePr>
        <p:xfrm>
          <a:off x="68951" y="5038643"/>
          <a:ext cx="5062525" cy="1722080"/>
        </p:xfrm>
        <a:graphic>
          <a:graphicData uri="http://schemas.openxmlformats.org/drawingml/2006/table">
            <a:tbl>
              <a:tblPr>
                <a:noFill/>
              </a:tblPr>
              <a:tblGrid>
                <a:gridCol w="2560025">
                  <a:extLst>
                    <a:ext uri="{9D8B030D-6E8A-4147-A177-3AD203B41FA5}">
                      <a16:colId xmlns:a16="http://schemas.microsoft.com/office/drawing/2014/main" val="20000"/>
                    </a:ext>
                  </a:extLst>
                </a:gridCol>
                <a:gridCol w="2502500">
                  <a:extLst>
                    <a:ext uri="{9D8B030D-6E8A-4147-A177-3AD203B41FA5}">
                      <a16:colId xmlns:a16="http://schemas.microsoft.com/office/drawing/2014/main" val="20001"/>
                    </a:ext>
                  </a:extLst>
                </a:gridCol>
              </a:tblGrid>
              <a:tr h="365750">
                <a:tc>
                  <a:txBody>
                    <a:bodyPr/>
                    <a:lstStyle/>
                    <a:p>
                      <a:pPr marL="0" marR="0" lvl="0" indent="0" algn="l" rtl="0">
                        <a:spcBef>
                          <a:spcPts val="0"/>
                        </a:spcBef>
                        <a:spcAft>
                          <a:spcPts val="0"/>
                        </a:spcAft>
                        <a:buClr>
                          <a:schemeClr val="dk1"/>
                        </a:buClr>
                        <a:buSzPts val="1200"/>
                        <a:buFont typeface="Arial"/>
                        <a:buNone/>
                      </a:pPr>
                      <a:r>
                        <a:rPr lang="en-GB" sz="1200" u="none" strike="noStrike" cap="none">
                          <a:solidFill>
                            <a:schemeClr val="lt1"/>
                          </a:solidFill>
                        </a:rPr>
                        <a:t>Charges on +ve ions</a:t>
                      </a:r>
                      <a:endParaRPr sz="1200" u="none" strike="noStrike" cap="none">
                        <a:solidFill>
                          <a:schemeClr val="lt1"/>
                        </a:solidFill>
                      </a:endParaRPr>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chemeClr val="dk1"/>
                        </a:buClr>
                        <a:buSzPts val="1200"/>
                        <a:buFont typeface="Arial"/>
                        <a:buNone/>
                      </a:pPr>
                      <a:r>
                        <a:rPr lang="en-GB" sz="1200" u="none" strike="noStrike" cap="none">
                          <a:solidFill>
                            <a:schemeClr val="lt1"/>
                          </a:solidFill>
                        </a:rPr>
                        <a:t>Charges on -ve ions</a:t>
                      </a:r>
                      <a:endParaRPr sz="1200" u="none" strike="noStrike" cap="none">
                        <a:solidFill>
                          <a:schemeClr val="lt1"/>
                        </a:solidFill>
                      </a:endParaRPr>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20775">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Group 1 metals </a:t>
                      </a:r>
                      <a:r>
                        <a:rPr lang="en-GB" sz="1100" u="none" strike="noStrike" cap="none">
                          <a:solidFill>
                            <a:schemeClr val="dk1"/>
                          </a:solidFill>
                        </a:rPr>
                        <a:t>= +1</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t>Ammonium (NH</a:t>
                      </a:r>
                      <a:r>
                        <a:rPr lang="en-GB" sz="1100" u="none" strike="noStrike" cap="none" baseline="-25000"/>
                        <a:t>4</a:t>
                      </a:r>
                      <a:r>
                        <a:rPr lang="en-GB" sz="1100" u="none" strike="noStrike" cap="none" baseline="30000"/>
                        <a:t>+</a:t>
                      </a:r>
                      <a:r>
                        <a:rPr lang="en-GB" sz="1100" u="none" strike="noStrike" cap="none"/>
                        <a:t>) = +1</a:t>
                      </a:r>
                      <a:endParaRPr sz="1100" u="none" strike="noStrike" cap="none"/>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Group 2 metals = +2</a:t>
                      </a:r>
                      <a:endParaRPr sz="1100" u="none" strike="noStrike" cap="none">
                        <a:solidFill>
                          <a:schemeClr val="dk1"/>
                        </a:solidFill>
                      </a:endParaRPr>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Aluminium = +3</a:t>
                      </a:r>
                      <a:br>
                        <a:rPr lang="en-GB" sz="1100" u="none" strike="noStrike" cap="none">
                          <a:solidFill>
                            <a:schemeClr val="dk1"/>
                          </a:solidFill>
                        </a:rPr>
                      </a:br>
                      <a:endParaRPr sz="1100" u="none" strike="noStrike" cap="none">
                        <a:solidFill>
                          <a:schemeClr val="dk1"/>
                        </a:solidFill>
                      </a:endParaRPr>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Transition metals can vary (roman numerals)</a:t>
                      </a:r>
                      <a:endParaRPr sz="1100" u="none" strike="noStrike" cap="none">
                        <a:solidFill>
                          <a:schemeClr val="dk1"/>
                        </a:solidFill>
                      </a:endParaRPr>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Group 7 = -1</a:t>
                      </a:r>
                      <a:endParaRPr sz="1100" u="none" strike="noStrike" cap="none"/>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Nitrate (NO</a:t>
                      </a:r>
                      <a:r>
                        <a:rPr lang="en-GB" sz="1100" u="none" strike="noStrike" cap="none" baseline="-25000">
                          <a:solidFill>
                            <a:schemeClr val="dk1"/>
                          </a:solidFill>
                        </a:rPr>
                        <a:t>3</a:t>
                      </a:r>
                      <a:r>
                        <a:rPr lang="en-GB" sz="1100" u="none" strike="noStrike" cap="none" baseline="30000">
                          <a:solidFill>
                            <a:schemeClr val="dk1"/>
                          </a:solidFill>
                        </a:rPr>
                        <a:t>-</a:t>
                      </a:r>
                      <a:r>
                        <a:rPr lang="en-GB" sz="1100" u="none" strike="noStrike" cap="none">
                          <a:solidFill>
                            <a:schemeClr val="dk1"/>
                          </a:solidFill>
                        </a:rPr>
                        <a:t>) = -1</a:t>
                      </a:r>
                      <a:endParaRPr sz="1100" u="none" strike="noStrike" cap="none">
                        <a:solidFill>
                          <a:schemeClr val="dk1"/>
                        </a:solidFill>
                      </a:endParaRPr>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Hydroxide (OH</a:t>
                      </a:r>
                      <a:r>
                        <a:rPr lang="en-GB" sz="1100" u="none" strike="noStrike" cap="none" baseline="30000">
                          <a:solidFill>
                            <a:schemeClr val="dk1"/>
                          </a:solidFill>
                        </a:rPr>
                        <a:t>-</a:t>
                      </a:r>
                      <a:r>
                        <a:rPr lang="en-GB" sz="1100" u="none" strike="noStrike" cap="none">
                          <a:solidFill>
                            <a:schemeClr val="dk1"/>
                          </a:solidFill>
                        </a:rPr>
                        <a:t>) = -1</a:t>
                      </a:r>
                      <a:endParaRPr sz="1100" u="none" strike="noStrike" cap="none">
                        <a:solidFill>
                          <a:schemeClr val="dk1"/>
                        </a:solidFill>
                      </a:endParaRPr>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Sulphate (SO</a:t>
                      </a:r>
                      <a:r>
                        <a:rPr lang="en-GB" sz="1100" u="none" strike="noStrike" cap="none" baseline="-25000">
                          <a:solidFill>
                            <a:schemeClr val="dk1"/>
                          </a:solidFill>
                        </a:rPr>
                        <a:t>4</a:t>
                      </a:r>
                      <a:r>
                        <a:rPr lang="en-GB" sz="1100" u="none" strike="noStrike" cap="none" baseline="30000">
                          <a:solidFill>
                            <a:schemeClr val="dk1"/>
                          </a:solidFill>
                        </a:rPr>
                        <a:t>2-</a:t>
                      </a:r>
                      <a:r>
                        <a:rPr lang="en-GB" sz="1100" u="none" strike="noStrike" cap="none">
                          <a:solidFill>
                            <a:schemeClr val="dk1"/>
                          </a:solidFill>
                        </a:rPr>
                        <a:t>) = -2 Carbonate(CO</a:t>
                      </a:r>
                      <a:r>
                        <a:rPr lang="en-GB" sz="1100" u="none" strike="noStrike" cap="none" baseline="-25000">
                          <a:solidFill>
                            <a:schemeClr val="dk1"/>
                          </a:solidFill>
                        </a:rPr>
                        <a:t>3</a:t>
                      </a:r>
                      <a:r>
                        <a:rPr lang="en-GB" sz="1100" u="none" strike="noStrike" cap="none" baseline="30000">
                          <a:solidFill>
                            <a:schemeClr val="dk1"/>
                          </a:solidFill>
                        </a:rPr>
                        <a:t>2-</a:t>
                      </a:r>
                      <a:r>
                        <a:rPr lang="en-GB" sz="1100" u="none" strike="noStrike" cap="none">
                          <a:solidFill>
                            <a:schemeClr val="dk1"/>
                          </a:solidFill>
                        </a:rPr>
                        <a:t>) = -2</a:t>
                      </a:r>
                      <a:endParaRPr sz="1100" u="none" strike="noStrike" cap="none">
                        <a:solidFill>
                          <a:schemeClr val="dk1"/>
                        </a:solidFill>
                      </a:endParaRPr>
                    </a:p>
                    <a:p>
                      <a:pPr marL="0" marR="0" lvl="0" indent="0" algn="l" rtl="0">
                        <a:spcBef>
                          <a:spcPts val="0"/>
                        </a:spcBef>
                        <a:spcAft>
                          <a:spcPts val="0"/>
                        </a:spcAft>
                        <a:buClr>
                          <a:schemeClr val="dk1"/>
                        </a:buClr>
                        <a:buSzPts val="1100"/>
                        <a:buFont typeface="Arial"/>
                        <a:buNone/>
                      </a:pPr>
                      <a:r>
                        <a:rPr lang="en-GB" sz="1100" u="none" strike="noStrike" cap="none">
                          <a:solidFill>
                            <a:schemeClr val="dk1"/>
                          </a:solidFill>
                        </a:rPr>
                        <a:t>Oxide (O</a:t>
                      </a:r>
                      <a:r>
                        <a:rPr lang="en-GB" sz="1100" u="none" strike="noStrike" cap="none" baseline="30000">
                          <a:solidFill>
                            <a:schemeClr val="dk1"/>
                          </a:solidFill>
                        </a:rPr>
                        <a:t>2-</a:t>
                      </a:r>
                      <a:r>
                        <a:rPr lang="en-GB" sz="1100" u="none" strike="noStrike" cap="none">
                          <a:solidFill>
                            <a:schemeClr val="dk1"/>
                          </a:solidFill>
                        </a:rPr>
                        <a:t>) = -2</a:t>
                      </a:r>
                      <a:endParaRPr sz="1100" u="none" strike="noStrike" cap="none">
                        <a:solidFill>
                          <a:schemeClr val="dk1"/>
                        </a:solidFill>
                      </a:endParaRPr>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2" descr="Screen Shot 2016-12-03 at 16.16.01.png"/>
          <p:cNvPicPr preferRelativeResize="0"/>
          <p:nvPr/>
        </p:nvPicPr>
        <p:blipFill rotWithShape="1">
          <a:blip r:embed="rId3">
            <a:alphaModFix/>
          </a:blip>
          <a:srcRect/>
          <a:stretch/>
        </p:blipFill>
        <p:spPr>
          <a:xfrm>
            <a:off x="3132401" y="5612325"/>
            <a:ext cx="5899268" cy="1130552"/>
          </a:xfrm>
          <a:prstGeom prst="rect">
            <a:avLst/>
          </a:prstGeom>
          <a:noFill/>
          <a:ln>
            <a:noFill/>
          </a:ln>
        </p:spPr>
      </p:pic>
      <p:graphicFrame>
        <p:nvGraphicFramePr>
          <p:cNvPr id="234" name="Google Shape;234;p32"/>
          <p:cNvGraphicFramePr/>
          <p:nvPr/>
        </p:nvGraphicFramePr>
        <p:xfrm>
          <a:off x="3168400" y="3627435"/>
          <a:ext cx="5827250" cy="3132980"/>
        </p:xfrm>
        <a:graphic>
          <a:graphicData uri="http://schemas.openxmlformats.org/drawingml/2006/table">
            <a:tbl>
              <a:tblPr>
                <a:noFill/>
              </a:tblPr>
              <a:tblGrid>
                <a:gridCol w="1213425">
                  <a:extLst>
                    <a:ext uri="{9D8B030D-6E8A-4147-A177-3AD203B41FA5}">
                      <a16:colId xmlns:a16="http://schemas.microsoft.com/office/drawing/2014/main" val="20000"/>
                    </a:ext>
                  </a:extLst>
                </a:gridCol>
                <a:gridCol w="4613825">
                  <a:extLst>
                    <a:ext uri="{9D8B030D-6E8A-4147-A177-3AD203B41FA5}">
                      <a16:colId xmlns:a16="http://schemas.microsoft.com/office/drawing/2014/main" val="20001"/>
                    </a:ext>
                  </a:extLst>
                </a:gridCol>
              </a:tblGrid>
              <a:tr h="418600">
                <a:tc gridSpan="2">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Extracting aluminium from bauxite </a:t>
                      </a:r>
                      <a:endParaRPr sz="1200" u="none" strike="noStrike" cap="none">
                        <a:solidFill>
                          <a:srgbClr val="FFFFFF"/>
                        </a:solidFill>
                      </a:endParaRPr>
                    </a:p>
                  </a:txBody>
                  <a:tcPr marL="121900" marR="121900" marT="91425" marB="91425">
                    <a:solidFill>
                      <a:srgbClr val="000000"/>
                    </a:solidFill>
                  </a:tcPr>
                </a:tc>
                <a:tc hMerge="1">
                  <a:txBody>
                    <a:bodyPr/>
                    <a:lstStyle/>
                    <a:p>
                      <a:endParaRPr lang="en-US"/>
                    </a:p>
                  </a:txBody>
                  <a:tcPr/>
                </a:tc>
                <a:extLst>
                  <a:ext uri="{0D108BD9-81ED-4DB2-BD59-A6C34878D82A}">
                    <a16:rowId xmlns:a16="http://schemas.microsoft.com/office/drawing/2014/main" val="10000"/>
                  </a:ext>
                </a:extLst>
              </a:tr>
              <a:tr h="507975">
                <a:tc>
                  <a:txBody>
                    <a:bodyPr/>
                    <a:lstStyle/>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Why?</a:t>
                      </a:r>
                      <a:endParaRPr sz="12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More malleable and higher strength to weight ratio than steel - used in drinks cans, window frames, aeroplanes, cars &amp; overhead power cables.</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r h="995675">
                <a:tc>
                  <a:txBody>
                    <a:bodyPr/>
                    <a:lstStyle/>
                    <a:p>
                      <a:pPr marL="0" marR="0" lvl="0" indent="0" algn="l" rtl="0">
                        <a:spcBef>
                          <a:spcPts val="0"/>
                        </a:spcBef>
                        <a:spcAft>
                          <a:spcPts val="0"/>
                        </a:spcAft>
                        <a:buClr>
                          <a:schemeClr val="dk1"/>
                        </a:buClr>
                        <a:buSzPts val="800"/>
                        <a:buFont typeface="Arial"/>
                        <a:buNone/>
                      </a:pPr>
                      <a:r>
                        <a:rPr lang="en-GB" sz="1200" u="none" strike="noStrike" cap="none">
                          <a:solidFill>
                            <a:schemeClr val="dk1"/>
                          </a:solidFill>
                        </a:rPr>
                        <a:t>Process:</a:t>
                      </a:r>
                      <a:endParaRPr sz="1200" u="none" strike="noStrike" cap="none">
                        <a:solidFill>
                          <a:schemeClr val="dk1"/>
                        </a:solidFill>
                      </a:endParaRPr>
                    </a:p>
                  </a:txBody>
                  <a:tcPr marL="121900" marR="121900" marT="91425" marB="91425"/>
                </a:tc>
                <a:tc>
                  <a:txBody>
                    <a:bodyPr/>
                    <a:lstStyle/>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Step 1: Purify bauxite (ore) to get alumina (Al</a:t>
                      </a:r>
                      <a:r>
                        <a:rPr lang="en-GB" sz="1100" u="none" strike="noStrike" cap="none" baseline="-25000">
                          <a:solidFill>
                            <a:schemeClr val="dk1"/>
                          </a:solidFill>
                        </a:rPr>
                        <a:t>2</a:t>
                      </a:r>
                      <a:r>
                        <a:rPr lang="en-GB" sz="1100" u="none" strike="noStrike" cap="none">
                          <a:solidFill>
                            <a:schemeClr val="dk1"/>
                          </a:solidFill>
                        </a:rPr>
                        <a:t>O</a:t>
                      </a:r>
                      <a:r>
                        <a:rPr lang="en-GB" sz="1100" u="none" strike="noStrike" cap="none" baseline="-25000">
                          <a:solidFill>
                            <a:schemeClr val="dk1"/>
                          </a:solidFill>
                        </a:rPr>
                        <a:t>3</a:t>
                      </a:r>
                      <a:r>
                        <a:rPr lang="en-GB" sz="1100" u="none" strike="noStrike" cap="none">
                          <a:solidFill>
                            <a:schemeClr val="dk1"/>
                          </a:solidFill>
                        </a:rPr>
                        <a:t>) - lots of energy used</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Step 2: Electrolysis of molten Al</a:t>
                      </a:r>
                      <a:r>
                        <a:rPr lang="en-GB" sz="1100" u="none" strike="noStrike" cap="none" baseline="-25000">
                          <a:solidFill>
                            <a:schemeClr val="dk1"/>
                          </a:solidFill>
                        </a:rPr>
                        <a:t>2</a:t>
                      </a:r>
                      <a:r>
                        <a:rPr lang="en-GB" sz="1100" u="none" strike="noStrike" cap="none">
                          <a:solidFill>
                            <a:schemeClr val="dk1"/>
                          </a:solidFill>
                        </a:rPr>
                        <a:t>O</a:t>
                      </a:r>
                      <a:r>
                        <a:rPr lang="en-GB" sz="1100" u="none" strike="noStrike" cap="none" baseline="-25000">
                          <a:solidFill>
                            <a:schemeClr val="dk1"/>
                          </a:solidFill>
                        </a:rPr>
                        <a:t>3</a:t>
                      </a:r>
                      <a:r>
                        <a:rPr lang="en-GB" sz="1100" u="none" strike="noStrike" cap="none">
                          <a:solidFill>
                            <a:schemeClr val="dk1"/>
                          </a:solidFill>
                        </a:rPr>
                        <a:t>  </a:t>
                      </a:r>
                      <a:endParaRPr sz="1100" u="none" strike="noStrike" cap="none">
                        <a:solidFill>
                          <a:schemeClr val="dk1"/>
                        </a:solidFill>
                      </a:endParaRPr>
                    </a:p>
                    <a:p>
                      <a:pPr marL="0" marR="0" lvl="0" indent="0" algn="l" rtl="0">
                        <a:spcBef>
                          <a:spcPts val="0"/>
                        </a:spcBef>
                        <a:spcAft>
                          <a:spcPts val="0"/>
                        </a:spcAft>
                        <a:buClr>
                          <a:schemeClr val="dk1"/>
                        </a:buClr>
                        <a:buSzPts val="800"/>
                        <a:buFont typeface="Arial"/>
                        <a:buNone/>
                      </a:pPr>
                      <a:r>
                        <a:rPr lang="en-GB" sz="1100" u="none" strike="noStrike" cap="none">
                          <a:solidFill>
                            <a:schemeClr val="dk1"/>
                          </a:solidFill>
                        </a:rPr>
                        <a:t>    - Cryolite is used to reduce temperature required and save energy =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    - Carbon electrodes react with oxygen produced to form CO</a:t>
                      </a:r>
                      <a:r>
                        <a:rPr lang="en-GB" sz="1100" u="none" strike="noStrike" cap="none" baseline="-25000">
                          <a:solidFill>
                            <a:schemeClr val="dk1"/>
                          </a:solidFill>
                        </a:rPr>
                        <a:t>2</a:t>
                      </a:r>
                      <a:r>
                        <a:rPr lang="en-GB" sz="1100" u="none" strike="noStrike" cap="none">
                          <a:solidFill>
                            <a:schemeClr val="dk1"/>
                          </a:solidFill>
                        </a:rPr>
                        <a:t> so they      need to be replaced regularly.</a:t>
                      </a:r>
                      <a:endParaRPr sz="1100" u="none" strike="noStrike" cap="none">
                        <a:solidFill>
                          <a:schemeClr val="dk1"/>
                        </a:solidFill>
                      </a:endParaRPr>
                    </a:p>
                  </a:txBody>
                  <a:tcPr marL="121900" marR="121900" marT="91425" marB="91425"/>
                </a:tc>
                <a:extLst>
                  <a:ext uri="{0D108BD9-81ED-4DB2-BD59-A6C34878D82A}">
                    <a16:rowId xmlns:a16="http://schemas.microsoft.com/office/drawing/2014/main" val="10002"/>
                  </a:ext>
                </a:extLst>
              </a:tr>
              <a:tr h="1175200">
                <a:tc gridSpan="2">
                  <a:txBody>
                    <a:bodyPr/>
                    <a:lstStyle/>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txBody>
                  <a:tcPr marL="121900" marR="121900" marT="91425" marB="91425"/>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35" name="Google Shape;235;p32"/>
          <p:cNvSpPr/>
          <p:nvPr/>
        </p:nvSpPr>
        <p:spPr>
          <a:xfrm>
            <a:off x="9055500" y="5808900"/>
            <a:ext cx="3023700" cy="86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3200" b="0" i="0" u="none" strike="noStrike" cap="none">
                <a:solidFill>
                  <a:schemeClr val="dk1"/>
                </a:solidFill>
                <a:latin typeface="Calibri"/>
                <a:ea typeface="Calibri"/>
                <a:cs typeface="Calibri"/>
                <a:sym typeface="Calibri"/>
              </a:rPr>
              <a:t>C6 Electrolysis</a:t>
            </a:r>
            <a:endParaRPr sz="3200" b="0" i="0" u="none" strike="noStrike" cap="none">
              <a:solidFill>
                <a:schemeClr val="dk1"/>
              </a:solidFill>
              <a:latin typeface="Calibri"/>
              <a:ea typeface="Calibri"/>
              <a:cs typeface="Calibri"/>
              <a:sym typeface="Calibri"/>
            </a:endParaRPr>
          </a:p>
        </p:txBody>
      </p:sp>
      <p:graphicFrame>
        <p:nvGraphicFramePr>
          <p:cNvPr id="236" name="Google Shape;236;p32"/>
          <p:cNvGraphicFramePr/>
          <p:nvPr/>
        </p:nvGraphicFramePr>
        <p:xfrm>
          <a:off x="93000" y="65975"/>
          <a:ext cx="5899275" cy="3398280"/>
        </p:xfrm>
        <a:graphic>
          <a:graphicData uri="http://schemas.openxmlformats.org/drawingml/2006/table">
            <a:tbl>
              <a:tblPr>
                <a:noFill/>
              </a:tblPr>
              <a:tblGrid>
                <a:gridCol w="1648500">
                  <a:extLst>
                    <a:ext uri="{9D8B030D-6E8A-4147-A177-3AD203B41FA5}">
                      <a16:colId xmlns:a16="http://schemas.microsoft.com/office/drawing/2014/main" val="20000"/>
                    </a:ext>
                  </a:extLst>
                </a:gridCol>
                <a:gridCol w="4250775">
                  <a:extLst>
                    <a:ext uri="{9D8B030D-6E8A-4147-A177-3AD203B41FA5}">
                      <a16:colId xmlns:a16="http://schemas.microsoft.com/office/drawing/2014/main" val="20001"/>
                    </a:ext>
                  </a:extLst>
                </a:gridCol>
              </a:tblGrid>
              <a:tr h="406375">
                <a:tc gridSpan="2">
                  <a:txBody>
                    <a:bodyPr/>
                    <a:lstStyle/>
                    <a:p>
                      <a:pPr marL="0" marR="0" lvl="0" indent="0" algn="l" rtl="0">
                        <a:spcBef>
                          <a:spcPts val="0"/>
                        </a:spcBef>
                        <a:spcAft>
                          <a:spcPts val="0"/>
                        </a:spcAft>
                        <a:buClr>
                          <a:srgbClr val="FFFFFF"/>
                        </a:buClr>
                        <a:buSzPts val="1500"/>
                        <a:buFont typeface="Calibri"/>
                        <a:buNone/>
                      </a:pPr>
                      <a:r>
                        <a:rPr lang="en-GB" sz="1500" u="none" strike="noStrike" cap="none">
                          <a:solidFill>
                            <a:srgbClr val="FFFFFF"/>
                          </a:solidFill>
                        </a:rPr>
                        <a:t>Keywords</a:t>
                      </a:r>
                      <a:endParaRPr sz="1500" u="none" strike="noStrike" cap="none">
                        <a:solidFill>
                          <a:srgbClr val="FFFFFF"/>
                        </a:solidFill>
                      </a:endParaRPr>
                    </a:p>
                  </a:txBody>
                  <a:tcPr marL="121900" marR="121900" marT="91425" marB="91425">
                    <a:solidFill>
                      <a:srgbClr val="000000"/>
                    </a:solidFill>
                  </a:tcPr>
                </a:tc>
                <a:tc hMerge="1">
                  <a:txBody>
                    <a:bodyPr/>
                    <a:lstStyle/>
                    <a:p>
                      <a:endParaRPr lang="en-US"/>
                    </a:p>
                  </a:txBody>
                  <a:tcPr/>
                </a:tc>
                <a:extLst>
                  <a:ext uri="{0D108BD9-81ED-4DB2-BD59-A6C34878D82A}">
                    <a16:rowId xmlns:a16="http://schemas.microsoft.com/office/drawing/2014/main" val="10000"/>
                  </a:ext>
                </a:extLst>
              </a:tr>
              <a:tr h="406375">
                <a:tc>
                  <a:txBody>
                    <a:bodyPr/>
                    <a:lstStyle/>
                    <a:p>
                      <a:pPr marL="0" marR="0" lvl="0" indent="0" algn="l" rtl="0">
                        <a:spcBef>
                          <a:spcPts val="0"/>
                        </a:spcBef>
                        <a:spcAft>
                          <a:spcPts val="0"/>
                        </a:spcAft>
                        <a:buClr>
                          <a:schemeClr val="dk1"/>
                        </a:buClr>
                        <a:buSzPts val="1500"/>
                        <a:buFont typeface="Calibri"/>
                        <a:buNone/>
                      </a:pPr>
                      <a:r>
                        <a:rPr lang="en-GB" sz="1500" u="none" strike="noStrike" cap="none"/>
                        <a:t>Ion</a:t>
                      </a:r>
                      <a:endParaRPr sz="1500" u="none" strike="noStrike" cap="none"/>
                    </a:p>
                  </a:txBody>
                  <a:tcPr marL="121900" marR="121900" marT="91425" marB="91425">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charged particle formed when an atoms gains or loses electrons.</a:t>
                      </a:r>
                      <a:endParaRPr sz="1100" u="none" strike="noStrike" cap="none"/>
                    </a:p>
                  </a:txBody>
                  <a:tcPr marL="121900" marR="121900" marT="91425" marB="91425"/>
                </a:tc>
                <a:extLst>
                  <a:ext uri="{0D108BD9-81ED-4DB2-BD59-A6C34878D82A}">
                    <a16:rowId xmlns:a16="http://schemas.microsoft.com/office/drawing/2014/main" val="10001"/>
                  </a:ext>
                </a:extLst>
              </a:tr>
              <a:tr h="406375">
                <a:tc>
                  <a:txBody>
                    <a:bodyPr/>
                    <a:lstStyle/>
                    <a:p>
                      <a:pPr marL="0" marR="0" lvl="0" indent="0" algn="l" rtl="0">
                        <a:spcBef>
                          <a:spcPts val="0"/>
                        </a:spcBef>
                        <a:spcAft>
                          <a:spcPts val="0"/>
                        </a:spcAft>
                        <a:buClr>
                          <a:schemeClr val="dk1"/>
                        </a:buClr>
                        <a:buSzPts val="1500"/>
                        <a:buFont typeface="Calibri"/>
                        <a:buNone/>
                      </a:pPr>
                      <a:r>
                        <a:rPr lang="en-GB" sz="1500" u="none" strike="noStrike" cap="none"/>
                        <a:t>Electrolysis</a:t>
                      </a:r>
                      <a:endParaRPr sz="15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breakdown of a substance containing ions using electricity</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406375">
                <a:tc>
                  <a:txBody>
                    <a:bodyPr/>
                    <a:lstStyle/>
                    <a:p>
                      <a:pPr marL="0" marR="0" lvl="0" indent="0" algn="l" rtl="0">
                        <a:spcBef>
                          <a:spcPts val="0"/>
                        </a:spcBef>
                        <a:spcAft>
                          <a:spcPts val="0"/>
                        </a:spcAft>
                        <a:buClr>
                          <a:schemeClr val="dk1"/>
                        </a:buClr>
                        <a:buSzPts val="1500"/>
                        <a:buFont typeface="Calibri"/>
                        <a:buNone/>
                      </a:pPr>
                      <a:r>
                        <a:rPr lang="en-GB" sz="1500" u="none" strike="noStrike" cap="none"/>
                        <a:t>Cathode</a:t>
                      </a:r>
                      <a:endParaRPr sz="15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Electrode with a negative charge due to an excess of electrons.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406375">
                <a:tc>
                  <a:txBody>
                    <a:bodyPr/>
                    <a:lstStyle/>
                    <a:p>
                      <a:pPr marL="0" marR="0" lvl="0" indent="0" algn="l" rtl="0">
                        <a:spcBef>
                          <a:spcPts val="0"/>
                        </a:spcBef>
                        <a:spcAft>
                          <a:spcPts val="0"/>
                        </a:spcAft>
                        <a:buClr>
                          <a:schemeClr val="dk1"/>
                        </a:buClr>
                        <a:buSzPts val="1500"/>
                        <a:buFont typeface="Calibri"/>
                        <a:buNone/>
                      </a:pPr>
                      <a:r>
                        <a:rPr lang="en-GB" sz="1500" u="none" strike="noStrike" cap="none"/>
                        <a:t>Anode</a:t>
                      </a:r>
                      <a:endParaRPr sz="15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Electrode with a positive charge due to a lack of electrons.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507975">
                <a:tc>
                  <a:txBody>
                    <a:bodyPr/>
                    <a:lstStyle/>
                    <a:p>
                      <a:pPr marL="0" marR="0" lvl="0" indent="0" algn="l" rtl="0">
                        <a:spcBef>
                          <a:spcPts val="0"/>
                        </a:spcBef>
                        <a:spcAft>
                          <a:spcPts val="0"/>
                        </a:spcAft>
                        <a:buClr>
                          <a:schemeClr val="dk1"/>
                        </a:buClr>
                        <a:buSzPts val="1500"/>
                        <a:buFont typeface="Calibri"/>
                        <a:buNone/>
                      </a:pPr>
                      <a:r>
                        <a:rPr lang="en-GB" sz="1500" u="none" strike="noStrike" cap="none"/>
                        <a:t>Electrolyte</a:t>
                      </a:r>
                      <a:endParaRPr sz="15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An liquid containing free moving ions that can be broken down by electrolysis.</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406375">
                <a:tc>
                  <a:txBody>
                    <a:bodyPr/>
                    <a:lstStyle/>
                    <a:p>
                      <a:pPr marL="0" marR="0" lvl="0" indent="0" algn="l" rtl="0">
                        <a:spcBef>
                          <a:spcPts val="0"/>
                        </a:spcBef>
                        <a:spcAft>
                          <a:spcPts val="0"/>
                        </a:spcAft>
                        <a:buClr>
                          <a:schemeClr val="dk1"/>
                        </a:buClr>
                        <a:buSzPts val="1500"/>
                        <a:buFont typeface="Calibri"/>
                        <a:buNone/>
                      </a:pPr>
                      <a:r>
                        <a:rPr lang="en-GB" sz="1500" u="none" strike="noStrike" cap="none"/>
                        <a:t>Anion</a:t>
                      </a:r>
                      <a:endParaRPr sz="15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A negatively charged ion that is attracted to the anode</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406375">
                <a:tc>
                  <a:txBody>
                    <a:bodyPr/>
                    <a:lstStyle/>
                    <a:p>
                      <a:pPr marL="0" marR="0" lvl="0" indent="0" algn="l" rtl="0">
                        <a:spcBef>
                          <a:spcPts val="0"/>
                        </a:spcBef>
                        <a:spcAft>
                          <a:spcPts val="0"/>
                        </a:spcAft>
                        <a:buClr>
                          <a:schemeClr val="dk1"/>
                        </a:buClr>
                        <a:buSzPts val="1500"/>
                        <a:buFont typeface="Calibri"/>
                        <a:buNone/>
                      </a:pPr>
                      <a:r>
                        <a:rPr lang="en-GB" sz="1500" u="none" strike="noStrike" cap="none"/>
                        <a:t>Cation</a:t>
                      </a:r>
                      <a:endParaRPr sz="1500" u="none" strike="noStrike" cap="none"/>
                    </a:p>
                  </a:txBody>
                  <a:tcPr marL="121900" marR="121900"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A positively charged ion that is attracted to the cathode</a:t>
                      </a:r>
                      <a:endParaRPr sz="1100" u="none" strike="noStrike" cap="none"/>
                    </a:p>
                  </a:txBody>
                  <a:tcPr marL="121900" marR="121900"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pic>
        <p:nvPicPr>
          <p:cNvPr id="237" name="Google Shape;237;p32" descr="Image result for reactivity series"/>
          <p:cNvPicPr preferRelativeResize="0"/>
          <p:nvPr/>
        </p:nvPicPr>
        <p:blipFill rotWithShape="1">
          <a:blip r:embed="rId4">
            <a:alphaModFix/>
          </a:blip>
          <a:srcRect/>
          <a:stretch/>
        </p:blipFill>
        <p:spPr>
          <a:xfrm>
            <a:off x="9133043" y="2975812"/>
            <a:ext cx="2960033" cy="2710539"/>
          </a:xfrm>
          <a:prstGeom prst="rect">
            <a:avLst/>
          </a:prstGeom>
          <a:noFill/>
          <a:ln>
            <a:noFill/>
          </a:ln>
        </p:spPr>
      </p:pic>
      <p:graphicFrame>
        <p:nvGraphicFramePr>
          <p:cNvPr id="238" name="Google Shape;238;p32"/>
          <p:cNvGraphicFramePr/>
          <p:nvPr/>
        </p:nvGraphicFramePr>
        <p:xfrm>
          <a:off x="9075400" y="65968"/>
          <a:ext cx="2983800" cy="2560300"/>
        </p:xfrm>
        <a:graphic>
          <a:graphicData uri="http://schemas.openxmlformats.org/drawingml/2006/table">
            <a:tbl>
              <a:tblPr>
                <a:noFill/>
              </a:tblPr>
              <a:tblGrid>
                <a:gridCol w="2983800">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Clr>
                          <a:schemeClr val="dk1"/>
                        </a:buClr>
                        <a:buSzPts val="800"/>
                        <a:buFont typeface="Arial"/>
                        <a:buNone/>
                      </a:pPr>
                      <a:r>
                        <a:rPr lang="en-GB" sz="1200" u="none" strike="noStrike" cap="none">
                          <a:solidFill>
                            <a:srgbClr val="FFFFFF"/>
                          </a:solidFill>
                        </a:rPr>
                        <a:t>At the cathode (-ve electrode):</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2194550">
                <a:tc>
                  <a:txBody>
                    <a:bodyPr/>
                    <a:lstStyle/>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Positive ions (cations) are attracted due to opposite charge.</a:t>
                      </a: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In aqueous solutions the least reactive of H</a:t>
                      </a:r>
                      <a:r>
                        <a:rPr lang="en-GB" sz="1200" u="none" strike="noStrike" cap="none" baseline="30000">
                          <a:solidFill>
                            <a:schemeClr val="dk1"/>
                          </a:solidFill>
                        </a:rPr>
                        <a:t>+</a:t>
                      </a:r>
                      <a:r>
                        <a:rPr lang="en-GB" sz="1200" u="none" strike="noStrike" cap="none">
                          <a:solidFill>
                            <a:schemeClr val="dk1"/>
                          </a:solidFill>
                        </a:rPr>
                        <a:t> or metal ions are reduced to form atoms.</a:t>
                      </a: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Example half equations:</a:t>
                      </a: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alibri"/>
                        <a:buNone/>
                      </a:pPr>
                      <a:r>
                        <a:rPr lang="en-GB" sz="1200" u="none" strike="noStrike" cap="none">
                          <a:solidFill>
                            <a:schemeClr val="dk1"/>
                          </a:solidFill>
                        </a:rPr>
                        <a:t>2H</a:t>
                      </a:r>
                      <a:r>
                        <a:rPr lang="en-GB" sz="1200" u="none" strike="noStrike" cap="none" baseline="30000">
                          <a:solidFill>
                            <a:schemeClr val="dk1"/>
                          </a:solidFill>
                        </a:rPr>
                        <a:t>+</a:t>
                      </a:r>
                      <a:r>
                        <a:rPr lang="en-GB" sz="1200" u="none" strike="noStrike" cap="none" baseline="-25000">
                          <a:solidFill>
                            <a:schemeClr val="dk1"/>
                          </a:solidFill>
                        </a:rPr>
                        <a:t>(aq)</a:t>
                      </a:r>
                      <a:r>
                        <a:rPr lang="en-GB" sz="1200" u="none" strike="noStrike" cap="none">
                          <a:solidFill>
                            <a:schemeClr val="dk1"/>
                          </a:solidFill>
                        </a:rPr>
                        <a:t> + 2e</a:t>
                      </a:r>
                      <a:r>
                        <a:rPr lang="en-GB" sz="1200" u="none" strike="noStrike" cap="none" baseline="30000">
                          <a:solidFill>
                            <a:schemeClr val="dk1"/>
                          </a:solidFill>
                        </a:rPr>
                        <a:t>-</a:t>
                      </a:r>
                      <a:r>
                        <a:rPr lang="en-GB" sz="1200" u="none" strike="noStrike" cap="none">
                          <a:solidFill>
                            <a:schemeClr val="dk1"/>
                          </a:solidFill>
                        </a:rPr>
                        <a:t> → H</a:t>
                      </a:r>
                      <a:r>
                        <a:rPr lang="en-GB" sz="1200" u="none" strike="noStrike" cap="none" baseline="-25000">
                          <a:solidFill>
                            <a:schemeClr val="dk1"/>
                          </a:solidFill>
                        </a:rPr>
                        <a:t>2(g)</a:t>
                      </a:r>
                      <a:endParaRPr sz="1200" u="none" strike="noStrike" cap="none" baseline="-25000">
                        <a:solidFill>
                          <a:schemeClr val="dk1"/>
                        </a:solidFill>
                      </a:endParaRPr>
                    </a:p>
                    <a:p>
                      <a:pPr marL="0" marR="0" lvl="0" indent="0" algn="ctr"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alibri"/>
                        <a:buNone/>
                      </a:pPr>
                      <a:r>
                        <a:rPr lang="en-GB" sz="1200" u="none" strike="noStrike" cap="none">
                          <a:solidFill>
                            <a:schemeClr val="dk1"/>
                          </a:solidFill>
                        </a:rPr>
                        <a:t>Cu</a:t>
                      </a:r>
                      <a:r>
                        <a:rPr lang="en-GB" sz="1200" u="none" strike="noStrike" cap="none" baseline="30000">
                          <a:solidFill>
                            <a:schemeClr val="dk1"/>
                          </a:solidFill>
                        </a:rPr>
                        <a:t>2+</a:t>
                      </a:r>
                      <a:r>
                        <a:rPr lang="en-GB" sz="1200" u="none" strike="noStrike" cap="none" baseline="-25000">
                          <a:solidFill>
                            <a:schemeClr val="dk1"/>
                          </a:solidFill>
                        </a:rPr>
                        <a:t>(aq)</a:t>
                      </a:r>
                      <a:r>
                        <a:rPr lang="en-GB" sz="1200" u="none" strike="noStrike" cap="none">
                          <a:solidFill>
                            <a:schemeClr val="dk1"/>
                          </a:solidFill>
                        </a:rPr>
                        <a:t> + 2e</a:t>
                      </a:r>
                      <a:r>
                        <a:rPr lang="en-GB" sz="1200" u="none" strike="noStrike" cap="none" baseline="30000">
                          <a:solidFill>
                            <a:schemeClr val="dk1"/>
                          </a:solidFill>
                        </a:rPr>
                        <a:t>-</a:t>
                      </a:r>
                      <a:r>
                        <a:rPr lang="en-GB" sz="1200" u="none" strike="noStrike" cap="none">
                          <a:solidFill>
                            <a:schemeClr val="dk1"/>
                          </a:solidFill>
                        </a:rPr>
                        <a:t> → Cu</a:t>
                      </a:r>
                      <a:r>
                        <a:rPr lang="en-GB" sz="1200" u="none" strike="noStrike" cap="none" baseline="-25000">
                          <a:solidFill>
                            <a:schemeClr val="dk1"/>
                          </a:solidFill>
                        </a:rPr>
                        <a:t>(s)</a:t>
                      </a:r>
                      <a:endParaRPr sz="1200" u="none" strike="noStrike" cap="none" baseline="-25000">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graphicFrame>
        <p:nvGraphicFramePr>
          <p:cNvPr id="239" name="Google Shape;239;p32"/>
          <p:cNvGraphicFramePr/>
          <p:nvPr/>
        </p:nvGraphicFramePr>
        <p:xfrm>
          <a:off x="93000" y="3931168"/>
          <a:ext cx="2983800" cy="2851975"/>
        </p:xfrm>
        <a:graphic>
          <a:graphicData uri="http://schemas.openxmlformats.org/drawingml/2006/table">
            <a:tbl>
              <a:tblPr>
                <a:noFill/>
              </a:tblPr>
              <a:tblGrid>
                <a:gridCol w="2983800">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Simple electrolysis cell</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2486225">
                <a:tc>
                  <a:txBody>
                    <a:bodyPr/>
                    <a:lstStyle/>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graphicFrame>
        <p:nvGraphicFramePr>
          <p:cNvPr id="240" name="Google Shape;240;p32"/>
          <p:cNvGraphicFramePr/>
          <p:nvPr/>
        </p:nvGraphicFramePr>
        <p:xfrm>
          <a:off x="6041933" y="65968"/>
          <a:ext cx="2983800" cy="3494925"/>
        </p:xfrm>
        <a:graphic>
          <a:graphicData uri="http://schemas.openxmlformats.org/drawingml/2006/table">
            <a:tbl>
              <a:tblPr>
                <a:noFill/>
              </a:tblPr>
              <a:tblGrid>
                <a:gridCol w="2983800">
                  <a:extLst>
                    <a:ext uri="{9D8B030D-6E8A-4147-A177-3AD203B41FA5}">
                      <a16:colId xmlns:a16="http://schemas.microsoft.com/office/drawing/2014/main" val="20000"/>
                    </a:ext>
                  </a:extLst>
                </a:gridCol>
              </a:tblGrid>
              <a:tr h="372000">
                <a:tc>
                  <a:txBody>
                    <a:bodyPr/>
                    <a:lstStyle/>
                    <a:p>
                      <a:pPr marL="0" marR="0" lvl="0" indent="0" algn="l" rtl="0">
                        <a:spcBef>
                          <a:spcPts val="0"/>
                        </a:spcBef>
                        <a:spcAft>
                          <a:spcPts val="0"/>
                        </a:spcAft>
                        <a:buClr>
                          <a:srgbClr val="FFFFFF"/>
                        </a:buClr>
                        <a:buSzPts val="1200"/>
                        <a:buFont typeface="Calibri"/>
                        <a:buNone/>
                      </a:pPr>
                      <a:r>
                        <a:rPr lang="en-GB" sz="1200" u="none" strike="noStrike" cap="none">
                          <a:solidFill>
                            <a:srgbClr val="FFFFFF"/>
                          </a:solidFill>
                        </a:rPr>
                        <a:t>At the anode (+ve electrode):</a:t>
                      </a:r>
                      <a:endParaRPr sz="1500" u="none" strike="noStrike" cap="none">
                        <a:solidFill>
                          <a:srgbClr val="FFFFFF"/>
                        </a:solidFill>
                      </a:endParaRPr>
                    </a:p>
                  </a:txBody>
                  <a:tcPr marL="121900" marR="121900" marT="91425" marB="91425">
                    <a:solidFill>
                      <a:srgbClr val="000000"/>
                    </a:solidFill>
                  </a:tcPr>
                </a:tc>
                <a:extLst>
                  <a:ext uri="{0D108BD9-81ED-4DB2-BD59-A6C34878D82A}">
                    <a16:rowId xmlns:a16="http://schemas.microsoft.com/office/drawing/2014/main" val="10000"/>
                  </a:ext>
                </a:extLst>
              </a:tr>
              <a:tr h="3122925">
                <a:tc>
                  <a:txBody>
                    <a:bodyPr/>
                    <a:lstStyle/>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Negative ions (anions) are attracted due to opposite charge.</a:t>
                      </a: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In aqueous solutions: </a:t>
                      </a:r>
                      <a:endParaRPr sz="1200" u="none" strike="noStrike" cap="none">
                        <a:solidFill>
                          <a:schemeClr val="dk1"/>
                        </a:solidFill>
                      </a:endParaRPr>
                    </a:p>
                    <a:p>
                      <a:pPr marL="342900" marR="0" lvl="0" indent="-222250" algn="l" rtl="0">
                        <a:spcBef>
                          <a:spcPts val="0"/>
                        </a:spcBef>
                        <a:spcAft>
                          <a:spcPts val="0"/>
                        </a:spcAft>
                        <a:buClr>
                          <a:schemeClr val="dk1"/>
                        </a:buClr>
                        <a:buSzPts val="900"/>
                        <a:buFont typeface="Calibri"/>
                        <a:buChar char="-"/>
                      </a:pPr>
                      <a:r>
                        <a:rPr lang="en-GB" sz="1200" u="none" strike="noStrike" cap="none">
                          <a:solidFill>
                            <a:schemeClr val="dk1"/>
                          </a:solidFill>
                        </a:rPr>
                        <a:t>Group 7 ions are oxidised if present. </a:t>
                      </a:r>
                      <a:endParaRPr sz="1200" u="none" strike="noStrike" cap="none">
                        <a:solidFill>
                          <a:schemeClr val="dk1"/>
                        </a:solidFill>
                      </a:endParaRPr>
                    </a:p>
                    <a:p>
                      <a:pPr marL="342900" marR="0" lvl="0" indent="-222250" algn="l" rtl="0">
                        <a:spcBef>
                          <a:spcPts val="0"/>
                        </a:spcBef>
                        <a:spcAft>
                          <a:spcPts val="0"/>
                        </a:spcAft>
                        <a:buClr>
                          <a:schemeClr val="dk1"/>
                        </a:buClr>
                        <a:buSzPts val="900"/>
                        <a:buFont typeface="Calibri"/>
                        <a:buChar char="-"/>
                      </a:pPr>
                      <a:r>
                        <a:rPr lang="en-GB" sz="1200" u="none" strike="noStrike" cap="none">
                          <a:solidFill>
                            <a:schemeClr val="dk1"/>
                          </a:solidFill>
                        </a:rPr>
                        <a:t>Otherwise OH</a:t>
                      </a:r>
                      <a:r>
                        <a:rPr lang="en-GB" sz="1200" u="none" strike="noStrike" cap="none" baseline="30000">
                          <a:solidFill>
                            <a:schemeClr val="dk1"/>
                          </a:solidFill>
                        </a:rPr>
                        <a:t>-</a:t>
                      </a:r>
                      <a:r>
                        <a:rPr lang="en-GB" sz="1200" u="none" strike="noStrike" cap="none">
                          <a:solidFill>
                            <a:schemeClr val="dk1"/>
                          </a:solidFill>
                        </a:rPr>
                        <a:t> ions form oxygen molecules.</a:t>
                      </a: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Example half equations:</a:t>
                      </a: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2Cl</a:t>
                      </a:r>
                      <a:r>
                        <a:rPr lang="en-GB" sz="1200" u="none" strike="noStrike" cap="none" baseline="30000">
                          <a:solidFill>
                            <a:schemeClr val="dk1"/>
                          </a:solidFill>
                        </a:rPr>
                        <a:t>-</a:t>
                      </a:r>
                      <a:r>
                        <a:rPr lang="en-GB" sz="1200" u="none" strike="noStrike" cap="none" baseline="-25000">
                          <a:solidFill>
                            <a:schemeClr val="dk1"/>
                          </a:solidFill>
                        </a:rPr>
                        <a:t>(aq)</a:t>
                      </a:r>
                      <a:r>
                        <a:rPr lang="en-GB" sz="1200" u="none" strike="noStrike" cap="none">
                          <a:solidFill>
                            <a:schemeClr val="dk1"/>
                          </a:solidFill>
                        </a:rPr>
                        <a:t> → Cl</a:t>
                      </a:r>
                      <a:r>
                        <a:rPr lang="en-GB" sz="1200" u="none" strike="noStrike" cap="none" baseline="-25000">
                          <a:solidFill>
                            <a:schemeClr val="dk1"/>
                          </a:solidFill>
                        </a:rPr>
                        <a:t>2(g) </a:t>
                      </a:r>
                      <a:r>
                        <a:rPr lang="en-GB" sz="1200" u="none" strike="noStrike" cap="none">
                          <a:solidFill>
                            <a:schemeClr val="dk1"/>
                          </a:solidFill>
                        </a:rPr>
                        <a:t>+ 2e</a:t>
                      </a:r>
                      <a:r>
                        <a:rPr lang="en-GB" sz="1200" u="none" strike="noStrike" cap="none" baseline="30000">
                          <a:solidFill>
                            <a:schemeClr val="dk1"/>
                          </a:solidFill>
                        </a:rPr>
                        <a:t>-</a:t>
                      </a:r>
                      <a:endParaRPr sz="1200" u="none" strike="noStrike" cap="none" baseline="-25000">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r>
                        <a:rPr lang="en-GB" sz="1200" u="none" strike="noStrike" cap="none">
                          <a:solidFill>
                            <a:schemeClr val="dk1"/>
                          </a:solidFill>
                        </a:rPr>
                        <a:t>4OH</a:t>
                      </a:r>
                      <a:r>
                        <a:rPr lang="en-GB" sz="1200" u="none" strike="noStrike" cap="none" baseline="30000">
                          <a:solidFill>
                            <a:schemeClr val="dk1"/>
                          </a:solidFill>
                        </a:rPr>
                        <a:t>-</a:t>
                      </a:r>
                      <a:r>
                        <a:rPr lang="en-GB" sz="1200" u="none" strike="noStrike" cap="none" baseline="-25000">
                          <a:solidFill>
                            <a:schemeClr val="dk1"/>
                          </a:solidFill>
                        </a:rPr>
                        <a:t>(aq)</a:t>
                      </a:r>
                      <a:r>
                        <a:rPr lang="en-GB" sz="1200" u="none" strike="noStrike" cap="none" baseline="30000">
                          <a:solidFill>
                            <a:schemeClr val="dk1"/>
                          </a:solidFill>
                        </a:rPr>
                        <a:t> </a:t>
                      </a:r>
                      <a:r>
                        <a:rPr lang="en-GB" sz="1200" u="none" strike="noStrike" cap="none">
                          <a:solidFill>
                            <a:schemeClr val="dk1"/>
                          </a:solidFill>
                        </a:rPr>
                        <a:t>→ 2H</a:t>
                      </a:r>
                      <a:r>
                        <a:rPr lang="en-GB" sz="1200" u="none" strike="noStrike" cap="none" baseline="-25000">
                          <a:solidFill>
                            <a:schemeClr val="dk1"/>
                          </a:solidFill>
                        </a:rPr>
                        <a:t>2</a:t>
                      </a:r>
                      <a:r>
                        <a:rPr lang="en-GB" sz="1200" u="none" strike="noStrike" cap="none">
                          <a:solidFill>
                            <a:schemeClr val="dk1"/>
                          </a:solidFill>
                        </a:rPr>
                        <a:t>O</a:t>
                      </a:r>
                      <a:r>
                        <a:rPr lang="en-GB" sz="1200" u="none" strike="noStrike" cap="none" baseline="-25000">
                          <a:solidFill>
                            <a:schemeClr val="dk1"/>
                          </a:solidFill>
                        </a:rPr>
                        <a:t>(l)</a:t>
                      </a:r>
                      <a:r>
                        <a:rPr lang="en-GB" sz="1200" u="none" strike="noStrike" cap="none">
                          <a:solidFill>
                            <a:schemeClr val="dk1"/>
                          </a:solidFill>
                        </a:rPr>
                        <a:t>+ O</a:t>
                      </a:r>
                      <a:r>
                        <a:rPr lang="en-GB" sz="1200" u="none" strike="noStrike" cap="none" baseline="-25000">
                          <a:solidFill>
                            <a:schemeClr val="dk1"/>
                          </a:solidFill>
                        </a:rPr>
                        <a:t>2(g)</a:t>
                      </a:r>
                      <a:r>
                        <a:rPr lang="en-GB" sz="1200" u="none" strike="noStrike" cap="none">
                          <a:solidFill>
                            <a:schemeClr val="dk1"/>
                          </a:solidFill>
                        </a:rPr>
                        <a:t>+ 4e</a:t>
                      </a:r>
                      <a:r>
                        <a:rPr lang="en-GB" sz="1200" u="none" strike="noStrike" cap="none" baseline="30000">
                          <a:solidFill>
                            <a:schemeClr val="dk1"/>
                          </a:solidFill>
                        </a:rPr>
                        <a:t>-</a:t>
                      </a:r>
                      <a:endParaRPr sz="1200" u="none" strike="noStrike" cap="none" baseline="30000">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txBody>
                  <a:tcPr marL="121900" marR="121900" marT="91425" marB="91425"/>
                </a:tc>
                <a:extLst>
                  <a:ext uri="{0D108BD9-81ED-4DB2-BD59-A6C34878D82A}">
                    <a16:rowId xmlns:a16="http://schemas.microsoft.com/office/drawing/2014/main" val="10001"/>
                  </a:ext>
                </a:extLst>
              </a:tr>
            </a:tbl>
          </a:graphicData>
        </a:graphic>
      </p:graphicFrame>
      <p:grpSp>
        <p:nvGrpSpPr>
          <p:cNvPr id="241" name="Google Shape;241;p32"/>
          <p:cNvGrpSpPr/>
          <p:nvPr/>
        </p:nvGrpSpPr>
        <p:grpSpPr>
          <a:xfrm>
            <a:off x="138563" y="4294458"/>
            <a:ext cx="2892688" cy="2249193"/>
            <a:chOff x="4352584" y="4363457"/>
            <a:chExt cx="2169516" cy="2249193"/>
          </a:xfrm>
        </p:grpSpPr>
        <p:grpSp>
          <p:nvGrpSpPr>
            <p:cNvPr id="242" name="Google Shape;242;p32"/>
            <p:cNvGrpSpPr/>
            <p:nvPr/>
          </p:nvGrpSpPr>
          <p:grpSpPr>
            <a:xfrm>
              <a:off x="4352584" y="4363457"/>
              <a:ext cx="2169516" cy="1806870"/>
              <a:chOff x="4268000" y="1526332"/>
              <a:chExt cx="3887325" cy="4347618"/>
            </a:xfrm>
          </p:grpSpPr>
          <p:pic>
            <p:nvPicPr>
              <p:cNvPr id="243" name="Google Shape;243;p32"/>
              <p:cNvPicPr preferRelativeResize="0"/>
              <p:nvPr/>
            </p:nvPicPr>
            <p:blipFill rotWithShape="1">
              <a:blip r:embed="rId5">
                <a:alphaModFix/>
              </a:blip>
              <a:srcRect/>
              <a:stretch/>
            </p:blipFill>
            <p:spPr>
              <a:xfrm>
                <a:off x="4268000" y="1762875"/>
                <a:ext cx="3887325" cy="4111075"/>
              </a:xfrm>
              <a:prstGeom prst="rect">
                <a:avLst/>
              </a:prstGeom>
              <a:noFill/>
              <a:ln>
                <a:noFill/>
              </a:ln>
            </p:spPr>
          </p:pic>
          <p:sp>
            <p:nvSpPr>
              <p:cNvPr id="244" name="Google Shape;244;p32"/>
              <p:cNvSpPr/>
              <p:nvPr/>
            </p:nvSpPr>
            <p:spPr>
              <a:xfrm>
                <a:off x="5486375" y="1671575"/>
                <a:ext cx="1487400" cy="702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5" name="Google Shape;245;p32"/>
              <p:cNvSpPr/>
              <p:nvPr/>
            </p:nvSpPr>
            <p:spPr>
              <a:xfrm>
                <a:off x="5167900" y="3463075"/>
                <a:ext cx="260700" cy="327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6" name="Google Shape;246;p32"/>
              <p:cNvSpPr/>
              <p:nvPr/>
            </p:nvSpPr>
            <p:spPr>
              <a:xfrm>
                <a:off x="7089450" y="3463075"/>
                <a:ext cx="201900" cy="327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cxnSp>
            <p:nvCxnSpPr>
              <p:cNvPr id="247" name="Google Shape;247;p32"/>
              <p:cNvCxnSpPr/>
              <p:nvPr/>
            </p:nvCxnSpPr>
            <p:spPr>
              <a:xfrm>
                <a:off x="5602175" y="1915325"/>
                <a:ext cx="0" cy="214800"/>
              </a:xfrm>
              <a:prstGeom prst="straightConnector1">
                <a:avLst/>
              </a:prstGeom>
              <a:noFill/>
              <a:ln w="28575" cap="flat" cmpd="sng">
                <a:solidFill>
                  <a:srgbClr val="595959"/>
                </a:solidFill>
                <a:prstDash val="solid"/>
                <a:round/>
                <a:headEnd type="none" w="sm" len="sm"/>
                <a:tailEnd type="none" w="sm" len="sm"/>
              </a:ln>
            </p:spPr>
          </p:cxnSp>
          <p:cxnSp>
            <p:nvCxnSpPr>
              <p:cNvPr id="248" name="Google Shape;248;p32"/>
              <p:cNvCxnSpPr/>
              <p:nvPr/>
            </p:nvCxnSpPr>
            <p:spPr>
              <a:xfrm>
                <a:off x="5494750" y="1818425"/>
                <a:ext cx="3600" cy="408600"/>
              </a:xfrm>
              <a:prstGeom prst="straightConnector1">
                <a:avLst/>
              </a:prstGeom>
              <a:noFill/>
              <a:ln w="9525" cap="flat" cmpd="sng">
                <a:solidFill>
                  <a:srgbClr val="595959"/>
                </a:solidFill>
                <a:prstDash val="solid"/>
                <a:round/>
                <a:headEnd type="none" w="sm" len="sm"/>
                <a:tailEnd type="none" w="sm" len="sm"/>
              </a:ln>
            </p:spPr>
          </p:cxnSp>
          <p:cxnSp>
            <p:nvCxnSpPr>
              <p:cNvPr id="249" name="Google Shape;249;p32"/>
              <p:cNvCxnSpPr/>
              <p:nvPr/>
            </p:nvCxnSpPr>
            <p:spPr>
              <a:xfrm>
                <a:off x="6982150" y="1915325"/>
                <a:ext cx="0" cy="214800"/>
              </a:xfrm>
              <a:prstGeom prst="straightConnector1">
                <a:avLst/>
              </a:prstGeom>
              <a:noFill/>
              <a:ln w="28575" cap="flat" cmpd="sng">
                <a:solidFill>
                  <a:srgbClr val="595959"/>
                </a:solidFill>
                <a:prstDash val="solid"/>
                <a:round/>
                <a:headEnd type="none" w="sm" len="sm"/>
                <a:tailEnd type="none" w="sm" len="sm"/>
              </a:ln>
            </p:spPr>
          </p:cxnSp>
          <p:cxnSp>
            <p:nvCxnSpPr>
              <p:cNvPr id="250" name="Google Shape;250;p32"/>
              <p:cNvCxnSpPr/>
              <p:nvPr/>
            </p:nvCxnSpPr>
            <p:spPr>
              <a:xfrm>
                <a:off x="6874725" y="1818425"/>
                <a:ext cx="3600" cy="408600"/>
              </a:xfrm>
              <a:prstGeom prst="straightConnector1">
                <a:avLst/>
              </a:prstGeom>
              <a:noFill/>
              <a:ln w="9525" cap="flat" cmpd="sng">
                <a:solidFill>
                  <a:srgbClr val="595959"/>
                </a:solidFill>
                <a:prstDash val="solid"/>
                <a:round/>
                <a:headEnd type="none" w="sm" len="sm"/>
                <a:tailEnd type="none" w="sm" len="sm"/>
              </a:ln>
            </p:spPr>
          </p:cxnSp>
          <p:cxnSp>
            <p:nvCxnSpPr>
              <p:cNvPr id="251" name="Google Shape;251;p32"/>
              <p:cNvCxnSpPr/>
              <p:nvPr/>
            </p:nvCxnSpPr>
            <p:spPr>
              <a:xfrm>
                <a:off x="5602175" y="2022725"/>
                <a:ext cx="1255800" cy="16200"/>
              </a:xfrm>
              <a:prstGeom prst="straightConnector1">
                <a:avLst/>
              </a:prstGeom>
              <a:noFill/>
              <a:ln w="9525" cap="flat" cmpd="sng">
                <a:solidFill>
                  <a:srgbClr val="595959"/>
                </a:solidFill>
                <a:prstDash val="dash"/>
                <a:round/>
                <a:headEnd type="none" w="sm" len="sm"/>
                <a:tailEnd type="none" w="sm" len="sm"/>
              </a:ln>
            </p:spPr>
          </p:cxnSp>
          <p:sp>
            <p:nvSpPr>
              <p:cNvPr id="252" name="Google Shape;252;p32"/>
              <p:cNvSpPr txBox="1"/>
              <p:nvPr/>
            </p:nvSpPr>
            <p:spPr>
              <a:xfrm>
                <a:off x="5847305" y="1526332"/>
                <a:ext cx="900600" cy="5553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53" name="Google Shape;253;p32"/>
              <p:cNvSpPr/>
              <p:nvPr/>
            </p:nvSpPr>
            <p:spPr>
              <a:xfrm>
                <a:off x="5551750" y="5200000"/>
                <a:ext cx="1430400" cy="555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54" name="Google Shape;254;p32"/>
            <p:cNvSpPr txBox="1"/>
            <p:nvPr/>
          </p:nvSpPr>
          <p:spPr>
            <a:xfrm rot="1091">
              <a:off x="4519438" y="6238550"/>
              <a:ext cx="1890600" cy="373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GB" sz="1067">
                  <a:solidFill>
                    <a:schemeClr val="dk1"/>
                  </a:solidFill>
                  <a:latin typeface="Calibri"/>
                  <a:ea typeface="Calibri"/>
                  <a:cs typeface="Calibri"/>
                  <a:sym typeface="Calibri"/>
                </a:rPr>
                <a:t>Electrolyte </a:t>
              </a:r>
              <a:endParaRPr sz="1067">
                <a:solidFill>
                  <a:schemeClr val="dk1"/>
                </a:solidFill>
                <a:latin typeface="Calibri"/>
                <a:ea typeface="Calibri"/>
                <a:cs typeface="Calibri"/>
                <a:sym typeface="Calibri"/>
              </a:endParaRPr>
            </a:p>
            <a:p>
              <a:pPr marL="0" marR="0" lvl="0" indent="0" algn="ctr" rtl="0">
                <a:spcBef>
                  <a:spcPts val="0"/>
                </a:spcBef>
                <a:spcAft>
                  <a:spcPts val="0"/>
                </a:spcAft>
                <a:buNone/>
              </a:pPr>
              <a:r>
                <a:rPr lang="en-GB" sz="1067">
                  <a:solidFill>
                    <a:schemeClr val="dk1"/>
                  </a:solidFill>
                  <a:latin typeface="Calibri"/>
                  <a:ea typeface="Calibri"/>
                  <a:cs typeface="Calibri"/>
                  <a:sym typeface="Calibri"/>
                </a:rPr>
                <a:t>(must be molten or a solution so that ions can move)</a:t>
              </a:r>
              <a:endParaRPr sz="1067">
                <a:solidFill>
                  <a:schemeClr val="dk1"/>
                </a:solidFill>
                <a:latin typeface="Calibri"/>
                <a:ea typeface="Calibri"/>
                <a:cs typeface="Calibri"/>
                <a:sym typeface="Calibri"/>
              </a:endParaRPr>
            </a:p>
          </p:txBody>
        </p:sp>
        <p:sp>
          <p:nvSpPr>
            <p:cNvPr id="255" name="Google Shape;255;p32"/>
            <p:cNvSpPr txBox="1"/>
            <p:nvPr/>
          </p:nvSpPr>
          <p:spPr>
            <a:xfrm rot="-5400000">
              <a:off x="4625668" y="5463400"/>
              <a:ext cx="575100" cy="323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333">
                  <a:solidFill>
                    <a:schemeClr val="dk1"/>
                  </a:solidFill>
                  <a:latin typeface="Architects Daughter"/>
                  <a:ea typeface="Architects Daughter"/>
                  <a:cs typeface="Architects Daughter"/>
                  <a:sym typeface="Architects Daughter"/>
                </a:rPr>
                <a:t>Anode</a:t>
              </a:r>
              <a:endParaRPr sz="1333">
                <a:solidFill>
                  <a:schemeClr val="dk1"/>
                </a:solidFill>
                <a:latin typeface="Architects Daughter"/>
                <a:ea typeface="Architects Daughter"/>
                <a:cs typeface="Architects Daughter"/>
                <a:sym typeface="Architects Daughter"/>
              </a:endParaRPr>
            </a:p>
          </p:txBody>
        </p:sp>
        <p:sp>
          <p:nvSpPr>
            <p:cNvPr id="256" name="Google Shape;256;p32"/>
            <p:cNvSpPr txBox="1"/>
            <p:nvPr/>
          </p:nvSpPr>
          <p:spPr>
            <a:xfrm rot="-5400000">
              <a:off x="5616575" y="5463025"/>
              <a:ext cx="726900" cy="323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333">
                  <a:solidFill>
                    <a:schemeClr val="dk1"/>
                  </a:solidFill>
                  <a:latin typeface="Architects Daughter"/>
                  <a:ea typeface="Architects Daughter"/>
                  <a:cs typeface="Architects Daughter"/>
                  <a:sym typeface="Architects Daughter"/>
                </a:rPr>
                <a:t>Cathode</a:t>
              </a:r>
              <a:endParaRPr sz="1333">
                <a:solidFill>
                  <a:schemeClr val="dk1"/>
                </a:solidFill>
                <a:latin typeface="Architects Daughter"/>
                <a:ea typeface="Architects Daughter"/>
                <a:cs typeface="Architects Daughter"/>
                <a:sym typeface="Architects Daughter"/>
              </a:endParaRPr>
            </a:p>
          </p:txBody>
        </p:sp>
        <p:sp>
          <p:nvSpPr>
            <p:cNvPr id="257" name="Google Shape;257;p32"/>
            <p:cNvSpPr txBox="1"/>
            <p:nvPr/>
          </p:nvSpPr>
          <p:spPr>
            <a:xfrm>
              <a:off x="5036854" y="4763888"/>
              <a:ext cx="884100" cy="323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333">
                  <a:solidFill>
                    <a:schemeClr val="dk1"/>
                  </a:solidFill>
                  <a:latin typeface="Architects Daughter"/>
                  <a:ea typeface="Architects Daughter"/>
                  <a:cs typeface="Architects Daughter"/>
                  <a:sym typeface="Architects Daughter"/>
                </a:rPr>
                <a:t>Electrodes</a:t>
              </a:r>
              <a:endParaRPr sz="1333">
                <a:solidFill>
                  <a:schemeClr val="dk1"/>
                </a:solidFill>
                <a:latin typeface="Architects Daughter"/>
                <a:ea typeface="Architects Daughter"/>
                <a:cs typeface="Architects Daughter"/>
                <a:sym typeface="Architects Daughter"/>
              </a:endParaRPr>
            </a:p>
          </p:txBody>
        </p:sp>
        <p:cxnSp>
          <p:nvCxnSpPr>
            <p:cNvPr id="258" name="Google Shape;258;p32"/>
            <p:cNvCxnSpPr>
              <a:stCxn id="257" idx="2"/>
              <a:endCxn id="245" idx="3"/>
            </p:cNvCxnSpPr>
            <p:nvPr/>
          </p:nvCxnSpPr>
          <p:spPr>
            <a:xfrm flipH="1">
              <a:off x="5000404" y="5087288"/>
              <a:ext cx="478500" cy="149100"/>
            </a:xfrm>
            <a:prstGeom prst="straightConnector1">
              <a:avLst/>
            </a:prstGeom>
            <a:noFill/>
            <a:ln w="9525" cap="flat" cmpd="sng">
              <a:solidFill>
                <a:schemeClr val="dk2"/>
              </a:solidFill>
              <a:prstDash val="solid"/>
              <a:round/>
              <a:headEnd type="none" w="sm" len="sm"/>
              <a:tailEnd type="triangle" w="lg" len="lg"/>
            </a:ln>
          </p:spPr>
        </p:cxnSp>
        <p:cxnSp>
          <p:nvCxnSpPr>
            <p:cNvPr id="259" name="Google Shape;259;p32"/>
            <p:cNvCxnSpPr>
              <a:stCxn id="257" idx="2"/>
              <a:endCxn id="256" idx="3"/>
            </p:cNvCxnSpPr>
            <p:nvPr/>
          </p:nvCxnSpPr>
          <p:spPr>
            <a:xfrm>
              <a:off x="5478904" y="5087288"/>
              <a:ext cx="501000" cy="174000"/>
            </a:xfrm>
            <a:prstGeom prst="straightConnector1">
              <a:avLst/>
            </a:prstGeom>
            <a:noFill/>
            <a:ln w="9525" cap="flat" cmpd="sng">
              <a:solidFill>
                <a:schemeClr val="dk2"/>
              </a:solidFill>
              <a:prstDash val="solid"/>
              <a:round/>
              <a:headEnd type="none" w="sm" len="sm"/>
              <a:tailEnd type="triangle" w="lg" len="lg"/>
            </a:ln>
          </p:spPr>
        </p:cxnSp>
        <p:cxnSp>
          <p:nvCxnSpPr>
            <p:cNvPr id="260" name="Google Shape;260;p32"/>
            <p:cNvCxnSpPr/>
            <p:nvPr/>
          </p:nvCxnSpPr>
          <p:spPr>
            <a:xfrm rot="10800000">
              <a:off x="5432239" y="5695044"/>
              <a:ext cx="5100" cy="619800"/>
            </a:xfrm>
            <a:prstGeom prst="straightConnector1">
              <a:avLst/>
            </a:prstGeom>
            <a:noFill/>
            <a:ln w="9525" cap="flat" cmpd="sng">
              <a:solidFill>
                <a:schemeClr val="dk2"/>
              </a:solidFill>
              <a:prstDash val="solid"/>
              <a:round/>
              <a:headEnd type="none" w="sm" len="sm"/>
              <a:tailEnd type="triangle" w="lg" len="lg"/>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p:nvPr/>
        </p:nvSpPr>
        <p:spPr>
          <a:xfrm>
            <a:off x="8022912" y="76200"/>
            <a:ext cx="4096400" cy="419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GB" sz="2400" b="0" i="0" u="none" strike="noStrike" cap="none" dirty="0">
                <a:solidFill>
                  <a:schemeClr val="dk1"/>
                </a:solidFill>
                <a:latin typeface="Calibri"/>
                <a:ea typeface="Calibri"/>
                <a:cs typeface="Calibri"/>
                <a:sym typeface="Calibri"/>
              </a:rPr>
              <a:t>P2 - Electric Circuits</a:t>
            </a:r>
            <a:endParaRPr sz="2400" b="0" i="0" u="none" strike="noStrike" cap="none" dirty="0">
              <a:solidFill>
                <a:schemeClr val="dk1"/>
              </a:solidFill>
              <a:latin typeface="Calibri"/>
              <a:ea typeface="Calibri"/>
              <a:cs typeface="Calibri"/>
              <a:sym typeface="Calibri"/>
            </a:endParaRPr>
          </a:p>
        </p:txBody>
      </p:sp>
      <p:graphicFrame>
        <p:nvGraphicFramePr>
          <p:cNvPr id="124" name="Google Shape;124;p17"/>
          <p:cNvGraphicFramePr/>
          <p:nvPr/>
        </p:nvGraphicFramePr>
        <p:xfrm>
          <a:off x="78925" y="74351"/>
          <a:ext cx="7840000" cy="2882395"/>
        </p:xfrm>
        <a:graphic>
          <a:graphicData uri="http://schemas.openxmlformats.org/drawingml/2006/table">
            <a:tbl>
              <a:tblPr>
                <a:noFill/>
              </a:tblPr>
              <a:tblGrid>
                <a:gridCol w="1336875">
                  <a:extLst>
                    <a:ext uri="{9D8B030D-6E8A-4147-A177-3AD203B41FA5}">
                      <a16:colId xmlns:a16="http://schemas.microsoft.com/office/drawing/2014/main" val="20000"/>
                    </a:ext>
                  </a:extLst>
                </a:gridCol>
                <a:gridCol w="6503125">
                  <a:extLst>
                    <a:ext uri="{9D8B030D-6E8A-4147-A177-3AD203B41FA5}">
                      <a16:colId xmlns:a16="http://schemas.microsoft.com/office/drawing/2014/main" val="20001"/>
                    </a:ext>
                  </a:extLst>
                </a:gridCol>
              </a:tblGrid>
              <a:tr h="440475">
                <a:tc gridSpan="2">
                  <a:txBody>
                    <a:bodyPr/>
                    <a:lstStyle/>
                    <a:p>
                      <a:pPr marL="0" marR="0" lvl="0" indent="0" algn="l" rtl="0">
                        <a:spcBef>
                          <a:spcPts val="0"/>
                        </a:spcBef>
                        <a:spcAft>
                          <a:spcPts val="0"/>
                        </a:spcAft>
                        <a:buClr>
                          <a:srgbClr val="FFFFFF"/>
                        </a:buClr>
                        <a:buSzPts val="900"/>
                        <a:buFont typeface="Calibri"/>
                        <a:buNone/>
                      </a:pPr>
                      <a:r>
                        <a:rPr lang="en-GB" sz="1200" u="none" strike="noStrike" cap="none">
                          <a:solidFill>
                            <a:srgbClr val="FFFFFF"/>
                          </a:solidFill>
                        </a:rPr>
                        <a:t>Keywords</a:t>
                      </a:r>
                      <a:endParaRPr sz="15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465800">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Current</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Rate of flow of electric charge. Measured in Amperes (A). Current is given the symbol I. 1 Ampere is equal to rate of flow of 1 coulomb of charge per second.</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2125">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Charge flow</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The number of coulombs (C) of electric charge flowing through a component in a given time. </a:t>
                      </a:r>
                      <a:r>
                        <a:rPr lang="en-GB" sz="1100" b="0" i="0" u="none" strike="noStrike" cap="none" dirty="0">
                          <a:solidFill>
                            <a:srgbClr val="000000"/>
                          </a:solidFill>
                          <a:latin typeface="Arial"/>
                          <a:ea typeface="Arial"/>
                          <a:cs typeface="Arial"/>
                          <a:sym typeface="Arial"/>
                        </a:rPr>
                        <a:t>Charge is given the symbol Q.</a:t>
                      </a:r>
                      <a:endParaRPr sz="1900" u="none" strike="noStrike" cap="none"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2125">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Potential difference</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The energy transferred or the work done by each coulomb of charge that passses through a component. Also known as voltage. Measured in volts (V)</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9550">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Series circuit</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GB" sz="1100" b="0" i="0" u="none" strike="noStrike" cap="none" dirty="0">
                          <a:solidFill>
                            <a:srgbClr val="000000"/>
                          </a:solidFill>
                          <a:latin typeface="Arial"/>
                          <a:ea typeface="Arial"/>
                          <a:cs typeface="Arial"/>
                          <a:sym typeface="Arial"/>
                        </a:rPr>
                        <a:t>A circuit where all the components are connected together in a loop one after the other.</a:t>
                      </a:r>
                      <a:endParaRPr sz="1900" u="none" strike="noStrike" cap="none"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9550">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Parallel circuit</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 circuit where the components are connected in different branches.</a:t>
                      </a:r>
                      <a:endParaRPr sz="19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2125">
                <a:tc>
                  <a:txBody>
                    <a:bodyPr/>
                    <a:lstStyle/>
                    <a:p>
                      <a:pPr marL="0" marR="0" lvl="0" indent="0" algn="l" rtl="0">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Resistance</a:t>
                      </a:r>
                      <a:endParaRPr sz="1900" u="none" strike="noStrike" cap="none"/>
                    </a:p>
                  </a:txBody>
                  <a:tcPr marL="63500" marR="63500" marT="63500" marB="63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GB" sz="1100" b="0" i="0" u="none" strike="noStrike" cap="none" dirty="0">
                          <a:solidFill>
                            <a:srgbClr val="000000"/>
                          </a:solidFill>
                          <a:latin typeface="Arial"/>
                          <a:ea typeface="Arial"/>
                          <a:cs typeface="Arial"/>
                          <a:sym typeface="Arial"/>
                        </a:rPr>
                        <a:t>A measure of how easily electricity can pass through a component. Measured in ohms, given the symbol Ω.</a:t>
                      </a:r>
                      <a:endParaRPr sz="1900" u="none" strike="noStrike" cap="none" dirty="0"/>
                    </a:p>
                  </a:txBody>
                  <a:tcPr marL="63500" marR="63500" marT="63500" marB="63500">
                    <a:lnL w="9525" cap="flat" cmpd="sng">
                      <a:solidFill>
                        <a:srgbClr val="9E9E9E"/>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5" name="Google Shape;125;p17"/>
          <p:cNvGraphicFramePr/>
          <p:nvPr/>
        </p:nvGraphicFramePr>
        <p:xfrm>
          <a:off x="78925" y="3062895"/>
          <a:ext cx="7840025" cy="1639150"/>
        </p:xfrm>
        <a:graphic>
          <a:graphicData uri="http://schemas.openxmlformats.org/drawingml/2006/table">
            <a:tbl>
              <a:tblPr>
                <a:noFill/>
              </a:tblPr>
              <a:tblGrid>
                <a:gridCol w="2174675">
                  <a:extLst>
                    <a:ext uri="{9D8B030D-6E8A-4147-A177-3AD203B41FA5}">
                      <a16:colId xmlns:a16="http://schemas.microsoft.com/office/drawing/2014/main" val="20000"/>
                    </a:ext>
                  </a:extLst>
                </a:gridCol>
                <a:gridCol w="861175">
                  <a:extLst>
                    <a:ext uri="{9D8B030D-6E8A-4147-A177-3AD203B41FA5}">
                      <a16:colId xmlns:a16="http://schemas.microsoft.com/office/drawing/2014/main" val="20001"/>
                    </a:ext>
                  </a:extLst>
                </a:gridCol>
                <a:gridCol w="4804175">
                  <a:extLst>
                    <a:ext uri="{9D8B030D-6E8A-4147-A177-3AD203B41FA5}">
                      <a16:colId xmlns:a16="http://schemas.microsoft.com/office/drawing/2014/main" val="20002"/>
                    </a:ext>
                  </a:extLst>
                </a:gridCol>
              </a:tblGrid>
              <a:tr h="404800">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Equations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Symbols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Units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406375">
                <a:tc>
                  <a:txBody>
                    <a:bodyPr/>
                    <a:lstStyle/>
                    <a:p>
                      <a:pPr marL="0" marR="0" lvl="0" indent="0" algn="ctr" rtl="0">
                        <a:spcBef>
                          <a:spcPts val="0"/>
                        </a:spcBef>
                        <a:spcAft>
                          <a:spcPts val="0"/>
                        </a:spcAft>
                        <a:buClr>
                          <a:schemeClr val="dk1"/>
                        </a:buClr>
                        <a:buSzPts val="1100"/>
                        <a:buFont typeface="Calibri"/>
                        <a:buNone/>
                      </a:pPr>
                      <a:r>
                        <a:rPr lang="en-GB" sz="1100" b="0" u="none" strike="noStrike" cap="none"/>
                        <a:t>Charge flow = current x time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Q = I x T</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Charge: Coulombs (C), current: Amperes (A)</a:t>
                      </a:r>
                      <a:r>
                        <a:rPr lang="en-GB" sz="1500" u="none" strike="noStrike" cap="none"/>
                        <a:t>, </a:t>
                      </a:r>
                      <a:r>
                        <a:rPr lang="en-GB" sz="1100" u="none" strike="noStrike" cap="none">
                          <a:solidFill>
                            <a:schemeClr val="dk1"/>
                          </a:solidFill>
                        </a:rPr>
                        <a:t>time: Seconds (s)</a:t>
                      </a:r>
                      <a:endParaRPr sz="15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637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Voltage = Work done / Charge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V = W / Q</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Voltage: Volts (V)</a:t>
                      </a:r>
                      <a:r>
                        <a:rPr lang="en-GB" sz="1500" u="none" strike="noStrike" cap="none"/>
                        <a:t> </a:t>
                      </a:r>
                      <a:r>
                        <a:rPr lang="en-GB" sz="1100" u="none" strike="noStrike" cap="none">
                          <a:solidFill>
                            <a:schemeClr val="dk1"/>
                          </a:solidFill>
                        </a:rPr>
                        <a:t>work Done: Joules (J)</a:t>
                      </a:r>
                      <a:r>
                        <a:rPr lang="en-GB" sz="1500" u="none" strike="noStrike" cap="none"/>
                        <a:t>, </a:t>
                      </a:r>
                      <a:r>
                        <a:rPr lang="en-GB" sz="1100" u="none" strike="noStrike" cap="none">
                          <a:solidFill>
                            <a:schemeClr val="dk1"/>
                          </a:solidFill>
                        </a:rPr>
                        <a:t>charge: Coulombs (C)</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637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Voltage = Current x Resistance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V = I x R</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Voltage: Volts (V)</a:t>
                      </a:r>
                      <a:r>
                        <a:rPr lang="en-GB" sz="1500" u="none" strike="noStrike" cap="none"/>
                        <a:t>, </a:t>
                      </a:r>
                      <a:r>
                        <a:rPr lang="en-GB" sz="1100" u="none" strike="noStrike" cap="none">
                          <a:solidFill>
                            <a:schemeClr val="dk1"/>
                          </a:solidFill>
                        </a:rPr>
                        <a:t>current: Amperes (A)</a:t>
                      </a:r>
                      <a:r>
                        <a:rPr lang="en-GB" sz="1500" u="none" strike="noStrike" cap="none"/>
                        <a:t>, </a:t>
                      </a:r>
                      <a:r>
                        <a:rPr lang="en-GB" sz="1100" u="none" strike="noStrike" cap="none">
                          <a:solidFill>
                            <a:schemeClr val="dk1"/>
                          </a:solidFill>
                        </a:rPr>
                        <a:t>resistance: </a:t>
                      </a:r>
                      <a:r>
                        <a:rPr lang="en-GB" sz="1100" b="0" u="none" strike="noStrike" cap="none">
                          <a:solidFill>
                            <a:schemeClr val="dk1"/>
                          </a:solidFill>
                        </a:rPr>
                        <a:t>Ohms (</a:t>
                      </a:r>
                      <a:r>
                        <a:rPr lang="en-GB" sz="1100" b="0" i="0" u="none" strike="noStrike" cap="none">
                          <a:solidFill>
                            <a:schemeClr val="dk1"/>
                          </a:solidFill>
                          <a:latin typeface="Calibri"/>
                          <a:ea typeface="Calibri"/>
                          <a:cs typeface="Calibri"/>
                          <a:sym typeface="Calibri"/>
                        </a:rPr>
                        <a:t>Ω</a:t>
                      </a:r>
                      <a:r>
                        <a:rPr lang="en-GB" sz="1500" b="0" i="0" u="none" strike="noStrike" cap="none">
                          <a:solidFill>
                            <a:schemeClr val="dk1"/>
                          </a:solidFill>
                          <a:latin typeface="Calibri"/>
                          <a:ea typeface="Calibri"/>
                          <a:cs typeface="Calibri"/>
                          <a:sym typeface="Calibri"/>
                        </a:rPr>
                        <a:t>)</a:t>
                      </a:r>
                      <a:endParaRPr sz="1100" b="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26" name="Google Shape;126;p17"/>
          <p:cNvGraphicFramePr/>
          <p:nvPr/>
        </p:nvGraphicFramePr>
        <p:xfrm>
          <a:off x="8022933" y="558280"/>
          <a:ext cx="4096500" cy="6224835"/>
        </p:xfrm>
        <a:graphic>
          <a:graphicData uri="http://schemas.openxmlformats.org/drawingml/2006/table">
            <a:tbl>
              <a:tblPr>
                <a:noFill/>
              </a:tblPr>
              <a:tblGrid>
                <a:gridCol w="971375">
                  <a:extLst>
                    <a:ext uri="{9D8B030D-6E8A-4147-A177-3AD203B41FA5}">
                      <a16:colId xmlns:a16="http://schemas.microsoft.com/office/drawing/2014/main" val="20000"/>
                    </a:ext>
                  </a:extLst>
                </a:gridCol>
                <a:gridCol w="1259725">
                  <a:extLst>
                    <a:ext uri="{9D8B030D-6E8A-4147-A177-3AD203B41FA5}">
                      <a16:colId xmlns:a16="http://schemas.microsoft.com/office/drawing/2014/main" val="20001"/>
                    </a:ext>
                  </a:extLst>
                </a:gridCol>
                <a:gridCol w="1865400">
                  <a:extLst>
                    <a:ext uri="{9D8B030D-6E8A-4147-A177-3AD203B41FA5}">
                      <a16:colId xmlns:a16="http://schemas.microsoft.com/office/drawing/2014/main" val="20002"/>
                    </a:ext>
                  </a:extLst>
                </a:gridCol>
              </a:tblGrid>
              <a:tr h="346300">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Symbol</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Graph</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Explanation</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15822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Wire</a:t>
                      </a:r>
                      <a:endParaRPr sz="1500" u="none" strike="noStrike" cap="none"/>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Resistor</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Current is directly proportional to</a:t>
                      </a:r>
                      <a:endParaRPr sz="1500" u="none" strike="noStrike" cap="none" dirty="0"/>
                    </a:p>
                    <a:p>
                      <a:pPr marL="0" marR="0" lvl="0" indent="0" algn="l" rtl="0">
                        <a:spcBef>
                          <a:spcPts val="0"/>
                        </a:spcBef>
                        <a:spcAft>
                          <a:spcPts val="0"/>
                        </a:spcAft>
                        <a:buClr>
                          <a:schemeClr val="dk1"/>
                        </a:buClr>
                        <a:buSzPts val="1100"/>
                        <a:buFont typeface="Calibri"/>
                        <a:buNone/>
                      </a:pPr>
                      <a:r>
                        <a:rPr lang="en-GB" sz="1100" u="none" strike="noStrike" cap="none" dirty="0">
                          <a:solidFill>
                            <a:schemeClr val="dk1"/>
                          </a:solidFill>
                        </a:rPr>
                        <a:t>voltage so the resistance is constant, and we get a straight line. These are OHMIC CONDUCTORS.</a:t>
                      </a:r>
                      <a:endParaRPr sz="11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5822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Filament bulb</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As the current through the filament increases, the</a:t>
                      </a:r>
                      <a:endParaRPr sz="1500" u="none" strike="noStrike" cap="none"/>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temperature goes up and the</a:t>
                      </a:r>
                      <a:r>
                        <a:rPr lang="en-GB" sz="1500" u="none" strike="noStrike" cap="none"/>
                        <a:t> </a:t>
                      </a:r>
                      <a:r>
                        <a:rPr lang="en-GB" sz="1100" u="none" strike="noStrike" cap="none">
                          <a:solidFill>
                            <a:schemeClr val="dk1"/>
                          </a:solidFill>
                        </a:rPr>
                        <a:t>resistance increases, so we get a curve.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5822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Diode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Current is zero in the backwards direction. In</a:t>
                      </a:r>
                      <a:endParaRPr sz="1500" u="none" strike="noStrike" cap="none"/>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the forwards direction, with bigger voltages, current increases proportionally.</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28800">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Thermistor</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b="0" u="none" strike="noStrike" cap="none">
                          <a:solidFill>
                            <a:schemeClr val="dk1"/>
                          </a:solidFill>
                        </a:rPr>
                        <a:t>At low temperatures, the resistance is high. At high temperatures, the resistance is low.</a:t>
                      </a:r>
                      <a:endParaRPr sz="1100" b="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17947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LDR (Light dependent resistor)</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b="0" u="none" strike="noStrike" cap="none" dirty="0">
                          <a:solidFill>
                            <a:schemeClr val="dk1"/>
                          </a:solidFill>
                        </a:rPr>
                        <a:t>In low light levels, the resistance is high. In high light levels, the resistance is low.</a:t>
                      </a:r>
                      <a:endParaRPr sz="1100" b="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27" name="Google Shape;127;p17" descr="resistor symbol"/>
          <p:cNvPicPr preferRelativeResize="0"/>
          <p:nvPr/>
        </p:nvPicPr>
        <p:blipFill rotWithShape="1">
          <a:blip r:embed="rId3">
            <a:alphaModFix/>
          </a:blip>
          <a:srcRect/>
          <a:stretch/>
        </p:blipFill>
        <p:spPr>
          <a:xfrm>
            <a:off x="8110783" y="1636498"/>
            <a:ext cx="849856" cy="93439"/>
          </a:xfrm>
          <a:prstGeom prst="rect">
            <a:avLst/>
          </a:prstGeom>
          <a:noFill/>
          <a:ln>
            <a:noFill/>
          </a:ln>
        </p:spPr>
      </p:pic>
      <p:cxnSp>
        <p:nvCxnSpPr>
          <p:cNvPr id="128" name="Google Shape;128;p17"/>
          <p:cNvCxnSpPr/>
          <p:nvPr/>
        </p:nvCxnSpPr>
        <p:spPr>
          <a:xfrm>
            <a:off x="8132644" y="1207477"/>
            <a:ext cx="850000" cy="0"/>
          </a:xfrm>
          <a:prstGeom prst="straightConnector1">
            <a:avLst/>
          </a:prstGeom>
          <a:noFill/>
          <a:ln w="9525" cap="flat" cmpd="sng">
            <a:solidFill>
              <a:schemeClr val="dk1"/>
            </a:solidFill>
            <a:prstDash val="solid"/>
            <a:miter lim="800000"/>
            <a:headEnd type="none" w="sm" len="sm"/>
            <a:tailEnd type="none" w="sm" len="sm"/>
          </a:ln>
        </p:spPr>
      </p:cxnSp>
      <p:pic>
        <p:nvPicPr>
          <p:cNvPr id="129" name="Google Shape;129;p17" descr="http://www.bbc.co.uk/staticarchive/3d7f97a63fc5c1682ab84028a60ca4bfecb49aa6.gif"/>
          <p:cNvPicPr preferRelativeResize="0"/>
          <p:nvPr/>
        </p:nvPicPr>
        <p:blipFill rotWithShape="1">
          <a:blip r:embed="rId4">
            <a:alphaModFix/>
          </a:blip>
          <a:srcRect l="11677" r="12741"/>
          <a:stretch/>
        </p:blipFill>
        <p:spPr>
          <a:xfrm>
            <a:off x="9167133" y="3341963"/>
            <a:ext cx="1076547" cy="1065640"/>
          </a:xfrm>
          <a:prstGeom prst="rect">
            <a:avLst/>
          </a:prstGeom>
          <a:noFill/>
          <a:ln>
            <a:noFill/>
          </a:ln>
        </p:spPr>
      </p:pic>
      <p:pic>
        <p:nvPicPr>
          <p:cNvPr id="130" name="Google Shape;130;p17" descr="A graph with current on the y axis and voltage on the x axis. A diagonal line goes through the graph at 45 degrees"/>
          <p:cNvPicPr preferRelativeResize="0"/>
          <p:nvPr/>
        </p:nvPicPr>
        <p:blipFill rotWithShape="1">
          <a:blip r:embed="rId5">
            <a:alphaModFix/>
          </a:blip>
          <a:srcRect l="14041" r="10383"/>
          <a:stretch/>
        </p:blipFill>
        <p:spPr>
          <a:xfrm>
            <a:off x="9174808" y="980615"/>
            <a:ext cx="1076545" cy="1061675"/>
          </a:xfrm>
          <a:prstGeom prst="rect">
            <a:avLst/>
          </a:prstGeom>
          <a:noFill/>
          <a:ln>
            <a:noFill/>
          </a:ln>
        </p:spPr>
      </p:pic>
      <p:pic>
        <p:nvPicPr>
          <p:cNvPr id="131" name="Google Shape;131;p17" descr="A graph with current on the y axis and voltage on the x axis. A slightly curved line goes through the graph at 45 degrees"/>
          <p:cNvPicPr preferRelativeResize="0"/>
          <p:nvPr/>
        </p:nvPicPr>
        <p:blipFill rotWithShape="1">
          <a:blip r:embed="rId6">
            <a:alphaModFix/>
          </a:blip>
          <a:srcRect l="13573" r="10852"/>
          <a:stretch/>
        </p:blipFill>
        <p:spPr>
          <a:xfrm>
            <a:off x="9151160" y="2163459"/>
            <a:ext cx="1076547" cy="1069133"/>
          </a:xfrm>
          <a:prstGeom prst="rect">
            <a:avLst/>
          </a:prstGeom>
          <a:noFill/>
          <a:ln>
            <a:noFill/>
          </a:ln>
        </p:spPr>
      </p:pic>
      <p:pic>
        <p:nvPicPr>
          <p:cNvPr id="132" name="Google Shape;132;p17" descr="http://www.passmyexams.co.uk/GCSE/physics/images/Graph_for_LDR.jpg"/>
          <p:cNvPicPr preferRelativeResize="0"/>
          <p:nvPr/>
        </p:nvPicPr>
        <p:blipFill rotWithShape="1">
          <a:blip r:embed="rId7">
            <a:alphaModFix/>
          </a:blip>
          <a:srcRect r="51797" b="13621"/>
          <a:stretch/>
        </p:blipFill>
        <p:spPr>
          <a:xfrm>
            <a:off x="9043837" y="5764948"/>
            <a:ext cx="1148184" cy="953275"/>
          </a:xfrm>
          <a:prstGeom prst="rect">
            <a:avLst/>
          </a:prstGeom>
          <a:noFill/>
          <a:ln>
            <a:noFill/>
          </a:ln>
        </p:spPr>
      </p:pic>
      <p:pic>
        <p:nvPicPr>
          <p:cNvPr id="133" name="Google Shape;133;p17" descr="Image result for thermistor current vs PD graph"/>
          <p:cNvPicPr preferRelativeResize="0"/>
          <p:nvPr/>
        </p:nvPicPr>
        <p:blipFill rotWithShape="1">
          <a:blip r:embed="rId8">
            <a:alphaModFix/>
          </a:blip>
          <a:srcRect l="21617" r="15850" b="28201"/>
          <a:stretch/>
        </p:blipFill>
        <p:spPr>
          <a:xfrm>
            <a:off x="9079903" y="4575151"/>
            <a:ext cx="1076047" cy="1022243"/>
          </a:xfrm>
          <a:prstGeom prst="rect">
            <a:avLst/>
          </a:prstGeom>
          <a:noFill/>
          <a:ln>
            <a:noFill/>
          </a:ln>
        </p:spPr>
      </p:pic>
      <p:pic>
        <p:nvPicPr>
          <p:cNvPr id="134" name="Google Shape;134;p17" descr="lamp (indicator) symbol"/>
          <p:cNvPicPr preferRelativeResize="0"/>
          <p:nvPr/>
        </p:nvPicPr>
        <p:blipFill rotWithShape="1">
          <a:blip r:embed="rId9">
            <a:alphaModFix/>
          </a:blip>
          <a:srcRect/>
          <a:stretch/>
        </p:blipFill>
        <p:spPr>
          <a:xfrm>
            <a:off x="8088817" y="2635414"/>
            <a:ext cx="892435" cy="228089"/>
          </a:xfrm>
          <a:prstGeom prst="rect">
            <a:avLst/>
          </a:prstGeom>
          <a:noFill/>
          <a:ln>
            <a:noFill/>
          </a:ln>
        </p:spPr>
      </p:pic>
      <p:pic>
        <p:nvPicPr>
          <p:cNvPr id="135" name="Google Shape;135;p17" descr="diode symbol"/>
          <p:cNvPicPr preferRelativeResize="0"/>
          <p:nvPr/>
        </p:nvPicPr>
        <p:blipFill rotWithShape="1">
          <a:blip r:embed="rId10">
            <a:alphaModFix/>
          </a:blip>
          <a:srcRect/>
          <a:stretch/>
        </p:blipFill>
        <p:spPr>
          <a:xfrm>
            <a:off x="8090043" y="3640513"/>
            <a:ext cx="935013" cy="294041"/>
          </a:xfrm>
          <a:prstGeom prst="rect">
            <a:avLst/>
          </a:prstGeom>
          <a:noFill/>
          <a:ln>
            <a:noFill/>
          </a:ln>
        </p:spPr>
      </p:pic>
      <p:pic>
        <p:nvPicPr>
          <p:cNvPr id="136" name="Google Shape;136;p17" descr="thermistor symbol"/>
          <p:cNvPicPr preferRelativeResize="0"/>
          <p:nvPr/>
        </p:nvPicPr>
        <p:blipFill rotWithShape="1">
          <a:blip r:embed="rId11">
            <a:alphaModFix/>
          </a:blip>
          <a:srcRect/>
          <a:stretch/>
        </p:blipFill>
        <p:spPr>
          <a:xfrm>
            <a:off x="8150733" y="5005477"/>
            <a:ext cx="838481" cy="151015"/>
          </a:xfrm>
          <a:prstGeom prst="rect">
            <a:avLst/>
          </a:prstGeom>
          <a:noFill/>
          <a:ln>
            <a:noFill/>
          </a:ln>
        </p:spPr>
      </p:pic>
      <p:pic>
        <p:nvPicPr>
          <p:cNvPr id="137" name="Google Shape;137;p17" descr="LDR symbol"/>
          <p:cNvPicPr preferRelativeResize="0"/>
          <p:nvPr/>
        </p:nvPicPr>
        <p:blipFill rotWithShape="1">
          <a:blip r:embed="rId12">
            <a:alphaModFix/>
          </a:blip>
          <a:srcRect/>
          <a:stretch/>
        </p:blipFill>
        <p:spPr>
          <a:xfrm>
            <a:off x="8022934" y="6367581"/>
            <a:ext cx="838481" cy="301611"/>
          </a:xfrm>
          <a:prstGeom prst="rect">
            <a:avLst/>
          </a:prstGeom>
          <a:noFill/>
          <a:ln>
            <a:noFill/>
          </a:ln>
        </p:spPr>
      </p:pic>
      <p:graphicFrame>
        <p:nvGraphicFramePr>
          <p:cNvPr id="138" name="Google Shape;138;p17"/>
          <p:cNvGraphicFramePr/>
          <p:nvPr/>
        </p:nvGraphicFramePr>
        <p:xfrm>
          <a:off x="78925" y="4716469"/>
          <a:ext cx="7840000" cy="2068290"/>
        </p:xfrm>
        <a:graphic>
          <a:graphicData uri="http://schemas.openxmlformats.org/drawingml/2006/table">
            <a:tbl>
              <a:tblPr>
                <a:noFill/>
              </a:tblPr>
              <a:tblGrid>
                <a:gridCol w="3856675">
                  <a:extLst>
                    <a:ext uri="{9D8B030D-6E8A-4147-A177-3AD203B41FA5}">
                      <a16:colId xmlns:a16="http://schemas.microsoft.com/office/drawing/2014/main" val="20000"/>
                    </a:ext>
                  </a:extLst>
                </a:gridCol>
                <a:gridCol w="3983325">
                  <a:extLst>
                    <a:ext uri="{9D8B030D-6E8A-4147-A177-3AD203B41FA5}">
                      <a16:colId xmlns:a16="http://schemas.microsoft.com/office/drawing/2014/main" val="20001"/>
                    </a:ext>
                  </a:extLst>
                </a:gridCol>
              </a:tblGrid>
              <a:tr h="345425">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Series Circuits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Parallel Circuits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717800">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The current has one path to travel </a:t>
                      </a:r>
                      <a:br>
                        <a:rPr lang="en-GB" sz="1100" u="none" strike="noStrike" cap="none">
                          <a:solidFill>
                            <a:schemeClr val="dk1"/>
                          </a:solidFill>
                        </a:rPr>
                      </a:br>
                      <a:r>
                        <a:rPr lang="en-GB" sz="1100" u="none" strike="noStrike" cap="none">
                          <a:solidFill>
                            <a:schemeClr val="dk1"/>
                          </a:solidFill>
                        </a:rPr>
                        <a:t>in through. The same current passes </a:t>
                      </a:r>
                      <a:br>
                        <a:rPr lang="en-GB" sz="1100" u="none" strike="noStrike" cap="none">
                          <a:solidFill>
                            <a:schemeClr val="dk1"/>
                          </a:solidFill>
                        </a:rPr>
                      </a:br>
                      <a:r>
                        <a:rPr lang="en-GB" sz="1100" u="none" strike="noStrike" cap="none">
                          <a:solidFill>
                            <a:schemeClr val="dk1"/>
                          </a:solidFill>
                        </a:rPr>
                        <a:t>Through each component. The voltage </a:t>
                      </a:r>
                      <a:br>
                        <a:rPr lang="en-GB" sz="1100" u="none" strike="noStrike" cap="none">
                          <a:solidFill>
                            <a:schemeClr val="dk1"/>
                          </a:solidFill>
                        </a:rPr>
                      </a:br>
                      <a:r>
                        <a:rPr lang="en-GB" sz="1100" u="none" strike="noStrike" cap="none">
                          <a:solidFill>
                            <a:schemeClr val="dk1"/>
                          </a:solidFill>
                        </a:rPr>
                        <a:t>supplied by the battery is shared by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components - as more bulbs are added,</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they become dimmer. </a:t>
                      </a:r>
                      <a:r>
                        <a:rPr lang="en-GB" sz="1100" u="none" strike="noStrike" cap="none">
                          <a:solidFill>
                            <a:srgbClr val="0C0C0C"/>
                          </a:solidFill>
                        </a:rPr>
                        <a:t>The total </a:t>
                      </a:r>
                      <a:endParaRPr sz="1100" u="none" strike="noStrike" cap="none">
                        <a:solidFill>
                          <a:srgbClr val="0C0C0C"/>
                        </a:solidFill>
                      </a:endParaRPr>
                    </a:p>
                    <a:p>
                      <a:pPr marL="0" marR="0" lvl="0" indent="0" algn="l" rtl="0">
                        <a:spcBef>
                          <a:spcPts val="0"/>
                        </a:spcBef>
                        <a:spcAft>
                          <a:spcPts val="0"/>
                        </a:spcAft>
                        <a:buClr>
                          <a:srgbClr val="0C0C0C"/>
                        </a:buClr>
                        <a:buSzPts val="1100"/>
                        <a:buFont typeface="Calibri"/>
                        <a:buNone/>
                      </a:pPr>
                      <a:r>
                        <a:rPr lang="en-GB" sz="1100" u="none" strike="noStrike" cap="none">
                          <a:solidFill>
                            <a:srgbClr val="0C0C0C"/>
                          </a:solidFill>
                        </a:rPr>
                        <a:t>resistance of two (or more) components</a:t>
                      </a:r>
                      <a:endParaRPr sz="1100" u="none" strike="noStrike" cap="none">
                        <a:solidFill>
                          <a:srgbClr val="0C0C0C"/>
                        </a:solidFill>
                      </a:endParaRPr>
                    </a:p>
                    <a:p>
                      <a:pPr marL="0" marR="0" lvl="0" indent="0" algn="l" rtl="0">
                        <a:spcBef>
                          <a:spcPts val="0"/>
                        </a:spcBef>
                        <a:spcAft>
                          <a:spcPts val="0"/>
                        </a:spcAft>
                        <a:buClr>
                          <a:srgbClr val="0C0C0C"/>
                        </a:buClr>
                        <a:buSzPts val="1100"/>
                        <a:buFont typeface="Calibri"/>
                        <a:buNone/>
                      </a:pPr>
                      <a:r>
                        <a:rPr lang="en-GB" sz="1100" u="none" strike="noStrike" cap="none">
                          <a:solidFill>
                            <a:srgbClr val="0C0C0C"/>
                          </a:solidFill>
                        </a:rPr>
                        <a:t>in a series circuit is equal to the sum of the resistance of each component.</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The current has more than one path to </a:t>
                      </a:r>
                      <a:br>
                        <a:rPr lang="en-GB" sz="1100" u="none" strike="noStrike" cap="none">
                          <a:solidFill>
                            <a:schemeClr val="dk1"/>
                          </a:solidFill>
                        </a:rPr>
                      </a:br>
                      <a:r>
                        <a:rPr lang="en-GB" sz="1100" u="none" strike="noStrike" cap="none">
                          <a:solidFill>
                            <a:schemeClr val="dk1"/>
                          </a:solidFill>
                        </a:rPr>
                        <a:t>travel through. Total current in a parallel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circuit is the sum of the current through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separate branches. Potential difference is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the same across the components in a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parallel circuit. Resistance in a parallel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branch is equal to the sum of the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resistance of all the components in that </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branch.</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9" name="Google Shape;139;p17"/>
          <p:cNvPicPr preferRelativeResize="0"/>
          <p:nvPr/>
        </p:nvPicPr>
        <p:blipFill rotWithShape="1">
          <a:blip r:embed="rId13">
            <a:alphaModFix/>
          </a:blip>
          <a:srcRect l="43713" t="5162" r="11234" b="3294"/>
          <a:stretch/>
        </p:blipFill>
        <p:spPr>
          <a:xfrm>
            <a:off x="6715152" y="5173051"/>
            <a:ext cx="1148201" cy="1582000"/>
          </a:xfrm>
          <a:prstGeom prst="rect">
            <a:avLst/>
          </a:prstGeom>
          <a:noFill/>
          <a:ln>
            <a:noFill/>
          </a:ln>
        </p:spPr>
      </p:pic>
      <p:pic>
        <p:nvPicPr>
          <p:cNvPr id="140" name="Google Shape;140;p17"/>
          <p:cNvPicPr preferRelativeResize="0"/>
          <p:nvPr/>
        </p:nvPicPr>
        <p:blipFill rotWithShape="1">
          <a:blip r:embed="rId14">
            <a:alphaModFix/>
          </a:blip>
          <a:srcRect l="48945" t="4780" r="3812"/>
          <a:stretch/>
        </p:blipFill>
        <p:spPr>
          <a:xfrm>
            <a:off x="2657025" y="5070775"/>
            <a:ext cx="1208827" cy="1022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p:nvPr/>
        </p:nvSpPr>
        <p:spPr>
          <a:xfrm>
            <a:off x="7378225" y="65975"/>
            <a:ext cx="4684800" cy="495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GB" sz="2400" b="0" i="0" u="none" strike="noStrike" cap="none" dirty="0">
                <a:solidFill>
                  <a:schemeClr val="dk1"/>
                </a:solidFill>
                <a:latin typeface="Calibri"/>
                <a:ea typeface="Calibri"/>
                <a:cs typeface="Calibri"/>
                <a:sym typeface="Calibri"/>
              </a:rPr>
              <a:t>P2 - Mains Electricity</a:t>
            </a:r>
            <a:endParaRPr sz="2400" b="0" i="0" u="none" strike="noStrike" cap="none" dirty="0">
              <a:solidFill>
                <a:schemeClr val="dk1"/>
              </a:solidFill>
              <a:latin typeface="Calibri"/>
              <a:ea typeface="Calibri"/>
              <a:cs typeface="Calibri"/>
              <a:sym typeface="Calibri"/>
            </a:endParaRPr>
          </a:p>
        </p:txBody>
      </p:sp>
      <p:graphicFrame>
        <p:nvGraphicFramePr>
          <p:cNvPr id="146" name="Google Shape;146;p18"/>
          <p:cNvGraphicFramePr/>
          <p:nvPr/>
        </p:nvGraphicFramePr>
        <p:xfrm>
          <a:off x="73725" y="65975"/>
          <a:ext cx="7162950" cy="2531990"/>
        </p:xfrm>
        <a:graphic>
          <a:graphicData uri="http://schemas.openxmlformats.org/drawingml/2006/table">
            <a:tbl>
              <a:tblPr>
                <a:noFill/>
              </a:tblPr>
              <a:tblGrid>
                <a:gridCol w="1367575">
                  <a:extLst>
                    <a:ext uri="{9D8B030D-6E8A-4147-A177-3AD203B41FA5}">
                      <a16:colId xmlns:a16="http://schemas.microsoft.com/office/drawing/2014/main" val="20000"/>
                    </a:ext>
                  </a:extLst>
                </a:gridCol>
                <a:gridCol w="5795375">
                  <a:extLst>
                    <a:ext uri="{9D8B030D-6E8A-4147-A177-3AD203B41FA5}">
                      <a16:colId xmlns:a16="http://schemas.microsoft.com/office/drawing/2014/main" val="20001"/>
                    </a:ext>
                  </a:extLst>
                </a:gridCol>
              </a:tblGrid>
              <a:tr h="345425">
                <a:tc gridSpan="2">
                  <a:txBody>
                    <a:bodyPr/>
                    <a:lstStyle/>
                    <a:p>
                      <a:pPr marL="0" marR="0" lvl="0" indent="0" algn="l" rtl="0">
                        <a:spcBef>
                          <a:spcPts val="0"/>
                        </a:spcBef>
                        <a:spcAft>
                          <a:spcPts val="0"/>
                        </a:spcAft>
                        <a:buClr>
                          <a:srgbClr val="FFFFFF"/>
                        </a:buClr>
                        <a:buSzPts val="900"/>
                        <a:buFont typeface="Calibri"/>
                        <a:buNone/>
                      </a:pPr>
                      <a:r>
                        <a:rPr lang="en-GB" sz="1100" u="none" strike="noStrike" cap="none">
                          <a:solidFill>
                            <a:srgbClr val="FFFFFF"/>
                          </a:solidFill>
                        </a:rPr>
                        <a:t>Keywords</a:t>
                      </a:r>
                      <a:endParaRPr sz="11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315000">
                <a:tc>
                  <a:txBody>
                    <a:bodyPr/>
                    <a:lstStyle/>
                    <a:p>
                      <a:pPr marL="0" marR="0" lvl="0" indent="0" algn="l" rtl="0">
                        <a:spcBef>
                          <a:spcPts val="0"/>
                        </a:spcBef>
                        <a:spcAft>
                          <a:spcPts val="0"/>
                        </a:spcAft>
                        <a:buClr>
                          <a:schemeClr val="dk1"/>
                        </a:buClr>
                        <a:buSzPts val="1100"/>
                        <a:buFont typeface="Calibri"/>
                        <a:buNone/>
                      </a:pPr>
                      <a:r>
                        <a:rPr lang="en-GB" sz="1100" u="none" strike="noStrike" cap="none"/>
                        <a:t>Alternating Current</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Electric current in a circuit that repeatedly changes direction.</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2300">
                <a:tc>
                  <a:txBody>
                    <a:bodyPr/>
                    <a:lstStyle/>
                    <a:p>
                      <a:pPr marL="0" marR="0" lvl="0" indent="0" algn="l" rtl="0">
                        <a:spcBef>
                          <a:spcPts val="0"/>
                        </a:spcBef>
                        <a:spcAft>
                          <a:spcPts val="0"/>
                        </a:spcAft>
                        <a:buClr>
                          <a:schemeClr val="dk1"/>
                        </a:buClr>
                        <a:buSzPts val="1100"/>
                        <a:buFont typeface="Calibri"/>
                        <a:buNone/>
                      </a:pPr>
                      <a:r>
                        <a:rPr lang="en-GB" sz="1100" u="none" strike="noStrike" cap="none"/>
                        <a:t>Direct Current</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Electric current in a circuit that flows in one direction only</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5000">
                <a:tc>
                  <a:txBody>
                    <a:bodyPr/>
                    <a:lstStyle/>
                    <a:p>
                      <a:pPr marL="0" marR="0" lvl="0" indent="0" algn="l" rtl="0">
                        <a:spcBef>
                          <a:spcPts val="0"/>
                        </a:spcBef>
                        <a:spcAft>
                          <a:spcPts val="0"/>
                        </a:spcAft>
                        <a:buClr>
                          <a:schemeClr val="dk1"/>
                        </a:buClr>
                        <a:buSzPts val="1100"/>
                        <a:buFont typeface="Calibri"/>
                        <a:buNone/>
                      </a:pPr>
                      <a:r>
                        <a:rPr lang="en-GB" sz="1100" u="none" strike="noStrike" cap="none"/>
                        <a:t>Power</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energy transformed or transferred per second. The unit for power is Watts (W).</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3425">
                <a:tc>
                  <a:txBody>
                    <a:bodyPr/>
                    <a:lstStyle/>
                    <a:p>
                      <a:pPr marL="0" marR="0" lvl="0" indent="0" algn="l" rtl="0">
                        <a:spcBef>
                          <a:spcPts val="0"/>
                        </a:spcBef>
                        <a:spcAft>
                          <a:spcPts val="0"/>
                        </a:spcAft>
                        <a:buClr>
                          <a:schemeClr val="dk1"/>
                        </a:buClr>
                        <a:buSzPts val="1100"/>
                        <a:buFont typeface="Calibri"/>
                        <a:buNone/>
                      </a:pPr>
                      <a:r>
                        <a:rPr lang="en-GB" sz="1100" u="none" strike="noStrike" cap="none"/>
                        <a:t>Efficiency</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Useful energy transferred by a device / total energy supplied to a device.</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2125">
                <a:tc>
                  <a:txBody>
                    <a:bodyPr/>
                    <a:lstStyle/>
                    <a:p>
                      <a:pPr marL="0" marR="0" lvl="0" indent="0" algn="l" rtl="0">
                        <a:spcBef>
                          <a:spcPts val="0"/>
                        </a:spcBef>
                        <a:spcAft>
                          <a:spcPts val="0"/>
                        </a:spcAft>
                        <a:buClr>
                          <a:schemeClr val="dk1"/>
                        </a:buClr>
                        <a:buSzPts val="1100"/>
                        <a:buFont typeface="Calibri"/>
                        <a:buNone/>
                      </a:pPr>
                      <a:r>
                        <a:rPr lang="en-GB" sz="1100" u="none" strike="noStrike" cap="none"/>
                        <a:t>Potential Difference</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A measure of the work done or energy transferred between two points in an electrical circuit. The unit for potential difference is volts (V)</a:t>
                      </a:r>
                      <a:endParaRPr sz="11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5900">
                <a:tc>
                  <a:txBody>
                    <a:bodyPr/>
                    <a:lstStyle/>
                    <a:p>
                      <a:pPr marL="0" marR="0" lvl="0" indent="0" algn="l" rtl="0">
                        <a:spcBef>
                          <a:spcPts val="0"/>
                        </a:spcBef>
                        <a:spcAft>
                          <a:spcPts val="0"/>
                        </a:spcAft>
                        <a:buClr>
                          <a:schemeClr val="dk1"/>
                        </a:buClr>
                        <a:buSzPts val="1100"/>
                        <a:buFont typeface="Calibri"/>
                        <a:buNone/>
                      </a:pPr>
                      <a:r>
                        <a:rPr lang="en-GB" sz="1100" u="none" strike="noStrike" cap="none"/>
                        <a:t>National Grid</a:t>
                      </a:r>
                      <a:endParaRPr sz="1100" u="none" strike="noStrike" cap="none"/>
                    </a:p>
                  </a:txBody>
                  <a:tcPr marL="63500" marR="63500" marT="63500" marB="63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The network of cables and transformers used to transfer electricity from electricity producers to electricity consumers.</a:t>
                      </a:r>
                      <a:endParaRPr sz="1100" u="none" strike="noStrike" cap="none"/>
                    </a:p>
                  </a:txBody>
                  <a:tcPr marL="63500" marR="63500" marT="63500" marB="63500">
                    <a:lnL w="9525" cap="flat" cmpd="sng">
                      <a:solidFill>
                        <a:srgbClr val="9E9E9E"/>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47" name="Google Shape;147;p18"/>
          <p:cNvGraphicFramePr/>
          <p:nvPr/>
        </p:nvGraphicFramePr>
        <p:xfrm>
          <a:off x="57375" y="2697020"/>
          <a:ext cx="7179275" cy="1600975"/>
        </p:xfrm>
        <a:graphic>
          <a:graphicData uri="http://schemas.openxmlformats.org/drawingml/2006/table">
            <a:tbl>
              <a:tblPr>
                <a:noFill/>
              </a:tblPr>
              <a:tblGrid>
                <a:gridCol w="2181675">
                  <a:extLst>
                    <a:ext uri="{9D8B030D-6E8A-4147-A177-3AD203B41FA5}">
                      <a16:colId xmlns:a16="http://schemas.microsoft.com/office/drawing/2014/main" val="20000"/>
                    </a:ext>
                  </a:extLst>
                </a:gridCol>
                <a:gridCol w="810375">
                  <a:extLst>
                    <a:ext uri="{9D8B030D-6E8A-4147-A177-3AD203B41FA5}">
                      <a16:colId xmlns:a16="http://schemas.microsoft.com/office/drawing/2014/main" val="20001"/>
                    </a:ext>
                  </a:extLst>
                </a:gridCol>
                <a:gridCol w="4187225">
                  <a:extLst>
                    <a:ext uri="{9D8B030D-6E8A-4147-A177-3AD203B41FA5}">
                      <a16:colId xmlns:a16="http://schemas.microsoft.com/office/drawing/2014/main" val="20002"/>
                    </a:ext>
                  </a:extLst>
                </a:gridCol>
              </a:tblGrid>
              <a:tr h="404800">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Calculating Power equations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Symbols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Units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82125">
                <a:tc>
                  <a:txBody>
                    <a:bodyPr/>
                    <a:lstStyle/>
                    <a:p>
                      <a:pPr marL="0" marR="0" lvl="0" indent="0" algn="ctr" rtl="0">
                        <a:spcBef>
                          <a:spcPts val="0"/>
                        </a:spcBef>
                        <a:spcAft>
                          <a:spcPts val="0"/>
                        </a:spcAft>
                        <a:buClr>
                          <a:schemeClr val="dk1"/>
                        </a:buClr>
                        <a:buSzPts val="1100"/>
                        <a:buFont typeface="Calibri"/>
                        <a:buNone/>
                      </a:pPr>
                      <a:r>
                        <a:rPr lang="en-GB" sz="1100" u="none" strike="noStrike" cap="none"/>
                        <a:t>Power = Energy / Time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P = E / T</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Power: Watts (W), Energy: Joules (J), Time: Seconds (s)</a:t>
                      </a:r>
                      <a:endParaRPr sz="15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407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Power = Current x Voltage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P = I x V</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Power: Watts (W), Current: Amperes (A), Voltage: Volts (V)</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997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Power = Current² x Resistance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P = I² x R</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Power: Watts (W), Current: Amperes (A), Resistance: Ohms (Ω)</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48" name="Google Shape;148;p18"/>
          <p:cNvGraphicFramePr/>
          <p:nvPr/>
        </p:nvGraphicFramePr>
        <p:xfrm>
          <a:off x="57375" y="4366083"/>
          <a:ext cx="7179275" cy="1051470"/>
        </p:xfrm>
        <a:graphic>
          <a:graphicData uri="http://schemas.openxmlformats.org/drawingml/2006/table">
            <a:tbl>
              <a:tblPr>
                <a:noFill/>
              </a:tblPr>
              <a:tblGrid>
                <a:gridCol w="2181675">
                  <a:extLst>
                    <a:ext uri="{9D8B030D-6E8A-4147-A177-3AD203B41FA5}">
                      <a16:colId xmlns:a16="http://schemas.microsoft.com/office/drawing/2014/main" val="20000"/>
                    </a:ext>
                  </a:extLst>
                </a:gridCol>
                <a:gridCol w="810375">
                  <a:extLst>
                    <a:ext uri="{9D8B030D-6E8A-4147-A177-3AD203B41FA5}">
                      <a16:colId xmlns:a16="http://schemas.microsoft.com/office/drawing/2014/main" val="20001"/>
                    </a:ext>
                  </a:extLst>
                </a:gridCol>
                <a:gridCol w="4187225">
                  <a:extLst>
                    <a:ext uri="{9D8B030D-6E8A-4147-A177-3AD203B41FA5}">
                      <a16:colId xmlns:a16="http://schemas.microsoft.com/office/drawing/2014/main" val="20002"/>
                    </a:ext>
                  </a:extLst>
                </a:gridCol>
              </a:tblGrid>
              <a:tr h="345425">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Calculating Energy equations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Symbols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Units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4542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Energy = Power x Time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E = P x T</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t>Energy: Joules (J), Power: Watts (W), Time: Seconds (s)</a:t>
                      </a:r>
                      <a:endParaRPr sz="11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5425">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Energy = Charge x Voltage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E = Q x V</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Energy: Joules (J), Charge: Coulombs (Q), Voltage: Volts (V)</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49" name="Google Shape;149;p18"/>
          <p:cNvGraphicFramePr/>
          <p:nvPr/>
        </p:nvGraphicFramePr>
        <p:xfrm>
          <a:off x="57375" y="5497095"/>
          <a:ext cx="7179275" cy="1271565"/>
        </p:xfrm>
        <a:graphic>
          <a:graphicData uri="http://schemas.openxmlformats.org/drawingml/2006/table">
            <a:tbl>
              <a:tblPr>
                <a:noFill/>
              </a:tblPr>
              <a:tblGrid>
                <a:gridCol w="4731675">
                  <a:extLst>
                    <a:ext uri="{9D8B030D-6E8A-4147-A177-3AD203B41FA5}">
                      <a16:colId xmlns:a16="http://schemas.microsoft.com/office/drawing/2014/main" val="20000"/>
                    </a:ext>
                  </a:extLst>
                </a:gridCol>
                <a:gridCol w="2447600">
                  <a:extLst>
                    <a:ext uri="{9D8B030D-6E8A-4147-A177-3AD203B41FA5}">
                      <a16:colId xmlns:a16="http://schemas.microsoft.com/office/drawing/2014/main" val="20001"/>
                    </a:ext>
                  </a:extLst>
                </a:gridCol>
              </a:tblGrid>
              <a:tr h="345425">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Calculating Efficiency equations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Units</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70175">
                <a:tc>
                  <a:txBody>
                    <a:bodyPr/>
                    <a:lstStyle/>
                    <a:p>
                      <a:pPr marL="0" marR="0" lvl="0" indent="0" algn="ctr" rtl="0">
                        <a:spcBef>
                          <a:spcPts val="0"/>
                        </a:spcBef>
                        <a:spcAft>
                          <a:spcPts val="0"/>
                        </a:spcAft>
                        <a:buClr>
                          <a:schemeClr val="dk1"/>
                        </a:buClr>
                        <a:buSzPts val="1100"/>
                        <a:buFont typeface="Calibri"/>
                        <a:buNone/>
                      </a:pPr>
                      <a:r>
                        <a:rPr lang="en-GB" sz="1100" u="sng" strike="noStrike" cap="none">
                          <a:solidFill>
                            <a:schemeClr val="dk1"/>
                          </a:solidFill>
                        </a:rPr>
                        <a:t>(</a:t>
                      </a:r>
                      <a:r>
                        <a:rPr lang="en-GB" sz="1100" u="none" strike="noStrike" cap="none">
                          <a:solidFill>
                            <a:schemeClr val="dk1"/>
                          </a:solidFill>
                        </a:rPr>
                        <a:t>useful energy out / total energy in) x 100</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t>Energy: Joules (J)</a:t>
                      </a:r>
                      <a:endParaRPr sz="11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0900">
                <a:tc>
                  <a:txBody>
                    <a:bodyPr/>
                    <a:lstStyle/>
                    <a:p>
                      <a:pPr marL="152400" marR="0" lvl="0" indent="0" algn="ctr" rtl="0">
                        <a:spcBef>
                          <a:spcPts val="0"/>
                        </a:spcBef>
                        <a:spcAft>
                          <a:spcPts val="0"/>
                        </a:spcAft>
                        <a:buClr>
                          <a:schemeClr val="dk1"/>
                        </a:buClr>
                        <a:buSzPts val="2400"/>
                        <a:buFont typeface="Arial"/>
                        <a:buNone/>
                      </a:pPr>
                      <a:r>
                        <a:rPr lang="en-GB" sz="1100" u="none" strike="noStrike" cap="none">
                          <a:solidFill>
                            <a:schemeClr val="dk1"/>
                          </a:solidFill>
                        </a:rPr>
                        <a:t>(useful power out / total power in) x 100</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Energy: Joules (J)</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50" name="Google Shape;150;p18" descr="cable"/>
          <p:cNvPicPr preferRelativeResize="0"/>
          <p:nvPr/>
        </p:nvPicPr>
        <p:blipFill rotWithShape="1">
          <a:blip r:embed="rId3">
            <a:alphaModFix/>
          </a:blip>
          <a:srcRect l="13918" t="1868" r="4971" b="11234"/>
          <a:stretch/>
        </p:blipFill>
        <p:spPr>
          <a:xfrm rot="-5400000">
            <a:off x="9878151" y="1236075"/>
            <a:ext cx="2794000" cy="1575600"/>
          </a:xfrm>
          <a:prstGeom prst="rect">
            <a:avLst/>
          </a:prstGeom>
          <a:noFill/>
          <a:ln>
            <a:noFill/>
          </a:ln>
        </p:spPr>
      </p:pic>
      <p:graphicFrame>
        <p:nvGraphicFramePr>
          <p:cNvPr id="151" name="Google Shape;151;p18"/>
          <p:cNvGraphicFramePr/>
          <p:nvPr/>
        </p:nvGraphicFramePr>
        <p:xfrm>
          <a:off x="7378225" y="629520"/>
          <a:ext cx="2985275" cy="2743080"/>
        </p:xfrm>
        <a:graphic>
          <a:graphicData uri="http://schemas.openxmlformats.org/drawingml/2006/table">
            <a:tbl>
              <a:tblPr>
                <a:noFill/>
              </a:tblPr>
              <a:tblGrid>
                <a:gridCol w="731700">
                  <a:extLst>
                    <a:ext uri="{9D8B030D-6E8A-4147-A177-3AD203B41FA5}">
                      <a16:colId xmlns:a16="http://schemas.microsoft.com/office/drawing/2014/main" val="20000"/>
                    </a:ext>
                  </a:extLst>
                </a:gridCol>
                <a:gridCol w="2253575">
                  <a:extLst>
                    <a:ext uri="{9D8B030D-6E8A-4147-A177-3AD203B41FA5}">
                      <a16:colId xmlns:a16="http://schemas.microsoft.com/office/drawing/2014/main" val="20001"/>
                    </a:ext>
                  </a:extLst>
                </a:gridCol>
              </a:tblGrid>
              <a:tr h="345425">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Wire</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Description</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70550">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Live (brown)</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t>Carries a current that alternates between a negative and positive voltage.</a:t>
                      </a:r>
                      <a:endParaRPr sz="11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33100">
                <a:tc>
                  <a:txBody>
                    <a:bodyPr/>
                    <a:lstStyle/>
                    <a:p>
                      <a:pPr marL="0" marR="0" lvl="0" indent="0" algn="ctr" rtl="0">
                        <a:spcBef>
                          <a:spcPts val="0"/>
                        </a:spcBef>
                        <a:spcAft>
                          <a:spcPts val="0"/>
                        </a:spcAft>
                        <a:buClr>
                          <a:schemeClr val="dk1"/>
                        </a:buClr>
                        <a:buSzPts val="2400"/>
                        <a:buFont typeface="Arial"/>
                        <a:buNone/>
                      </a:pPr>
                      <a:r>
                        <a:rPr lang="en-GB" sz="1100" u="none" strike="noStrike" cap="none">
                          <a:solidFill>
                            <a:schemeClr val="dk1"/>
                          </a:solidFill>
                        </a:rPr>
                        <a:t>Earth (green)</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A safety feature that is needed to earth electrical appliances with metal casing. This makes it safer to touch an appliance if it develops a fault.</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0550">
                <a:tc>
                  <a:txBody>
                    <a:bodyPr/>
                    <a:lstStyle/>
                    <a:p>
                      <a:pPr marL="0" marR="0" lvl="0" indent="0" algn="ctr" rtl="0">
                        <a:spcBef>
                          <a:spcPts val="0"/>
                        </a:spcBef>
                        <a:spcAft>
                          <a:spcPts val="0"/>
                        </a:spcAft>
                        <a:buClr>
                          <a:schemeClr val="dk1"/>
                        </a:buClr>
                        <a:buSzPts val="1100"/>
                        <a:buFont typeface="Calibri"/>
                        <a:buNone/>
                      </a:pPr>
                      <a:r>
                        <a:rPr lang="en-GB" sz="1100" u="none" strike="noStrike" cap="none">
                          <a:solidFill>
                            <a:schemeClr val="dk1"/>
                          </a:solidFill>
                        </a:rPr>
                        <a:t>Neutral (blue)</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Completes the circuit. It is kept at a zero voltage by the electricity company.</a:t>
                      </a: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52" name="Google Shape;152;p18"/>
          <p:cNvGraphicFramePr/>
          <p:nvPr/>
        </p:nvGraphicFramePr>
        <p:xfrm>
          <a:off x="7378259" y="3593703"/>
          <a:ext cx="4684725" cy="3215580"/>
        </p:xfrm>
        <a:graphic>
          <a:graphicData uri="http://schemas.openxmlformats.org/drawingml/2006/table">
            <a:tbl>
              <a:tblPr>
                <a:noFill/>
              </a:tblPr>
              <a:tblGrid>
                <a:gridCol w="2248925">
                  <a:extLst>
                    <a:ext uri="{9D8B030D-6E8A-4147-A177-3AD203B41FA5}">
                      <a16:colId xmlns:a16="http://schemas.microsoft.com/office/drawing/2014/main" val="20000"/>
                    </a:ext>
                  </a:extLst>
                </a:gridCol>
                <a:gridCol w="2435800">
                  <a:extLst>
                    <a:ext uri="{9D8B030D-6E8A-4147-A177-3AD203B41FA5}">
                      <a16:colId xmlns:a16="http://schemas.microsoft.com/office/drawing/2014/main" val="20001"/>
                    </a:ext>
                  </a:extLst>
                </a:gridCol>
              </a:tblGrid>
              <a:tr h="345425">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Alternating Current</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spcBef>
                          <a:spcPts val="0"/>
                        </a:spcBef>
                        <a:spcAft>
                          <a:spcPts val="0"/>
                        </a:spcAft>
                        <a:buClr>
                          <a:srgbClr val="FFFFFF"/>
                        </a:buClr>
                        <a:buSzPts val="800"/>
                        <a:buFont typeface="Calibri"/>
                        <a:buNone/>
                      </a:pPr>
                      <a:r>
                        <a:rPr lang="en-GB" sz="1100" u="none" strike="noStrike" cap="none">
                          <a:solidFill>
                            <a:srgbClr val="FFFFFF"/>
                          </a:solidFill>
                        </a:rPr>
                        <a:t>Direct Current</a:t>
                      </a:r>
                      <a:endParaRPr sz="1100" u="none" strike="noStrike" cap="none">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621275">
                <a:tc>
                  <a:txBody>
                    <a:bodyPr/>
                    <a:lstStyle/>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ctr" rtl="0">
                        <a:spcBef>
                          <a:spcPts val="0"/>
                        </a:spcBef>
                        <a:spcAft>
                          <a:spcPts val="0"/>
                        </a:spcAft>
                        <a:buClr>
                          <a:schemeClr val="dk1"/>
                        </a:buClr>
                        <a:buSzPts val="1100"/>
                        <a:buFont typeface="Calibri"/>
                        <a:buNone/>
                      </a:pP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r>
                        <a:rPr lang="en-GB" sz="1100" u="none" strike="noStrike" cap="none">
                          <a:solidFill>
                            <a:schemeClr val="dk1"/>
                          </a:solidFill>
                        </a:rPr>
                        <a:t>When the current constantly changes direction. Mains electricity is an a.c. supply. It has a voltage of 230V and a frequency of 50Hz, which means that it changes direction and back again 50 times a second.</a:t>
                      </a:r>
                      <a:endParaRPr sz="1100" u="none" strike="noStrike" cap="none">
                        <a:solidFill>
                          <a:schemeClr val="dk1"/>
                        </a:solidFill>
                      </a:endParaRPr>
                    </a:p>
                    <a:p>
                      <a:pPr marL="0" marR="0" lvl="0" indent="0" algn="l" rtl="0">
                        <a:spcBef>
                          <a:spcPts val="0"/>
                        </a:spcBef>
                        <a:spcAft>
                          <a:spcPts val="0"/>
                        </a:spcAft>
                        <a:buClr>
                          <a:schemeClr val="dk1"/>
                        </a:buClr>
                        <a:buSzPts val="1100"/>
                        <a:buFont typeface="Calibri"/>
                        <a:buNone/>
                      </a:pPr>
                      <a:endParaRPr sz="11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endParaRPr sz="1100" u="none" strike="noStrike" cap="none"/>
                    </a:p>
                    <a:p>
                      <a:pPr marL="0" marR="0" lvl="0" indent="0" algn="l" rtl="0">
                        <a:spcBef>
                          <a:spcPts val="0"/>
                        </a:spcBef>
                        <a:spcAft>
                          <a:spcPts val="0"/>
                        </a:spcAft>
                        <a:buClr>
                          <a:schemeClr val="dk1"/>
                        </a:buClr>
                        <a:buSzPts val="1100"/>
                        <a:buFont typeface="Calibri"/>
                        <a:buNone/>
                      </a:pPr>
                      <a:r>
                        <a:rPr lang="en-GB" sz="1100" u="none" strike="noStrike" cap="none"/>
                        <a:t>When current flows in only one direction. Batteries and cells supply d.c. Some of our appliances also require d.c. Because of this, the a.c. supply from the mains has to be rectified (made to flow in only one direction). This can be achieved by using a diode.</a:t>
                      </a:r>
                      <a:endParaRPr sz="11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3" name="Google Shape;153;p18"/>
          <p:cNvPicPr preferRelativeResize="0"/>
          <p:nvPr/>
        </p:nvPicPr>
        <p:blipFill rotWithShape="1">
          <a:blip r:embed="rId4">
            <a:alphaModFix/>
          </a:blip>
          <a:srcRect/>
          <a:stretch/>
        </p:blipFill>
        <p:spPr>
          <a:xfrm>
            <a:off x="9713026" y="3964701"/>
            <a:ext cx="2239125" cy="1206825"/>
          </a:xfrm>
          <a:prstGeom prst="rect">
            <a:avLst/>
          </a:prstGeom>
          <a:noFill/>
          <a:ln>
            <a:noFill/>
          </a:ln>
        </p:spPr>
      </p:pic>
      <p:pic>
        <p:nvPicPr>
          <p:cNvPr id="154" name="Google Shape;154;p18"/>
          <p:cNvPicPr preferRelativeResize="0"/>
          <p:nvPr/>
        </p:nvPicPr>
        <p:blipFill rotWithShape="1">
          <a:blip r:embed="rId5">
            <a:alphaModFix/>
          </a:blip>
          <a:srcRect/>
          <a:stretch/>
        </p:blipFill>
        <p:spPr>
          <a:xfrm>
            <a:off x="7505551" y="3964701"/>
            <a:ext cx="1883725" cy="12068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2057</Words>
  <Application>Microsoft Office PowerPoint</Application>
  <PresentationFormat>Widescreen</PresentationFormat>
  <Paragraphs>322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Architects Daughter</vt:lpstr>
      <vt:lpstr>Arial</vt:lpstr>
      <vt:lpstr>Calibri</vt:lpstr>
      <vt:lpstr>Calibri Light</vt:lpstr>
      <vt:lpstr>Office Theme</vt:lpstr>
      <vt:lpstr>Autumn Term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Smith</dc:creator>
  <cp:lastModifiedBy>Sarah Smith</cp:lastModifiedBy>
  <cp:revision>4</cp:revision>
  <dcterms:created xsi:type="dcterms:W3CDTF">2024-04-24T13:50:14Z</dcterms:created>
  <dcterms:modified xsi:type="dcterms:W3CDTF">2024-04-24T14:04:27Z</dcterms:modified>
</cp:coreProperties>
</file>