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  <p:sldMasterId id="2147483711" r:id="rId5"/>
    <p:sldMasterId id="2147483723" r:id="rId6"/>
  </p:sldMasterIdLst>
  <p:notesMasterIdLst>
    <p:notesMasterId r:id="rId24"/>
  </p:notesMasterIdLst>
  <p:sldIdLst>
    <p:sldId id="1793" r:id="rId7"/>
    <p:sldId id="1804" r:id="rId8"/>
    <p:sldId id="268" r:id="rId9"/>
    <p:sldId id="271" r:id="rId10"/>
    <p:sldId id="269" r:id="rId11"/>
    <p:sldId id="258" r:id="rId12"/>
    <p:sldId id="277" r:id="rId13"/>
    <p:sldId id="280" r:id="rId14"/>
    <p:sldId id="274" r:id="rId15"/>
    <p:sldId id="267" r:id="rId16"/>
    <p:sldId id="263" r:id="rId17"/>
    <p:sldId id="273" r:id="rId18"/>
    <p:sldId id="264" r:id="rId19"/>
    <p:sldId id="1805" r:id="rId20"/>
    <p:sldId id="1806" r:id="rId21"/>
    <p:sldId id="278" r:id="rId22"/>
    <p:sldId id="1803" r:id="rId23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ie Deane" userId="d05aad51-e8ec-4a60-843b-59c74372eb29" providerId="ADAL" clId="{1E0FE627-814A-470B-9337-DDEE0B69D047}"/>
    <pc:docChg chg="modSld">
      <pc:chgData name="Tracie Deane" userId="d05aad51-e8ec-4a60-843b-59c74372eb29" providerId="ADAL" clId="{1E0FE627-814A-470B-9337-DDEE0B69D047}" dt="2025-11-04T16:05:10.874" v="4" actId="20577"/>
      <pc:docMkLst>
        <pc:docMk/>
      </pc:docMkLst>
      <pc:sldChg chg="modSp">
        <pc:chgData name="Tracie Deane" userId="d05aad51-e8ec-4a60-843b-59c74372eb29" providerId="ADAL" clId="{1E0FE627-814A-470B-9337-DDEE0B69D047}" dt="2025-11-04T16:05:10.874" v="4" actId="20577"/>
        <pc:sldMkLst>
          <pc:docMk/>
          <pc:sldMk cId="2746906942" sldId="278"/>
        </pc:sldMkLst>
        <pc:spChg chg="mod">
          <ac:chgData name="Tracie Deane" userId="d05aad51-e8ec-4a60-843b-59c74372eb29" providerId="ADAL" clId="{1E0FE627-814A-470B-9337-DDEE0B69D047}" dt="2025-11-04T16:05:10.874" v="4" actId="20577"/>
          <ac:spMkLst>
            <pc:docMk/>
            <pc:sldMk cId="2746906942" sldId="27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FCA41-FF5C-4A64-87C4-CBDC78E0DC64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49F03-83F4-417D-B3E9-DA0596C8C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7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049F03-83F4-417D-B3E9-DA0596C8C9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82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4CB2B-5FEB-4A7A-97B4-5081BF0E9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33987-6C96-44AD-B875-73B4DAAA2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472E8-2CE5-461F-9174-CB3F249E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8019-AEC3-4B92-9B63-AFA18303EDFA}" type="datetime2">
              <a:rPr lang="en-US" smtClean="0"/>
              <a:t>Tuesday, November 25,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C1ABA-45FE-487B-8442-EF1F45EB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A3AE0-6415-4C63-9433-87CD81BE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75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97E1-087A-4C32-8B2D-10ABD173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6788B-D880-4102-B645-3EEB959F4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D30E5-BEDA-4EEB-9E60-637A9AA4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3B63-3E7C-4B6A-851B-D8D7C64FCC3C}" type="datetime2">
              <a:rPr lang="en-US" smtClean="0"/>
              <a:t>Tuesday, November 25,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5E105-B12E-48ED-B836-AD049469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8CA79-1853-4708-905A-C8BE9714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3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480D8C-8F8F-4B74-8A1D-99C8DA49B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167CF-58BF-48DB-96FD-BA0967B3F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1FFA0-48E6-4378-A0BF-42BF6DA6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7FE9-DCB9-4C8D-89D1-AB922C5A39C2}" type="datetime2">
              <a:rPr lang="en-US" smtClean="0"/>
              <a:t>Tuesday, November 25,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0638D-F0FF-43F2-8213-9F7F56207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BFA7C-E9AF-42D4-98E4-15989CA2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DB588-8414-4DA8-B253-628E8D5E1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4B6BF-C0B4-41E5-9F8A-FF1913667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BC6C-2FB6-477E-B0A1-A0730B9E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F0AC-40C6-4C3F-B166-32714CC1AEA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7E976-53F5-4E1B-90E9-39E87152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A16A5-59B8-4284-9BB8-DFBD7FE4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2BE4-B749-4C40-9BC2-D5A8E7722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469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9053-2503-4D43-9D2C-B7DE3DBBE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0354-4B7B-4BA2-B526-0E76E3F31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A93A9-22F4-4D28-ACF4-AB727E343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F0AC-40C6-4C3F-B166-32714CC1AEA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18ADC-FDFC-46DE-BD5E-4D8EC1C1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EE3F5-0C39-4721-BC04-B5BFCF29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2BE4-B749-4C40-9BC2-D5A8E7722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283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3E1B-FEDF-4F1B-B492-4BDF18B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8C0F1-C211-4A3A-8136-56A6E143C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96845-84E7-47F9-B7BE-C9702F15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F0AC-40C6-4C3F-B166-32714CC1AEA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F0067-F6B8-4BAE-9261-2CBB61D7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FC847-F867-4BFB-AD2D-93D9B07A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2BE4-B749-4C40-9BC2-D5A8E7722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244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DCFC6-012B-4BBB-B56F-1E478DAD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97C5D-FFE2-43CC-A8F5-5D79C28C9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F2072-6AE5-4B32-A9CA-E9BD123F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F9286-CA8F-4959-9072-D12518EF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F0AC-40C6-4C3F-B166-32714CC1AEA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75B1F-71C2-4112-9D03-E1582B59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1E471-CD59-475B-A73D-2F075194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2BE4-B749-4C40-9BC2-D5A8E7722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150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4B9D-30F7-4FAC-A4B6-DABA898A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38843-7DBD-4893-B4E1-EB33DA033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7C81C-504A-47AD-8939-64697A41C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2ACE34-D201-4199-8ACB-F47C5A81A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4EE1C-4E6E-45A0-B69F-D97A8DAD0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45B29-7668-4E98-9901-8F98A015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F0AC-40C6-4C3F-B166-32714CC1AEA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574DDC-2765-4404-AA9F-41BE6B96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794A5F-33A5-43B9-81BC-A68488E6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2BE4-B749-4C40-9BC2-D5A8E7722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325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4471-BD44-435C-91F6-1BABDDA90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9B9A7-0AE5-4FF7-95A4-165DCBF42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F0AC-40C6-4C3F-B166-32714CC1AEA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400C8C-37AA-491D-AD84-0E67D241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19CC9-31A4-4F31-98A9-FF6285D5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2BE4-B749-4C40-9BC2-D5A8E7722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013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2CF32-0AE5-4999-9589-1BCA9892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F0AC-40C6-4C3F-B166-32714CC1AEA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782D4-0002-49E3-94F2-1D53DE75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06BD1-6C2B-40D8-9702-0313CCC6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2BE4-B749-4C40-9BC2-D5A8E7722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265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E9DFC-E932-4CBA-87AC-3E1308EA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BB318-9567-460F-83D8-57BBBA4B4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6B5C2-818D-41A1-AFBD-EADFDFBBA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B3051-0CBC-46DC-BA3D-7A933D91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F0AC-40C6-4C3F-B166-32714CC1AEA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9D2B9-D526-4319-9350-47A6D4D7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C0059-3B6F-4438-8359-5CD68379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2BE4-B749-4C40-9BC2-D5A8E7722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03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E8BC-D6A6-4883-B6A7-02913546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EBD2D-2059-4593-9658-BD938851B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34881-89D5-4476-95D0-CAB3528A8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D025-2244-43C2-853F-8767F6CDB7A0}" type="datetime2">
              <a:rPr lang="en-US" smtClean="0"/>
              <a:t>Tuesday, November 25,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9B3A-F16B-41ED-AA9F-05112271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132D3-9A37-4E50-BD21-7B51F2BD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4D7B3-B824-4855-A111-BB623008B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4C2226-95BA-4841-86B9-BF3F4D33E2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97C95-26FB-48AF-900F-60DE4600A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D07A2-DA9F-494B-B8ED-0A9E80A9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F0AC-40C6-4C3F-B166-32714CC1AEA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60892-29DA-4CF9-A631-200CF572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E0623-6519-4B98-925B-230C826B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2BE4-B749-4C40-9BC2-D5A8E7722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66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8DFF-5BD9-44B2-8329-EED7E4F3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1B572-8883-46B9-83B4-4A0E56CC0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748AD-ADE5-4DF7-8417-BF968F4FB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F0AC-40C6-4C3F-B166-32714CC1AEA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4232C-4DBB-40DE-9AF3-905C5745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6E682-8186-4A1E-B874-FBC6911D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2BE4-B749-4C40-9BC2-D5A8E7722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63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814BDA-EA97-433C-9984-0CF3AB32E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C6A8F-4650-4904-BE00-F2EC6ADC1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87C53-E687-4C57-988C-ED567FD5C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F0AC-40C6-4C3F-B166-32714CC1AEA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4C0F8-A482-4559-BC3C-CF3E5214D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DB2F-430B-4DB8-9B1A-AA33AEDF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2BE4-B749-4C40-9BC2-D5A8E7722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167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6EE99-58C8-5243-ADE3-7551A0AB9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92720-47FD-7449-BE42-712C4FE37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46611-5E46-E644-BC17-99DF5E0F0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E44-4B6F-CC41-AF93-3969EA0184B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4A112-BD1B-0040-A898-2C8EEC30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EE032-DA82-894C-B9DB-2BA79BEC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2EF2-3F8E-804D-A49C-474FB8B5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16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B54BD-E510-2F4B-8ED8-0CAD6F94D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0F5D-8E93-4A4B-A88A-756A10F17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DD0CB-B1AA-F443-A74F-4019293A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E44-4B6F-CC41-AF93-3969EA0184B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7AF4A-8A1B-354F-A08A-EEF0D668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5EFE6-D203-8A49-A99A-21479012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2EF2-3F8E-804D-A49C-474FB8B5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51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DB1F6-EC93-904A-BFFA-9038A6AB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926A6-8157-1748-BD21-B7A59F822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AFE7B-7344-9A4A-A0F9-C608EA4B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E44-4B6F-CC41-AF93-3969EA0184B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45DCB-DDCA-8343-B895-777E798A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AE3F9-2707-194F-85EF-D1133D4E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2EF2-3F8E-804D-A49C-474FB8B5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39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1FAA9-243D-0445-A327-C9914E9D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0533D-3E8C-9149-948F-F19255CF8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B27A1-F489-994F-BB9E-154BA17FD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F9B6C-9E12-0642-BD88-0466BCB34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E44-4B6F-CC41-AF93-3969EA0184B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0D915-20B5-F74E-B550-4295A2AB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F6183-FCD5-0F46-9221-75B9DA28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2EF2-3F8E-804D-A49C-474FB8B5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26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70FD2-4C13-8547-8684-14084F63E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86EAE-A7F3-7A48-8415-B793EB2BA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0B3C9-BAAC-8847-908F-2E4A724DB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DE9441-943F-DA42-A089-767264A26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1F3FE-ADF7-CB43-8F7A-8D7FE7C48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B6562B-CCB6-5B43-9A57-7853A8A9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E44-4B6F-CC41-AF93-3969EA0184B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BAA332-6EBA-0D42-87EA-57F8EE91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EBD27-72C3-054F-AFDB-D19785CF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2EF2-3F8E-804D-A49C-474FB8B5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5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6C58-7A6C-0340-9F42-B3D9DD22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FD8D8-C514-5840-A846-97E21CF2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E44-4B6F-CC41-AF93-3969EA0184B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0FA0F-573B-1444-BD4F-A0B838D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B5C67-D442-B24B-8C33-6E12A2B6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2EF2-3F8E-804D-A49C-474FB8B5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90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18F4F4-1252-A942-9445-FD246AB1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E44-4B6F-CC41-AF93-3969EA0184B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98DE03-54B7-4D4D-8B5F-EEB60B05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196C5-EE6C-8142-A350-B5813295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2EF2-3F8E-804D-A49C-474FB8B5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5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483A-1B82-490D-A5BD-93B885B0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8730E-8C98-4662-88E5-340C77F17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6FDB9-B3E8-45DD-B0E6-50FD41D2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0BF7-2BE8-4449-83BD-3F4D5BCF221D}" type="datetime2">
              <a:rPr lang="en-US" smtClean="0"/>
              <a:t>Tuesday, November 25,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A9F91-9B96-441E-A073-EA25724B8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9D12D-6821-4CC0-922A-738C4A07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6DD23-4B89-EB43-9FF1-D66D2A27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B2311-CA64-604F-ABA5-F9481892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4D7A3-B66C-ED4A-BD83-0311EBB62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8E8B6-ADE2-6E44-9ABA-134B34E2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E44-4B6F-CC41-AF93-3969EA0184B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DC523-73BA-034E-9CF4-9C41701E1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6F5C8-EA7D-CB4D-8795-98D92DE8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2EF2-3F8E-804D-A49C-474FB8B5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9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0D55-A9F1-FC4F-AF2A-8F39A9CE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B4EEC-7DB3-F64F-A01A-F9F7FC7C2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370DF-A9B9-E645-9255-41276D4F5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E1271-7047-1A44-89E5-425C797A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E44-4B6F-CC41-AF93-3969EA0184B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77B68-B6BC-1048-87DF-95290D3D7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9390D-8602-5240-8159-46CA4C3D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2EF2-3F8E-804D-A49C-474FB8B5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51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A3C03-4EF8-9645-9581-B19E72B07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50EE0-B8AE-C049-854F-507F2925D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41B4E-1830-664C-82DE-CDB7F539A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E44-4B6F-CC41-AF93-3969EA0184B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CB2CF-9A8A-B148-A21C-FC4024FB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27352-C7E4-8247-BB6E-3B5C14C9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2EF2-3F8E-804D-A49C-474FB8B5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62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516E06-4788-9343-9330-C28373069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5EC11-6EAF-F746-85DF-024D66FE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55C43-E0C7-0747-B889-6D0C77E3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E44-4B6F-CC41-AF93-3969EA0184B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46837-4B80-8D4E-A898-D72C1CDF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C234D-1114-FF4D-9120-4DB48CF7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2EF2-3F8E-804D-A49C-474FB8B5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2B95-3403-4FB1-A6D6-9F8FEFE8E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7524F-FDF4-440F-AA89-339C5A51E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8CA45-7137-477E-90C4-AE8155B5C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4D793-BD0B-4D0B-B32C-CE8510A49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7917-EBFF-44CF-9C0B-42FF03AD2256}" type="datetime2">
              <a:rPr lang="en-US" smtClean="0"/>
              <a:t>Tuesday, November 25, 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D0E60-D9FD-4D26-9199-193D4D3B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CC11F-31A4-4604-8885-8FF17541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7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F865-9DFE-4F8E-8200-3780AFAA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0CCBD-1872-4C03-8DF6-AD9FDEB63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9D16B-6544-4C0F-A00B-5C1A151E7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A8F400-E2CA-43FC-9F15-3C2775DF4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2A019F-F973-46D3-9EB9-93922D03C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E71052-F68D-4F84-8C63-311036585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6CD9-826B-4030-8A0B-3AE8A748705B}" type="datetime2">
              <a:rPr lang="en-US" smtClean="0"/>
              <a:t>Tuesday, November 25, 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3657C-C04C-4808-A9C0-7EEB2682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FDC37-185B-4614-B13A-16C41E9D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BC494-3172-4292-8115-AC0E9F79B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BABCD0-B8F1-4FE6-AFA6-36BABCEAC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EAB2-82A3-467D-89C9-2D43CA2D189C}" type="datetime2">
              <a:rPr lang="en-US" smtClean="0"/>
              <a:t>Tuesday, November 25, 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DF76B-55B7-47AC-B24A-75F6D3B8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22F72-D8A1-4A93-B97E-F79513FF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8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FE4CAA-5FC5-4DD4-A661-AC9BEF32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1A9-8915-4214-AD5A-1D46A0A6CF7B}" type="datetime2">
              <a:rPr lang="en-US" smtClean="0"/>
              <a:t>Tuesday, November 25, 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A012C-BDCD-4F92-84D8-0429AA1D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D68E6-C2A6-4370-9548-9A30D7E5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1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FA0EB-3FB0-411D-8D6D-B8645F0E2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FC917-3240-4598-A144-6E2FE2E1B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CAF93-7FF3-46FD-A408-C067D101D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D32D1-200B-414D-8EA9-6A74CB36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FDC-2893-4C03-91F7-84D840425C9D}" type="datetime2">
              <a:rPr lang="en-US" smtClean="0"/>
              <a:t>Tuesday, November 25, 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4EDDE-4E73-4879-9B85-EBD524B8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C7616-253C-4D94-8565-80524414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65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18615-B07D-4704-8A62-918DBB39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C260CB-D9E7-4FAD-B222-5B2FDDD43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26C75-08E1-4DBB-AB86-2AC2EBD3C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D173D-E166-4AC5-A2AA-C711EF16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EB9F-D131-48C4-92C9-E3D142569BBD}" type="datetime2">
              <a:rPr lang="en-US" smtClean="0"/>
              <a:t>Tuesday, November 25, 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EC9C7-8F1F-495B-8262-1F7999A4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F816D-B150-4806-8C6E-84A075DD7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2EA406-F150-4362-9EE7-7A1B9633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73" y="658812"/>
            <a:ext cx="10448109" cy="1031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A2DED-74EB-42B1-B756-043DCAB1F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874" y="1847850"/>
            <a:ext cx="104481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39D15-E909-45B8-9730-0273C2A11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31382" y="1373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4634DD63-3B68-4CC5-9477-A73DA7038AD1}" type="datetime2">
              <a:rPr lang="en-US" smtClean="0"/>
              <a:t>Tuesday, November 25, 2025</a:t>
            </a:fld>
            <a:endParaRPr lang="en-GB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BE3572B-667B-4632-9528-EC6D2BA754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33" r="87571"/>
          <a:stretch/>
        </p:blipFill>
        <p:spPr>
          <a:xfrm>
            <a:off x="10676709" y="5029200"/>
            <a:ext cx="151529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9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83704E-973F-4AA4-AC6D-29C5B3D5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93BC2-F850-4FAE-A627-EA4E54D4C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2FCED-B25D-416B-8986-0A93DF54D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3F0AC-40C6-4C3F-B166-32714CC1AEA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462AE-2556-4AC4-BFD0-518777D90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0CAD4-632F-41B7-A7A8-B1E08B642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2BE4-B749-4C40-9BC2-D5A8E7722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73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35F2B7-1B2D-2642-B8AF-48125EAF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7F2D7-26F9-3B44-9DA6-8ECCCED6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D9D7B-36F3-614A-8345-9D429982B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4EE44-4B6F-CC41-AF93-3969EA0184B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8B83B-28F2-2647-94F9-F9288656B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C5FA1-BA99-FA4D-B950-EF8D28165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82EF2-3F8E-804D-A49C-474FB8B5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7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38F43D-D4C3-4A71-A9CD-48FBD08F4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16" y="1530099"/>
            <a:ext cx="9524367" cy="11357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819054-21D6-4449-B8C2-7A2EFFD04A88}"/>
              </a:ext>
            </a:extLst>
          </p:cNvPr>
          <p:cNvSpPr txBox="1"/>
          <p:nvPr/>
        </p:nvSpPr>
        <p:spPr>
          <a:xfrm>
            <a:off x="457200" y="3230624"/>
            <a:ext cx="10296525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65755" algn="ctr"/>
                <a:tab pos="5731510" algn="r"/>
              </a:tabLst>
              <a:defRPr/>
            </a:pPr>
            <a:r>
              <a:rPr kumimoji="0" lang="en-GB" sz="2800" b="0" i="0" u="none" strike="noStrike" kern="1200" cap="none" spc="1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AG Rounded Light"/>
                <a:ea typeface="Calibri" panose="020F0502020204030204" pitchFamily="34" charset="0"/>
                <a:cs typeface="Poppins"/>
              </a:rPr>
              <a:t>Assembly </a:t>
            </a:r>
            <a:endParaRPr lang="en-GB" sz="2800" spc="15" dirty="0">
              <a:solidFill>
                <a:srgbClr val="454545"/>
              </a:solidFill>
              <a:latin typeface="VAG Rounded Light"/>
              <a:ea typeface="Calibri" panose="020F0502020204030204" pitchFamily="34" charset="0"/>
              <a:cs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65755" algn="ctr"/>
                <a:tab pos="5731510" algn="r"/>
              </a:tabLst>
              <a:defRPr/>
            </a:pPr>
            <a:r>
              <a:rPr kumimoji="0" lang="en-GB" sz="2800" b="0" i="0" u="none" strike="noStrike" kern="1200" cap="none" spc="1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AG Rounded Light"/>
                <a:ea typeface="Calibri" panose="020F0502020204030204" pitchFamily="34" charset="0"/>
                <a:cs typeface="Poppins"/>
              </a:rPr>
              <a:t>Mock Exams </a:t>
            </a:r>
            <a:r>
              <a:rPr kumimoji="0" lang="en-GB" sz="2800" b="0" i="0" u="none" strike="noStrike" kern="1200" cap="none" spc="15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AG Rounded Light"/>
                <a:ea typeface="Calibri" panose="020F0502020204030204" pitchFamily="34" charset="0"/>
                <a:cs typeface="Poppins"/>
              </a:rPr>
              <a:t>&amp; Invigilators</a:t>
            </a:r>
            <a:endParaRPr kumimoji="0" lang="en-GB" sz="2800" b="0" i="0" u="none" strike="noStrike" kern="1200" cap="none" spc="15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VAG Rounded Light"/>
              <a:ea typeface="Calibri" panose="020F0502020204030204" pitchFamily="34" charset="0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22882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828370-E989-CA41-8AA2-0C107F4ED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938" y="0"/>
            <a:ext cx="7843062" cy="6039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794CB-00C0-1043-8EE2-4E24206D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24" y="413264"/>
            <a:ext cx="7057572" cy="11643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7030A0"/>
                </a:solidFill>
                <a:latin typeface="Helvetica Light" panose="020B0403020202020204" pitchFamily="34" charset="0"/>
              </a:rPr>
              <a:t>Potential penalties for engaging in malpractice</a:t>
            </a:r>
            <a:endParaRPr lang="en-US" sz="4000" b="1" dirty="0">
              <a:solidFill>
                <a:srgbClr val="7030A0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3CBC9-C52A-F847-811B-B5492B399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24" y="1825625"/>
            <a:ext cx="3962400" cy="353943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Helvetica Light" panose="020B0403020202020204" pitchFamily="34" charset="0"/>
              </a:rPr>
              <a:t>The awarding body is notified immediately. They may decide to:</a:t>
            </a:r>
          </a:p>
          <a:p>
            <a:pPr marL="0" indent="0">
              <a:buNone/>
            </a:pPr>
            <a:endParaRPr lang="en-US" dirty="0">
              <a:latin typeface="Helvetica Light" panose="020B0403020202020204" pitchFamily="34" charset="0"/>
            </a:endParaRPr>
          </a:p>
          <a:p>
            <a:r>
              <a:rPr lang="en-US" dirty="0">
                <a:latin typeface="Helvetica Light" panose="020B0403020202020204" pitchFamily="34" charset="0"/>
              </a:rPr>
              <a:t>Take no action</a:t>
            </a:r>
          </a:p>
          <a:p>
            <a:r>
              <a:rPr lang="en-US" dirty="0">
                <a:latin typeface="Helvetica Light" panose="020B0403020202020204" pitchFamily="34" charset="0"/>
              </a:rPr>
              <a:t>Carry out a full investigation</a:t>
            </a:r>
          </a:p>
          <a:p>
            <a:pPr marL="0" indent="0">
              <a:buNone/>
            </a:pPr>
            <a:endParaRPr lang="en-US" dirty="0">
              <a:latin typeface="Helvetica Light" panose="020B04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C6BEF4-9BBD-FA47-A1ED-70EC7DE77E36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C4097ED5-B1FC-AD45-9CB8-BFC9247227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649B6C-56CA-1040-8BE6-8A700636EAA9}"/>
              </a:ext>
            </a:extLst>
          </p:cNvPr>
          <p:cNvSpPr/>
          <p:nvPr/>
        </p:nvSpPr>
        <p:spPr>
          <a:xfrm>
            <a:off x="5313623" y="1825625"/>
            <a:ext cx="6096000" cy="353943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Possible sanctions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 Light" panose="020B0403020202020204" pitchFamily="34" charset="0"/>
              </a:rPr>
              <a:t>Warnings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 Light" panose="020B0403020202020204" pitchFamily="34" charset="0"/>
              </a:rPr>
              <a:t>Loss of marks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 Light" panose="020B0403020202020204" pitchFamily="34" charset="0"/>
              </a:rPr>
              <a:t>Disqualification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 Light" panose="020B0403020202020204" pitchFamily="34" charset="0"/>
              </a:rPr>
              <a:t>Barred from taking all exams for a set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 Light" panose="020B0403020202020204" pitchFamily="34" charset="0"/>
              </a:rPr>
              <a:t>Permanent record on your individual results </a:t>
            </a:r>
          </a:p>
        </p:txBody>
      </p:sp>
    </p:spTree>
    <p:extLst>
      <p:ext uri="{BB962C8B-B14F-4D97-AF65-F5344CB8AC3E}">
        <p14:creationId xmlns:p14="http://schemas.microsoft.com/office/powerpoint/2010/main" val="150134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94CB-00C0-1043-8EE2-4E24206D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Helvetica Light" panose="020B0403020202020204" pitchFamily="34" charset="0"/>
              </a:rPr>
              <a:t>How can you help invigilators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3CBC9-C52A-F847-811B-B5492B399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76950" cy="4351338"/>
          </a:xfrm>
        </p:spPr>
        <p:txBody>
          <a:bodyPr/>
          <a:lstStyle/>
          <a:p>
            <a:r>
              <a:rPr lang="en-US" dirty="0">
                <a:latin typeface="Helvetica Light" panose="020B0403020202020204" pitchFamily="34" charset="0"/>
              </a:rPr>
              <a:t>Be polite and respectful at all times</a:t>
            </a:r>
          </a:p>
          <a:p>
            <a:r>
              <a:rPr lang="en-US" dirty="0">
                <a:latin typeface="Helvetica Light" panose="020B0403020202020204" pitchFamily="34" charset="0"/>
              </a:rPr>
              <a:t>Adhere to rules and regulations of taking exams </a:t>
            </a:r>
          </a:p>
          <a:p>
            <a:r>
              <a:rPr lang="en-US" dirty="0">
                <a:latin typeface="Helvetica Light" panose="020B0403020202020204" pitchFamily="34" charset="0"/>
              </a:rPr>
              <a:t>Do what they ask you to do </a:t>
            </a:r>
          </a:p>
          <a:p>
            <a:r>
              <a:rPr lang="en-US" dirty="0">
                <a:latin typeface="Helvetica Light" panose="020B0403020202020204" pitchFamily="34" charset="0"/>
              </a:rPr>
              <a:t>Inform them if you are feeling unwell</a:t>
            </a:r>
          </a:p>
          <a:p>
            <a:r>
              <a:rPr lang="en-US" dirty="0">
                <a:latin typeface="Helvetica Light" panose="020B0403020202020204" pitchFamily="34" charset="0"/>
              </a:rPr>
              <a:t>Put your hand up if you have a question</a:t>
            </a:r>
          </a:p>
          <a:p>
            <a:endParaRPr lang="en-US" dirty="0">
              <a:latin typeface="Helvetica Light" panose="020B04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C6BEF4-9BBD-FA47-A1ED-70EC7DE77E36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C4097ED5-B1FC-AD45-9CB8-BFC9247227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28F771-EE03-BE4C-BA8D-35C41B2A9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725" y="1690688"/>
            <a:ext cx="3890963" cy="400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3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4E84C1-9094-D941-921C-74BC1C80A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701" y="1028700"/>
            <a:ext cx="6501299" cy="42374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B96C6-20C9-114B-BE8D-25A880B50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105"/>
            <a:ext cx="4471737" cy="5374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latin typeface="Helvetica Light" panose="020B0403020202020204" pitchFamily="34" charset="0"/>
              </a:rPr>
              <a:t>When you sit an exam paper, did you know that it started life about </a:t>
            </a:r>
            <a:r>
              <a:rPr lang="en-GB" sz="4800" b="1" dirty="0">
                <a:latin typeface="Helvetica Light" panose="020B0403020202020204" pitchFamily="34" charset="0"/>
              </a:rPr>
              <a:t>a year or two </a:t>
            </a:r>
            <a:r>
              <a:rPr lang="en-GB" sz="4800" dirty="0">
                <a:latin typeface="Helvetica Light" panose="020B0403020202020204" pitchFamily="34" charset="0"/>
              </a:rPr>
              <a:t>before?</a:t>
            </a:r>
            <a:endParaRPr lang="en-US" sz="4800" dirty="0">
              <a:latin typeface="Helvetica Light" panose="020B04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944808-2874-114D-85E8-2BED8B64AE00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91D73D87-EAEB-1D4C-8B0F-CC8802F793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24B300-00FB-9543-9933-DA9C4BD0C81A}"/>
              </a:ext>
            </a:extLst>
          </p:cNvPr>
          <p:cNvSpPr/>
          <p:nvPr/>
        </p:nvSpPr>
        <p:spPr>
          <a:xfrm>
            <a:off x="6148137" y="2001322"/>
            <a:ext cx="6043863" cy="193899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Do you know what happens to your paper when it’s finished?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364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94CB-00C0-1043-8EE2-4E24206D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Helvetica Light" panose="020B0403020202020204" pitchFamily="34" charset="0"/>
              </a:rPr>
              <a:t>On the day or day after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C6BEF4-9BBD-FA47-A1ED-70EC7DE77E36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C4097ED5-B1FC-AD45-9CB8-BFC9247227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6FFE57-59CA-B84D-A599-8A3A1A9837D9}"/>
              </a:ext>
            </a:extLst>
          </p:cNvPr>
          <p:cNvSpPr/>
          <p:nvPr/>
        </p:nvSpPr>
        <p:spPr>
          <a:xfrm>
            <a:off x="838200" y="2121230"/>
            <a:ext cx="42834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1. Exam papers, completed scripts and any blank scripts are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collected by exams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 office staff and put back into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secure storage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to wait for pickup by courier.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95EB1D-ECB7-BB47-AC1A-4D2049737454}"/>
              </a:ext>
            </a:extLst>
          </p:cNvPr>
          <p:cNvSpPr/>
          <p:nvPr/>
        </p:nvSpPr>
        <p:spPr>
          <a:xfrm>
            <a:off x="5392173" y="1546296"/>
            <a:ext cx="64488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2.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Courier transports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completed scripts to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Awarding Body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for marking.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CFED7A-3D6B-444E-B99E-C38A0A2F9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77689"/>
            <a:ext cx="4470400" cy="3175000"/>
          </a:xfrm>
          <a:prstGeom prst="rect">
            <a:avLst/>
          </a:prstGeom>
        </p:spPr>
      </p:pic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AE0CCC38-405B-8644-9F20-207AD3ECBC1C}"/>
              </a:ext>
            </a:extLst>
          </p:cNvPr>
          <p:cNvSpPr/>
          <p:nvPr/>
        </p:nvSpPr>
        <p:spPr>
          <a:xfrm rot="20868734">
            <a:off x="3947860" y="1826382"/>
            <a:ext cx="1252252" cy="671603"/>
          </a:xfrm>
          <a:prstGeom prst="strip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31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C6BEF4-9BBD-FA47-A1ED-70EC7DE77E36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C4097ED5-B1FC-AD45-9CB8-BFC9247227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31DB7C0-942E-9540-88CE-BBAAF372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Helvetica Light" panose="020B0403020202020204" pitchFamily="34" charset="0"/>
              </a:rPr>
              <a:t>Marking &amp; checking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0B2AA-AA26-F746-A68B-CE60DCE970FC}"/>
              </a:ext>
            </a:extLst>
          </p:cNvPr>
          <p:cNvSpPr/>
          <p:nvPr/>
        </p:nvSpPr>
        <p:spPr>
          <a:xfrm>
            <a:off x="838200" y="1797611"/>
            <a:ext cx="29255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3. Scripts to be marked online are scanned and kept in secure storage by the Awarding Body. Scripts to be marked in hard copy are sent to individual examiners.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D535FA-9BE3-EE41-BECD-A62072FAE129}"/>
              </a:ext>
            </a:extLst>
          </p:cNvPr>
          <p:cNvSpPr/>
          <p:nvPr/>
        </p:nvSpPr>
        <p:spPr>
          <a:xfrm>
            <a:off x="4501933" y="1777487"/>
            <a:ext cx="28330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4. Scripts are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marked by Awarding Body examiners.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0B0145-374A-6249-8887-287248E9C3ED}"/>
              </a:ext>
            </a:extLst>
          </p:cNvPr>
          <p:cNvSpPr/>
          <p:nvPr/>
        </p:nvSpPr>
        <p:spPr>
          <a:xfrm>
            <a:off x="7834313" y="1756346"/>
            <a:ext cx="43576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5.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Rigorous checks are performed by senior examiners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to ensure examiner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marking is consistent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with the Awarding Body mark scheme; that conversions from raw marks to UMS scores have been calculated accurately and the application of grade boundaries is correct.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77E235-7A26-CD43-8CE3-D45A50F5B6CB}"/>
              </a:ext>
            </a:extLst>
          </p:cNvPr>
          <p:cNvSpPr/>
          <p:nvPr/>
        </p:nvSpPr>
        <p:spPr>
          <a:xfrm>
            <a:off x="8562510" y="6356188"/>
            <a:ext cx="34837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www.ocr.org.uk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/Images/232592-timeline.pdf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C410B2-B28E-604C-B2F2-ED5C4133A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612" y="3665699"/>
            <a:ext cx="2865634" cy="2055236"/>
          </a:xfrm>
          <a:prstGeom prst="rect">
            <a:avLst/>
          </a:prstGeom>
        </p:spPr>
      </p:pic>
      <p:sp>
        <p:nvSpPr>
          <p:cNvPr id="11" name="Striped Right Arrow 10">
            <a:extLst>
              <a:ext uri="{FF2B5EF4-FFF2-40B4-BE49-F238E27FC236}">
                <a16:creationId xmlns:a16="http://schemas.microsoft.com/office/drawing/2014/main" id="{B22752EA-E025-AF4D-A343-7F05B934944A}"/>
              </a:ext>
            </a:extLst>
          </p:cNvPr>
          <p:cNvSpPr/>
          <p:nvPr/>
        </p:nvSpPr>
        <p:spPr>
          <a:xfrm>
            <a:off x="3276031" y="1777487"/>
            <a:ext cx="1252252" cy="671603"/>
          </a:xfrm>
          <a:prstGeom prst="strip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triped Right Arrow 11">
            <a:extLst>
              <a:ext uri="{FF2B5EF4-FFF2-40B4-BE49-F238E27FC236}">
                <a16:creationId xmlns:a16="http://schemas.microsoft.com/office/drawing/2014/main" id="{8012DC40-C2FF-4643-9A38-CA95DD45E197}"/>
              </a:ext>
            </a:extLst>
          </p:cNvPr>
          <p:cNvSpPr/>
          <p:nvPr/>
        </p:nvSpPr>
        <p:spPr>
          <a:xfrm>
            <a:off x="6527511" y="1765323"/>
            <a:ext cx="1252252" cy="671603"/>
          </a:xfrm>
          <a:prstGeom prst="strip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456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3CBC9-C52A-F847-811B-B5492B399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836" y="559582"/>
            <a:ext cx="4482790" cy="1044307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GB" dirty="0">
                <a:latin typeface="Helvetica Light" panose="020B0403020202020204" pitchFamily="34" charset="0"/>
              </a:rPr>
              <a:t>8. Centres give results to candidates.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C6BEF4-9BBD-FA47-A1ED-70EC7DE77E36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C4097ED5-B1FC-AD45-9CB8-BFC9247227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D7E2B27-6A82-FD47-8435-AACD0EB2A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Helvetica Light" panose="020B0403020202020204" pitchFamily="34" charset="0"/>
              </a:rPr>
              <a:t>Exam Results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857D83-C17E-4E43-9BE9-04BF290E93A5}"/>
              </a:ext>
            </a:extLst>
          </p:cNvPr>
          <p:cNvSpPr/>
          <p:nvPr/>
        </p:nvSpPr>
        <p:spPr>
          <a:xfrm>
            <a:off x="248884" y="2415046"/>
            <a:ext cx="1939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6. Results are issued to centres by the Awarding Body.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CBB337-0500-A947-819D-626967AAE452}"/>
              </a:ext>
            </a:extLst>
          </p:cNvPr>
          <p:cNvSpPr/>
          <p:nvPr/>
        </p:nvSpPr>
        <p:spPr>
          <a:xfrm>
            <a:off x="3324211" y="2413259"/>
            <a:ext cx="34150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7. Exams office staff and Head of Centre check candidates got the result(s) they were expected to get and follow-up on grades to be queried.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3FC401-E3EB-A84D-897D-B80361CD5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072" y="1690688"/>
            <a:ext cx="5120380" cy="3859055"/>
          </a:xfrm>
          <a:prstGeom prst="rect">
            <a:avLst/>
          </a:prstGeom>
        </p:spPr>
      </p:pic>
      <p:sp>
        <p:nvSpPr>
          <p:cNvPr id="9" name="Striped Right Arrow 8">
            <a:extLst>
              <a:ext uri="{FF2B5EF4-FFF2-40B4-BE49-F238E27FC236}">
                <a16:creationId xmlns:a16="http://schemas.microsoft.com/office/drawing/2014/main" id="{E13D0FC3-4573-C14C-A95E-82497C25A42E}"/>
              </a:ext>
            </a:extLst>
          </p:cNvPr>
          <p:cNvSpPr/>
          <p:nvPr/>
        </p:nvSpPr>
        <p:spPr>
          <a:xfrm rot="19679378">
            <a:off x="5680623" y="1129428"/>
            <a:ext cx="1642417" cy="671603"/>
          </a:xfrm>
          <a:prstGeom prst="strip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triped Right Arrow 10">
            <a:extLst>
              <a:ext uri="{FF2B5EF4-FFF2-40B4-BE49-F238E27FC236}">
                <a16:creationId xmlns:a16="http://schemas.microsoft.com/office/drawing/2014/main" id="{2A59BA4E-FB61-504E-BD4F-C3585A01DB10}"/>
              </a:ext>
            </a:extLst>
          </p:cNvPr>
          <p:cNvSpPr/>
          <p:nvPr/>
        </p:nvSpPr>
        <p:spPr>
          <a:xfrm>
            <a:off x="2071959" y="2413259"/>
            <a:ext cx="1252252" cy="671603"/>
          </a:xfrm>
          <a:prstGeom prst="strip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01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1012" y="1125238"/>
            <a:ext cx="11229975" cy="6100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Mock Results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G Rounded Light" panose="020B0500000000000000"/>
              <a:ea typeface="+mj-ea"/>
              <a:cs typeface="+mj-cs"/>
            </a:endParaRPr>
          </a:p>
          <a:p>
            <a:pPr marL="857250" marR="0" lvl="0" indent="-8572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The results will be released on Wednesday 14</a:t>
            </a:r>
            <a:r>
              <a:rPr kumimoji="0" lang="en-GB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th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 January</a:t>
            </a:r>
          </a:p>
          <a:p>
            <a:pPr marL="857250" marR="0" lvl="0" indent="-8572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Results will be given in an envelope </a:t>
            </a:r>
          </a:p>
          <a:p>
            <a:pPr marL="857250" marR="0" lvl="0" indent="-8572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This ensures all marking has been moderated for accuracy and data entry completed</a:t>
            </a:r>
          </a:p>
          <a:p>
            <a:pPr marL="857250" marR="0" lvl="0" indent="-8572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Staff will not share grades before this date but may share strengths &amp; weaknesses to support revision and lesson feedback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G Rounded Light" panose="020B050000000000000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G Rounded Light" panose="020B050000000000000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G Rounded Light" panose="020B0500000000000000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5486400"/>
            <a:ext cx="318221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0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6C98B-40E9-3FD0-7F91-3F67D2448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38262-79FB-1391-A220-87F26704C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653AB-1D5A-6C79-A5F0-09C18ABEF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D025-2244-43C2-853F-8767F6CDB7A0}" type="datetime2">
              <a:rPr lang="en-US" smtClean="0"/>
              <a:t>Tuesday, November 25, 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6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F2C39-12B8-D94A-8A74-7BA1CE4D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32" y="834189"/>
            <a:ext cx="5674895" cy="4701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b="1" dirty="0">
                <a:latin typeface="Helvetica Light" panose="020B0403020202020204" pitchFamily="34" charset="0"/>
              </a:rPr>
              <a:t>Did you know </a:t>
            </a:r>
            <a:r>
              <a:rPr lang="en-GB" sz="5400" dirty="0">
                <a:latin typeface="Helvetica Light" panose="020B0403020202020204" pitchFamily="34" charset="0"/>
              </a:rPr>
              <a:t>that more than </a:t>
            </a:r>
            <a:r>
              <a:rPr lang="en-GB" sz="5400" b="1" dirty="0">
                <a:latin typeface="Helvetica Light" panose="020B0403020202020204" pitchFamily="34" charset="0"/>
              </a:rPr>
              <a:t>5 million </a:t>
            </a:r>
            <a:r>
              <a:rPr lang="en-GB" sz="5400" dirty="0">
                <a:latin typeface="Helvetica Light" panose="020B0403020202020204" pitchFamily="34" charset="0"/>
              </a:rPr>
              <a:t>GCSE exam papers are taken each year?</a:t>
            </a:r>
            <a:endParaRPr lang="en-US" sz="5400" dirty="0">
              <a:latin typeface="Helvetica Light" panose="020B04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17AF87-E280-CD45-853C-412DC14DA5DC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88DEEBE0-FB4D-C946-BD72-CBDE056E58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A2D9FD-933B-D647-AAB2-C769DE5C4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739" y="834189"/>
            <a:ext cx="4986986" cy="483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3528" y="-937819"/>
            <a:ext cx="11229975" cy="6641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G Rounded Light" panose="020B050000000000000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Year 11 Mock Exams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Commence on 2</a:t>
            </a:r>
            <a:r>
              <a:rPr lang="en-GB" sz="5800" dirty="0">
                <a:solidFill>
                  <a:prstClr val="black"/>
                </a:solidFill>
                <a:latin typeface="VAG Rounded Light" panose="020B0500000000000000"/>
              </a:rPr>
              <a:t>4</a:t>
            </a:r>
            <a:r>
              <a:rPr kumimoji="0" lang="en-GB" sz="5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th</a:t>
            </a:r>
            <a:r>
              <a:rPr kumimoji="0" lang="en-GB" sz="5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 November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G Rounded Light" panose="020B050000000000000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G Rounded Light" panose="020B050000000000000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G Rounded Light" panose="020B050000000000000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G Rounded Light" panose="020B050000000000000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G Rounded Light" panose="020B050000000000000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G Rounded Light" panose="020B0500000000000000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5486400"/>
            <a:ext cx="3182217" cy="160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C461B3-424F-44D2-8D67-5373E5549020}"/>
              </a:ext>
            </a:extLst>
          </p:cNvPr>
          <p:cNvSpPr txBox="1"/>
          <p:nvPr/>
        </p:nvSpPr>
        <p:spPr>
          <a:xfrm>
            <a:off x="7161509" y="2497540"/>
            <a:ext cx="3497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your have afternoon exams, then you will have an early lunch at 12:30pm.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50A28A-E44A-4B1A-AFCC-297F9D719884}"/>
              </a:ext>
            </a:extLst>
          </p:cNvPr>
          <p:cNvSpPr txBox="1"/>
          <p:nvPr/>
        </p:nvSpPr>
        <p:spPr>
          <a:xfrm>
            <a:off x="6102711" y="4579300"/>
            <a:ext cx="609460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G Rounded Light" panose="020B0500000000000000"/>
                <a:ea typeface="+mn-ea"/>
                <a:cs typeface="+mn-cs"/>
              </a:rPr>
              <a:t>Timetables have been sent 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E024C4-54FC-F1C7-9E54-7CC5DACCD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705" y="1818968"/>
            <a:ext cx="5084428" cy="46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8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1012" y="0"/>
            <a:ext cx="11229975" cy="6100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Purpose of Exams</a:t>
            </a:r>
          </a:p>
          <a:p>
            <a:pPr marL="857250" marR="0" lvl="0" indent="-8572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Inform tiers of entry for your GCSE’s</a:t>
            </a:r>
          </a:p>
          <a:p>
            <a:pPr marL="857250" marR="0" lvl="0" indent="-8572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Identify what intervention and support is needed for you. This could include additional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 homework support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, coursework catch up and </a:t>
            </a:r>
            <a:r>
              <a:rPr lang="en-GB" sz="3200" dirty="0">
                <a:solidFill>
                  <a:prstClr val="black"/>
                </a:solidFill>
                <a:latin typeface="VAG Rounded Light" panose="020B0500000000000000"/>
              </a:rPr>
              <a:t>in class intervention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.</a:t>
            </a:r>
          </a:p>
          <a:p>
            <a:pPr marL="857250" marR="0" lvl="0" indent="-8572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Identifies specific strengths and weaknesses to direct teaching and independent revision.</a:t>
            </a:r>
          </a:p>
          <a:p>
            <a:pPr marL="857250" marR="0" lvl="0" indent="-8572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Gives an overview of your current attainment, which </a:t>
            </a:r>
            <a:r>
              <a:rPr lang="en-GB" sz="3200" dirty="0">
                <a:solidFill>
                  <a:prstClr val="black"/>
                </a:solidFill>
                <a:latin typeface="VAG Rounded Light" panose="020B0500000000000000"/>
              </a:rPr>
              <a:t>will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 be needed for 6</a:t>
            </a:r>
            <a:r>
              <a:rPr kumimoji="0" lang="en-GB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th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 form and/or college applications.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G Rounded Light" panose="020B0500000000000000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5486400"/>
            <a:ext cx="318221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8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1012" y="1125238"/>
            <a:ext cx="11229975" cy="61007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Expectations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G Rounded Light" panose="020B0500000000000000"/>
              <a:ea typeface="+mj-ea"/>
              <a:cs typeface="+mj-cs"/>
            </a:endParaRPr>
          </a:p>
          <a:p>
            <a:pPr marL="857250" marR="0" lvl="0" indent="-8572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Any exam misconduct or malpractice must be reported to the awarding organisation, even for mocks.</a:t>
            </a:r>
          </a:p>
          <a:p>
            <a:pPr marL="857250" marR="0" lvl="0" indent="-8572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Early lunch – 12:30pm if you have afternoon exams </a:t>
            </a:r>
          </a:p>
          <a:p>
            <a:pPr marL="857250" marR="0" lvl="0" indent="-8572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Equipment – Clear pencil case with equipment, scientific calculator, clear water bottle, no watches or phones</a:t>
            </a:r>
          </a:p>
          <a:p>
            <a:pPr marL="857250" marR="0" lvl="0" indent="-8572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Exam concessions – students entitled to exam concessions will have these in place. These exam concessions will have been assessed in Y9. If students do not use them they lose them!</a:t>
            </a:r>
          </a:p>
          <a:p>
            <a:pPr marL="857250" marR="0" lvl="0" indent="-8572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Behaviour – this will be treated like the actual exams, therefore behaviour must be exemplary</a:t>
            </a:r>
          </a:p>
          <a:p>
            <a:pPr marL="857250" marR="0" lvl="0" indent="-8572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Revision preparation – Staff will provide resources to support revision in exam based subjects and revision support booklets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 have been sent home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Light" panose="020B0500000000000000"/>
                <a:ea typeface="+mj-ea"/>
                <a:cs typeface="+mj-cs"/>
              </a:rPr>
              <a:t>.</a:t>
            </a:r>
          </a:p>
          <a:p>
            <a:pPr marL="857250" marR="0" lvl="0" indent="-85725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G Rounded Light" panose="020B050000000000000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G Rounded Light" panose="020B050000000000000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G Rounded Light" panose="020B0500000000000000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5486400"/>
            <a:ext cx="318221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94CB-00C0-1043-8EE2-4E24206D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Helvetica Light" panose="020B0403020202020204" pitchFamily="34" charset="0"/>
              </a:rPr>
              <a:t>What is the role of an invigilator?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3CBC9-C52A-F847-811B-B5492B399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351"/>
            <a:ext cx="5070231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 Light" panose="020B0403020202020204" pitchFamily="34" charset="0"/>
              </a:rPr>
              <a:t>To ensure that all exams are carried out according to the rules set out by the exam boards </a:t>
            </a:r>
          </a:p>
          <a:p>
            <a:r>
              <a:rPr lang="en-US" dirty="0">
                <a:latin typeface="Helvetica Light" panose="020B0403020202020204" pitchFamily="34" charset="0"/>
              </a:rPr>
              <a:t>To prevent any communication between candidates during an exam </a:t>
            </a:r>
          </a:p>
          <a:p>
            <a:r>
              <a:rPr lang="en-US" dirty="0">
                <a:latin typeface="Helvetica Light" panose="020B0403020202020204" pitchFamily="34" charset="0"/>
              </a:rPr>
              <a:t>To prevent any access to books, papers or electronic devices during an exam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C6BEF4-9BBD-FA47-A1ED-70EC7DE77E36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C4097ED5-B1FC-AD45-9CB8-BFC9247227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DF2BD5-7C1B-F448-A6F9-2455CFC3D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571" y="1902226"/>
            <a:ext cx="4953208" cy="32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5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94CB-00C0-1043-8EE2-4E24206D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Helvetica Light" panose="020B0403020202020204" pitchFamily="34" charset="0"/>
              </a:rPr>
              <a:t>What is the role of an invigilator?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C6BEF4-9BBD-FA47-A1ED-70EC7DE77E36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C4097ED5-B1FC-AD45-9CB8-BFC9247227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2B5AE6-7DB7-0E45-8D49-CBCF1E3FA903}"/>
              </a:ext>
            </a:extLst>
          </p:cNvPr>
          <p:cNvSpPr/>
          <p:nvPr/>
        </p:nvSpPr>
        <p:spPr>
          <a:xfrm>
            <a:off x="691088" y="1901195"/>
            <a:ext cx="540491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They make sure that there is no candidate malpractice and administrative failures.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They liaise with the Examination Officer and Senior Invigilator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78FCEC-F458-1746-A2FB-9EC61B2BB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453" y="1599982"/>
            <a:ext cx="5032050" cy="39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90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68ADF6-3A3B-F949-9987-D48B561CF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991" y="0"/>
            <a:ext cx="5134009" cy="60674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761166-B834-6F40-BC2D-3D190E1CA4BC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5358464C-4048-A441-953F-238A87CACF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CB845CE2-C3B7-E541-9573-FA9BE7516ECD}"/>
              </a:ext>
            </a:extLst>
          </p:cNvPr>
          <p:cNvSpPr/>
          <p:nvPr/>
        </p:nvSpPr>
        <p:spPr>
          <a:xfrm>
            <a:off x="-1567544" y="0"/>
            <a:ext cx="8993276" cy="6129923"/>
          </a:xfrm>
          <a:prstGeom prst="parallelogram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2A898-7FEE-A647-812C-6E3012BFCF6D}"/>
              </a:ext>
            </a:extLst>
          </p:cNvPr>
          <p:cNvSpPr txBox="1"/>
          <p:nvPr/>
        </p:nvSpPr>
        <p:spPr>
          <a:xfrm>
            <a:off x="1316334" y="757587"/>
            <a:ext cx="4602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Did you know that there are serious consequences if you don’t follow exam rules?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is called malpractice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07664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94CB-00C0-1043-8EE2-4E24206D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24" y="242887"/>
            <a:ext cx="113538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7030A0"/>
                </a:solidFill>
                <a:latin typeface="Helvetica Light" panose="020B0403020202020204" pitchFamily="34" charset="0"/>
              </a:rPr>
              <a:t>What is malpractice? </a:t>
            </a:r>
            <a:endParaRPr lang="en-US" sz="4000" b="1" dirty="0">
              <a:solidFill>
                <a:srgbClr val="7030A0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3CBC9-C52A-F847-811B-B5492B399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9850"/>
            <a:ext cx="10515600" cy="10318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Helvetica Light" panose="020B0403020202020204" pitchFamily="34" charset="0"/>
              </a:rPr>
              <a:t>It means not complying to rules and regulations in relation to the examination. </a:t>
            </a:r>
            <a:r>
              <a:rPr lang="en-US" b="1" dirty="0">
                <a:latin typeface="Helvetica Light" panose="020B0403020202020204" pitchFamily="34" charset="0"/>
              </a:rPr>
              <a:t>Examples are:  </a:t>
            </a:r>
          </a:p>
          <a:p>
            <a:pPr marL="0" indent="0" algn="ctr">
              <a:buNone/>
            </a:pPr>
            <a:endParaRPr lang="en-US" dirty="0">
              <a:latin typeface="Helvetica Light" panose="020B04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C6BEF4-9BBD-FA47-A1ED-70EC7DE77E36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C4097ED5-B1FC-AD45-9CB8-BFC9247227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E0C6FB-26B3-CB4A-BE26-4C80870E1D5F}"/>
              </a:ext>
            </a:extLst>
          </p:cNvPr>
          <p:cNvSpPr txBox="1"/>
          <p:nvPr/>
        </p:nvSpPr>
        <p:spPr>
          <a:xfrm>
            <a:off x="838200" y="2371725"/>
            <a:ext cx="9077325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Breach of instructions from an invigilator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Failing to abide by the conditions of supervision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Working with other candidates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Copying from another candidate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Allowing work to be copied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Deliberate destruction of another candidates’ work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Disruptive behavior in the exam room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Misuse of materials or technology to support with the exam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41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DC21628944CA43AE060220CBAE68B4" ma:contentTypeVersion="15" ma:contentTypeDescription="Create a new document." ma:contentTypeScope="" ma:versionID="3aedbf7a3369ddab82cbe07b846ebb8b">
  <xsd:schema xmlns:xsd="http://www.w3.org/2001/XMLSchema" xmlns:xs="http://www.w3.org/2001/XMLSchema" xmlns:p="http://schemas.microsoft.com/office/2006/metadata/properties" xmlns:ns3="af7e31c0-43e4-461b-b944-42c249545784" xmlns:ns4="6838baae-6541-427a-bbe8-e01273ff56d4" targetNamespace="http://schemas.microsoft.com/office/2006/metadata/properties" ma:root="true" ma:fieldsID="a67f8e2e3235b86b1a97473abe3d1c7d" ns3:_="" ns4:_="">
    <xsd:import namespace="af7e31c0-43e4-461b-b944-42c249545784"/>
    <xsd:import namespace="6838baae-6541-427a-bbe8-e01273ff56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e31c0-43e4-461b-b944-42c2495457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8baae-6541-427a-bbe8-e01273ff56d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f7e31c0-43e4-461b-b944-42c249545784" xsi:nil="true"/>
  </documentManagement>
</p:properties>
</file>

<file path=customXml/itemProps1.xml><?xml version="1.0" encoding="utf-8"?>
<ds:datastoreItem xmlns:ds="http://schemas.openxmlformats.org/officeDocument/2006/customXml" ds:itemID="{3A62EC8A-09A7-4A8C-BF70-9071ADF6B9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7e31c0-43e4-461b-b944-42c249545784"/>
    <ds:schemaRef ds:uri="6838baae-6541-427a-bbe8-e01273ff56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C9B92B-34AD-4B12-887F-ACA544907F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87D36D-799A-4F1D-A738-1F609817609D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6838baae-6541-427a-bbe8-e01273ff56d4"/>
    <ds:schemaRef ds:uri="http://schemas.openxmlformats.org/package/2006/metadata/core-properties"/>
    <ds:schemaRef ds:uri="http://purl.org/dc/elements/1.1/"/>
    <ds:schemaRef ds:uri="af7e31c0-43e4-461b-b944-42c249545784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3464</TotalTime>
  <Words>790</Words>
  <Application>Microsoft Office PowerPoint</Application>
  <PresentationFormat>Widescreen</PresentationFormat>
  <Paragraphs>84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Helvetica Light</vt:lpstr>
      <vt:lpstr>VAG Rounded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role of an invigilator? </vt:lpstr>
      <vt:lpstr>What is the role of an invigilator? </vt:lpstr>
      <vt:lpstr>PowerPoint Presentation</vt:lpstr>
      <vt:lpstr>What is malpractice? </vt:lpstr>
      <vt:lpstr>Potential penalties for engaging in malpractice</vt:lpstr>
      <vt:lpstr>How can you help invigilators ? </vt:lpstr>
      <vt:lpstr>PowerPoint Presentation</vt:lpstr>
      <vt:lpstr>On the day or day after </vt:lpstr>
      <vt:lpstr>Marking &amp; checking </vt:lpstr>
      <vt:lpstr>Exam Results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Perkins</dc:creator>
  <cp:lastModifiedBy>Tom Peacock</cp:lastModifiedBy>
  <cp:revision>15</cp:revision>
  <cp:lastPrinted>2023-09-07T06:58:13Z</cp:lastPrinted>
  <dcterms:created xsi:type="dcterms:W3CDTF">2020-09-02T22:06:07Z</dcterms:created>
  <dcterms:modified xsi:type="dcterms:W3CDTF">2025-11-25T14:35:14Z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0x010100D4DC21628944CA43AE060220CBAE68B4</vt:lpwstr>
  </property>
</Properties>
</file>