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4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_rels/presentation.xml.rels" ContentType="application/vnd.openxmlformats-package.relationships+xml"/>
  <Override PartName="/ppt/media/image10.png" ContentType="image/png"/>
  <Override PartName="/ppt/media/image6.jpeg" ContentType="image/jpeg"/>
  <Override PartName="/ppt/media/image1.png" ContentType="image/png"/>
  <Override PartName="/ppt/media/image12.png" ContentType="image/png"/>
  <Override PartName="/ppt/media/image3.png" ContentType="image/png"/>
  <Override PartName="/ppt/media/image8.png" ContentType="image/png"/>
  <Override PartName="/ppt/media/image17.png" ContentType="image/png"/>
  <Override PartName="/ppt/media/image11.png" ContentType="image/png"/>
  <Override PartName="/ppt/media/image7.png" ContentType="image/png"/>
  <Override PartName="/ppt/media/image16.png" ContentType="image/png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28.png" ContentType="image/png"/>
  <Override PartName="/ppt/media/image27.png" ContentType="image/png"/>
  <Override PartName="/ppt/media/image15.png" ContentType="image/png"/>
  <Override PartName="/ppt/media/image25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21.jpeg" ContentType="image/jpeg"/>
  <Override PartName="/ppt/media/image20.jpeg" ContentType="image/jpeg"/>
  <Override PartName="/ppt/media/image19.png" ContentType="image/png"/>
  <Override PartName="/ppt/media/image2.jpeg" ContentType="image/jpeg"/>
  <Override PartName="/ppt/media/image5.png" ContentType="image/png"/>
  <Override PartName="/ppt/media/image26.jpeg" ContentType="image/jpeg"/>
  <Override PartName="/ppt/media/image14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8.xml.rels" ContentType="application/vnd.openxmlformats-package.relationships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rIns="90000" tIns="45000" bIns="45000" anchor="ctr" anchorCtr="1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dt" idx="10"/>
          </p:nvPr>
        </p:nvSpPr>
        <p:spPr>
          <a:xfrm>
            <a:off x="388440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Click to move the slide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spcBef>
                <a:spcPts val="45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1"/>
          </p:nvPr>
        </p:nvSpPr>
        <p:spPr>
          <a:xfrm>
            <a:off x="-3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12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GB" sz="1200" strike="noStrike" u="non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D8462F23-3EFD-4042-8F02-A369473CD735}" type="slidenum">
              <a:rPr b="0" lang="en-GB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45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lide Number Placeholder 3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77CFB4D-39E4-4CEC-89F2-547CD0EE92B8}" type="slidenum">
              <a:rPr b="0" lang="en-GB" sz="1200" strike="noStrike" u="none">
                <a:solidFill>
                  <a:srgbClr val="905c9a"/>
                </a:solidFill>
                <a:effectLst/>
                <a:uFillTx/>
                <a:latin typeface="Arial"/>
              </a:rPr>
              <a:t>&lt;number&gt;</a:t>
            </a:fld>
            <a:endParaRPr b="0" lang="en-US" sz="12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45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lide Number Placeholder 3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9BA41B6-A1C3-43C1-9F53-F085B47CE456}" type="slidenum">
              <a:rPr b="0" lang="en-GB" sz="1200" strike="noStrike" u="none">
                <a:solidFill>
                  <a:srgbClr val="905c9a"/>
                </a:solidFill>
                <a:effectLst/>
                <a:uFillTx/>
                <a:latin typeface="Arial"/>
              </a:rPr>
              <a:t>&lt;number&gt;</a:t>
            </a:fld>
            <a:endParaRPr b="0" lang="en-US" sz="12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45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lide Number Placeholder 3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E83EB91-FF46-4905-ABD0-DB677980F8C1}" type="slidenum">
              <a:rPr b="0" lang="en-GB" sz="1200" strike="noStrike" u="none">
                <a:solidFill>
                  <a:srgbClr val="905c9a"/>
                </a:solidFill>
                <a:effectLst/>
                <a:uFillTx/>
                <a:latin typeface="Arial"/>
              </a:rPr>
              <a:t>&lt;number&gt;</a:t>
            </a:fld>
            <a:endParaRPr b="0" lang="en-US" sz="12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9"/>
          <p:cNvSpPr/>
          <p:nvPr/>
        </p:nvSpPr>
        <p:spPr>
          <a:xfrm>
            <a:off x="0" y="604800"/>
            <a:ext cx="9144000" cy="0"/>
          </a:xfrm>
          <a:prstGeom prst="line">
            <a:avLst/>
          </a:prstGeom>
          <a:ln w="38160">
            <a:solidFill>
              <a:srgbClr val="905c9a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1" name="Line 12"/>
          <p:cNvSpPr/>
          <p:nvPr/>
        </p:nvSpPr>
        <p:spPr>
          <a:xfrm>
            <a:off x="0" y="6067440"/>
            <a:ext cx="9144000" cy="0"/>
          </a:xfrm>
          <a:prstGeom prst="line">
            <a:avLst/>
          </a:prstGeom>
          <a:ln w="38160">
            <a:solidFill>
              <a:srgbClr val="905c9a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2" name="Picture 24" descr="A logo with a number and text&#10;&#10;Description automatically generated"/>
          <p:cNvPicPr/>
          <p:nvPr/>
        </p:nvPicPr>
        <p:blipFill>
          <a:blip r:embed="rId2"/>
          <a:stretch/>
        </p:blipFill>
        <p:spPr>
          <a:xfrm>
            <a:off x="7358040" y="5859360"/>
            <a:ext cx="1760400" cy="124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Click to edit the title text format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1" marL="51444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Second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2" marL="8571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Third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3" marL="120024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Fourth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4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Fifth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5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Sixth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6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Seventh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628200" y="6356520"/>
            <a:ext cx="205740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029040" y="6356520"/>
            <a:ext cx="30859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6457680" y="6356520"/>
            <a:ext cx="205740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4AEECC7D-7F80-4DDE-B9DD-7679D00FE829}" type="slidenum">
              <a: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9"/>
          <p:cNvSpPr/>
          <p:nvPr/>
        </p:nvSpPr>
        <p:spPr>
          <a:xfrm>
            <a:off x="0" y="604800"/>
            <a:ext cx="9144000" cy="0"/>
          </a:xfrm>
          <a:prstGeom prst="line">
            <a:avLst/>
          </a:prstGeom>
          <a:ln w="38160">
            <a:solidFill>
              <a:srgbClr val="905c9a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9" name="Line 12"/>
          <p:cNvSpPr/>
          <p:nvPr/>
        </p:nvSpPr>
        <p:spPr>
          <a:xfrm>
            <a:off x="0" y="6067440"/>
            <a:ext cx="9144000" cy="0"/>
          </a:xfrm>
          <a:prstGeom prst="line">
            <a:avLst/>
          </a:prstGeom>
          <a:ln w="38160">
            <a:solidFill>
              <a:srgbClr val="905c9a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10" name="Picture 24" descr="A logo with a number and text&#10;&#10;Description automatically generated"/>
          <p:cNvPicPr/>
          <p:nvPr/>
        </p:nvPicPr>
        <p:blipFill>
          <a:blip r:embed="rId2"/>
          <a:stretch/>
        </p:blipFill>
        <p:spPr>
          <a:xfrm>
            <a:off x="7358040" y="5859360"/>
            <a:ext cx="1760400" cy="124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Click to edit the title text format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1" marL="51444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Second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2" marL="8571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Third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3" marL="120024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Fourth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4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Fifth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5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Sixth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6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Seventh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628200" y="6356520"/>
            <a:ext cx="205740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3029040" y="6356520"/>
            <a:ext cx="30859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6457680" y="6356520"/>
            <a:ext cx="205740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40AFFF3A-CE1C-419F-BEF4-B6DAC19E17F9}" type="slidenum">
              <a: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9"/>
          <p:cNvSpPr/>
          <p:nvPr/>
        </p:nvSpPr>
        <p:spPr>
          <a:xfrm>
            <a:off x="0" y="604800"/>
            <a:ext cx="9144000" cy="0"/>
          </a:xfrm>
          <a:prstGeom prst="line">
            <a:avLst/>
          </a:prstGeom>
          <a:ln w="38160">
            <a:solidFill>
              <a:srgbClr val="905c9a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17" name="Line 12"/>
          <p:cNvSpPr/>
          <p:nvPr/>
        </p:nvSpPr>
        <p:spPr>
          <a:xfrm>
            <a:off x="0" y="6067440"/>
            <a:ext cx="9144000" cy="0"/>
          </a:xfrm>
          <a:prstGeom prst="line">
            <a:avLst/>
          </a:prstGeom>
          <a:ln w="38160">
            <a:solidFill>
              <a:srgbClr val="905c9a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18" name="Picture 24" descr="A logo with a number and text&#10;&#10;Description automatically generated"/>
          <p:cNvPicPr/>
          <p:nvPr/>
        </p:nvPicPr>
        <p:blipFill>
          <a:blip r:embed="rId2"/>
          <a:stretch/>
        </p:blipFill>
        <p:spPr>
          <a:xfrm>
            <a:off x="7358040" y="5859360"/>
            <a:ext cx="1760400" cy="124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Click to edit the title text format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1" marL="51444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Second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2" marL="8571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Third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3" marL="120024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Fourth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4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Fifth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5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Sixth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lvl="6" marL="15429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US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Seventh Outline Level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7"/>
          </p:nvPr>
        </p:nvSpPr>
        <p:spPr>
          <a:xfrm>
            <a:off x="628200" y="6356520"/>
            <a:ext cx="205740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8"/>
          </p:nvPr>
        </p:nvSpPr>
        <p:spPr>
          <a:xfrm>
            <a:off x="3029040" y="6356520"/>
            <a:ext cx="30859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9"/>
          </p:nvPr>
        </p:nvSpPr>
        <p:spPr>
          <a:xfrm>
            <a:off x="6457680" y="6356520"/>
            <a:ext cx="205740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BAA99F12-F169-415B-8AFD-9B909A26729C}" type="slidenum">
              <a:rPr b="0" lang="en-US" sz="900" strike="noStrike" u="none">
                <a:solidFill>
                  <a:srgbClr val="ab8db2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8.png"/><Relationship Id="rId3" Type="http://schemas.openxmlformats.org/officeDocument/2006/relationships/hyperlink" Target="https://www.fairviewhs.org/counseling/interests-and-careers/experience" TargetMode="External"/><Relationship Id="rId4" Type="http://schemas.openxmlformats.org/officeDocument/2006/relationships/hyperlink" Target="https://creativecommons.org/licenses/by-nc-nd/3.0/" TargetMode="External"/><Relationship Id="rId5" Type="http://schemas.openxmlformats.org/officeDocument/2006/relationships/image" Target="../media/image19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25.png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5.png"/><Relationship Id="rId3" Type="http://schemas.openxmlformats.org/officeDocument/2006/relationships/hyperlink" Target="mailto:Dean.taafe@thebourneacademy.com" TargetMode="External"/><Relationship Id="rId4" Type="http://schemas.openxmlformats.org/officeDocument/2006/relationships/hyperlink" Target="mailto:Mary.diffey@thebourneacademy.com" TargetMode="External"/><Relationship Id="rId5" Type="http://schemas.openxmlformats.org/officeDocument/2006/relationships/image" Target="../media/image28.png"/><Relationship Id="rId6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502000" y="4532400"/>
            <a:ext cx="6237360" cy="120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br>
              <a:rPr sz="4400"/>
            </a:br>
            <a:r>
              <a:rPr b="1" lang="en-GB" sz="8800" strike="noStrike" u="none">
                <a:solidFill>
                  <a:srgbClr val="6c4574"/>
                </a:solidFill>
                <a:effectLst/>
                <a:uFillTx/>
                <a:latin typeface="Calibri"/>
                <a:ea typeface="Calibri"/>
              </a:rPr>
              <a:t>SIXTH FORM</a:t>
            </a:r>
            <a:endParaRPr b="0" lang="en-US" sz="88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707760" y="921960"/>
            <a:ext cx="2601720" cy="86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70000"/>
              </a:lnSpc>
              <a:spcBef>
                <a:spcPts val="751"/>
              </a:spcBef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MR TAAFE</a:t>
            </a:r>
            <a:endParaRPr b="0" lang="en-US" sz="3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indent="0">
              <a:lnSpc>
                <a:spcPct val="70000"/>
              </a:lnSpc>
              <a:spcBef>
                <a:spcPts val="751"/>
              </a:spcBef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MRS DIFFEY</a:t>
            </a:r>
            <a:endParaRPr b="0" lang="en-US" sz="3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33" name="Picture 8" descr="A logo with a number and text&#10;&#10;Description automatically generated"/>
          <p:cNvPicPr/>
          <p:nvPr/>
        </p:nvPicPr>
        <p:blipFill>
          <a:blip r:embed="rId1"/>
          <a:srcRect l="0" t="16420" r="59754" b="27974"/>
          <a:stretch/>
        </p:blipFill>
        <p:spPr>
          <a:xfrm>
            <a:off x="-806400" y="2800440"/>
            <a:ext cx="3209760" cy="313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Title 1"/>
          <p:cNvSpPr/>
          <p:nvPr/>
        </p:nvSpPr>
        <p:spPr>
          <a:xfrm>
            <a:off x="2502000" y="3827520"/>
            <a:ext cx="6237360" cy="77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rmAutofit/>
          </a:bodyPr>
          <a:p>
            <a:pPr>
              <a:lnSpc>
                <a:spcPct val="90000"/>
              </a:lnSpc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4800" strike="noStrike" u="none">
                <a:solidFill>
                  <a:srgbClr val="171717"/>
                </a:solidFill>
                <a:effectLst/>
                <a:uFillTx/>
                <a:latin typeface="Calibri"/>
                <a:ea typeface="Calibri"/>
              </a:rPr>
              <a:t>THE </a:t>
            </a:r>
            <a:r>
              <a:rPr b="1" lang="en-GB" sz="4800" strike="noStrike" u="none">
                <a:solidFill>
                  <a:srgbClr val="171717"/>
                </a:solidFill>
                <a:effectLst/>
                <a:uFillTx/>
                <a:latin typeface="Calibri"/>
                <a:ea typeface="Calibri"/>
              </a:rPr>
              <a:t>BOURNE</a:t>
            </a:r>
            <a:r>
              <a:rPr b="0" lang="en-GB" sz="4800" strike="noStrike" u="none">
                <a:solidFill>
                  <a:srgbClr val="171717"/>
                </a:solidFill>
                <a:effectLst/>
                <a:uFillTx/>
                <a:latin typeface="Calibri"/>
                <a:ea typeface="Calibri"/>
              </a:rPr>
              <a:t> ACADEMY</a:t>
            </a:r>
            <a:endParaRPr b="0" lang="en-US" sz="4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35" name="Picture 6" descr=""/>
          <p:cNvPicPr/>
          <p:nvPr/>
        </p:nvPicPr>
        <p:blipFill>
          <a:blip r:embed="rId2"/>
          <a:stretch/>
        </p:blipFill>
        <p:spPr>
          <a:xfrm>
            <a:off x="4087800" y="622440"/>
            <a:ext cx="4754520" cy="313344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3" descr=""/>
          <p:cNvPicPr/>
          <p:nvPr/>
        </p:nvPicPr>
        <p:blipFill>
          <a:blip r:embed="rId1"/>
          <a:stretch/>
        </p:blipFill>
        <p:spPr>
          <a:xfrm>
            <a:off x="0" y="855720"/>
            <a:ext cx="9144000" cy="514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276520" y="855360"/>
            <a:ext cx="7056360" cy="140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A Levels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38" name=""/>
          <p:cNvSpPr txBox="1"/>
          <p:nvPr/>
        </p:nvSpPr>
        <p:spPr>
          <a:xfrm>
            <a:off x="730080" y="917280"/>
            <a:ext cx="3137040" cy="419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English Literature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Maths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Biology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Chemistry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	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Physics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Art, Craft and Design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Design &amp; Technology 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Geography 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History 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MFL: Spanish/French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Photography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Psychology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Religious Studies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8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Sociology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7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39" name="TextBox 15"/>
          <p:cNvSpPr/>
          <p:nvPr/>
        </p:nvSpPr>
        <p:spPr>
          <a:xfrm>
            <a:off x="2481120" y="3367080"/>
            <a:ext cx="496116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40" name="TextBox 17"/>
          <p:cNvSpPr/>
          <p:nvPr/>
        </p:nvSpPr>
        <p:spPr>
          <a:xfrm>
            <a:off x="2481120" y="3367080"/>
            <a:ext cx="496116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41" name="TextBox 19"/>
          <p:cNvSpPr/>
          <p:nvPr/>
        </p:nvSpPr>
        <p:spPr>
          <a:xfrm>
            <a:off x="2481120" y="3367080"/>
            <a:ext cx="496116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42" name="TextBox 21"/>
          <p:cNvSpPr/>
          <p:nvPr/>
        </p:nvSpPr>
        <p:spPr>
          <a:xfrm>
            <a:off x="2481120" y="3367080"/>
            <a:ext cx="4961160" cy="3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43" name="Straight Connector 35"/>
          <p:cNvSpPr/>
          <p:nvPr/>
        </p:nvSpPr>
        <p:spPr>
          <a:xfrm>
            <a:off x="5276880" y="180972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3" descr=""/>
          <p:cNvPicPr/>
          <p:nvPr/>
        </p:nvPicPr>
        <p:blipFill>
          <a:blip r:embed="rId1"/>
          <a:srcRect l="2487" t="0" r="0" b="10163"/>
          <a:stretch/>
        </p:blipFill>
        <p:spPr>
          <a:xfrm>
            <a:off x="0" y="1251000"/>
            <a:ext cx="9210600" cy="4775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34720" y="439560"/>
            <a:ext cx="7056360" cy="1400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Other Courses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2833200" y="1347840"/>
            <a:ext cx="6712200" cy="384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14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  <a:ea typeface="Calibri"/>
              </a:rPr>
              <a:t>Applied Science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Core Maths (0.5 A level equivalent) – 1 year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Criminology 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EPQ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Music Vocational – Single (1.5 A Level equivalent)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Music Vocational – Triple (3 A Level equivalent)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Performing Arts (Dance and/or Drama)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Performing Arts - Triple (3 A Level equivalent)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Sport – Single (1 A Level equivalent) – </a:t>
            </a:r>
            <a:r>
              <a:rPr b="1" i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subsidised gym membership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Sport – Triple (3 A Level equivalent) </a:t>
            </a: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– </a:t>
            </a:r>
            <a:r>
              <a:rPr b="1" i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subsidised gym membership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1" lang="en-GB" sz="16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English &amp; Maths GCSE resit</a:t>
            </a:r>
            <a:endParaRPr b="0" lang="en-US" sz="16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14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8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47" name="TextBox 1"/>
          <p:cNvSpPr/>
          <p:nvPr/>
        </p:nvSpPr>
        <p:spPr>
          <a:xfrm>
            <a:off x="235080" y="6237360"/>
            <a:ext cx="867384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GB" sz="2400" strike="noStrike" u="none">
                <a:solidFill>
                  <a:srgbClr val="905c9a"/>
                </a:solidFill>
                <a:effectLst/>
                <a:uFillTx/>
                <a:latin typeface="Century Gothic"/>
              </a:rPr>
              <a:t>The Bourne Academy - BTEC School of the Year</a:t>
            </a:r>
            <a:endParaRPr b="0" lang="en-US" sz="24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48" name="Straight Connector 4"/>
          <p:cNvSpPr/>
          <p:nvPr/>
        </p:nvSpPr>
        <p:spPr>
          <a:xfrm>
            <a:off x="318960" y="134784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6" descr=""/>
          <p:cNvPicPr/>
          <p:nvPr/>
        </p:nvPicPr>
        <p:blipFill>
          <a:blip r:embed="rId1"/>
          <a:stretch/>
        </p:blipFill>
        <p:spPr>
          <a:xfrm>
            <a:off x="2263680" y="2201760"/>
            <a:ext cx="6880320" cy="3824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82400" y="661680"/>
            <a:ext cx="7056360" cy="140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Entrance Criteria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51" name=""/>
          <p:cNvSpPr txBox="1"/>
          <p:nvPr/>
        </p:nvSpPr>
        <p:spPr>
          <a:xfrm>
            <a:off x="482400" y="2071800"/>
            <a:ext cx="7429320" cy="5083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Minimum Standard: Five or more grades at 4+ in GCSE or equivalent, including English and Maths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Grade 5/6 and above in the subjects you would like to study (Maths 7)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i="1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Physics - Minimum standard with a 6+ in Physics or a 6-5 in combined science. A grade 6 in Maths is also essential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i="1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Sociology - Minimum standard with a 5+ in English (Lang or Lit)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52" name="Straight Connector 1"/>
          <p:cNvSpPr/>
          <p:nvPr/>
        </p:nvSpPr>
        <p:spPr>
          <a:xfrm>
            <a:off x="598320" y="158760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53" name="Picture 8" descr=""/>
          <p:cNvPicPr/>
          <p:nvPr/>
        </p:nvPicPr>
        <p:blipFill>
          <a:blip r:embed="rId2"/>
          <a:stretch/>
        </p:blipFill>
        <p:spPr>
          <a:xfrm>
            <a:off x="5199120" y="801720"/>
            <a:ext cx="3029040" cy="201924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"/>
          <p:cNvPicPr/>
          <p:nvPr/>
        </p:nvPicPr>
        <p:blipFill>
          <a:blip r:embed="rId1"/>
          <a:stretch/>
        </p:blipFill>
        <p:spPr>
          <a:xfrm>
            <a:off x="0" y="855720"/>
            <a:ext cx="9144000" cy="514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56808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Enrichment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56" name=""/>
          <p:cNvSpPr txBox="1"/>
          <p:nvPr/>
        </p:nvSpPr>
        <p:spPr>
          <a:xfrm>
            <a:off x="1238400" y="1555560"/>
            <a:ext cx="4038480" cy="4964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Duke of Edinburgh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Sports &amp; Performing Arts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Unifrog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MOOCS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Academy Public Service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Life Skills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Educational visits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And more…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57" name="Picture 2" descr="Image result for duke of edinburgh award"/>
          <p:cNvPicPr/>
          <p:nvPr/>
        </p:nvPicPr>
        <p:blipFill>
          <a:blip r:embed="rId2"/>
          <a:stretch/>
        </p:blipFill>
        <p:spPr>
          <a:xfrm>
            <a:off x="6365880" y="3689280"/>
            <a:ext cx="1201680" cy="1860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AutoShape 6" descr="Image result for epq"/>
          <p:cNvSpPr/>
          <p:nvPr/>
        </p:nvSpPr>
        <p:spPr>
          <a:xfrm>
            <a:off x="160200" y="-144360"/>
            <a:ext cx="3049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59" name="Picture 1" descr=""/>
          <p:cNvPicPr/>
          <p:nvPr/>
        </p:nvPicPr>
        <p:blipFill>
          <a:blip r:embed="rId3"/>
          <a:stretch/>
        </p:blipFill>
        <p:spPr>
          <a:xfrm>
            <a:off x="5657760" y="2619360"/>
            <a:ext cx="2648160" cy="838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" name="Picture 2" descr=""/>
          <p:cNvPicPr/>
          <p:nvPr/>
        </p:nvPicPr>
        <p:blipFill>
          <a:blip r:embed="rId4"/>
          <a:stretch/>
        </p:blipFill>
        <p:spPr>
          <a:xfrm>
            <a:off x="5465880" y="1165320"/>
            <a:ext cx="3031920" cy="109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Straight Connector 3"/>
          <p:cNvSpPr/>
          <p:nvPr/>
        </p:nvSpPr>
        <p:spPr>
          <a:xfrm>
            <a:off x="465120" y="143352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8" descr=""/>
          <p:cNvPicPr/>
          <p:nvPr/>
        </p:nvPicPr>
        <p:blipFill>
          <a:blip r:embed="rId1"/>
          <a:stretch/>
        </p:blipFill>
        <p:spPr>
          <a:xfrm>
            <a:off x="0" y="3648240"/>
            <a:ext cx="4183200" cy="235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64760" y="141120"/>
            <a:ext cx="7056360" cy="1400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br>
              <a:rPr sz="3300"/>
            </a:br>
            <a:r>
              <a:rPr b="0" lang="en-US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Careers Support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64" name=""/>
          <p:cNvSpPr txBox="1"/>
          <p:nvPr/>
        </p:nvSpPr>
        <p:spPr>
          <a:xfrm>
            <a:off x="826560" y="1666440"/>
            <a:ext cx="6712200" cy="419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One to One guidance from Level 6 and Level 7 Careers Advisers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Apprenticeship and job application support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CV Checking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Personal branding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Business talks and opportunities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Business mentoring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UCAS discovery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Oxbridge specialist support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65" name="AutoShape 8" descr="Image result for bristol uni"/>
          <p:cNvSpPr/>
          <p:nvPr/>
        </p:nvSpPr>
        <p:spPr>
          <a:xfrm>
            <a:off x="160200" y="-144360"/>
            <a:ext cx="3049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66" name="AutoShape 10" descr="Image result for bristol uni"/>
          <p:cNvSpPr/>
          <p:nvPr/>
        </p:nvSpPr>
        <p:spPr>
          <a:xfrm>
            <a:off x="312840" y="7920"/>
            <a:ext cx="304560" cy="30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67" name="Straight Connector 2"/>
          <p:cNvSpPr/>
          <p:nvPr/>
        </p:nvSpPr>
        <p:spPr>
          <a:xfrm>
            <a:off x="617400" y="133812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68" name="Picture 6" descr=""/>
          <p:cNvPicPr/>
          <p:nvPr/>
        </p:nvPicPr>
        <p:blipFill>
          <a:blip r:embed="rId2"/>
          <a:stretch/>
        </p:blipFill>
        <p:spPr>
          <a:xfrm>
            <a:off x="5437080" y="2746440"/>
            <a:ext cx="3484800" cy="311616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7" descr=""/>
          <p:cNvPicPr/>
          <p:nvPr/>
        </p:nvPicPr>
        <p:blipFill>
          <a:blip r:embed="rId1"/>
          <a:stretch/>
        </p:blipFill>
        <p:spPr>
          <a:xfrm>
            <a:off x="2828880" y="652320"/>
            <a:ext cx="6315120" cy="355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83840" y="652320"/>
            <a:ext cx="7056360" cy="1400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Canford Partnership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71" name=""/>
          <p:cNvSpPr txBox="1"/>
          <p:nvPr/>
        </p:nvSpPr>
        <p:spPr>
          <a:xfrm>
            <a:off x="628560" y="1825200"/>
            <a:ext cx="8331120" cy="4351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Expert preparation for competitive careers and courses such as medicine, dentistry, veterinary and Oxbridge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Preparation courses for Law/Medicine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Personal statement assistance and interview preparation 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Events such as Canford Careers Conference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72" name="Picture 2" descr=""/>
          <p:cNvPicPr/>
          <p:nvPr/>
        </p:nvPicPr>
        <p:blipFill>
          <a:blip r:embed="rId2"/>
          <a:srcRect l="0" t="11316" r="0" b="0"/>
          <a:stretch/>
        </p:blipFill>
        <p:spPr>
          <a:xfrm>
            <a:off x="1028880" y="3695760"/>
            <a:ext cx="3850920" cy="221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Picture 4" descr=""/>
          <p:cNvPicPr/>
          <p:nvPr/>
        </p:nvPicPr>
        <p:blipFill>
          <a:blip r:embed="rId3"/>
          <a:stretch/>
        </p:blipFill>
        <p:spPr>
          <a:xfrm>
            <a:off x="5197320" y="3695760"/>
            <a:ext cx="3225960" cy="2219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Straight Connector 5"/>
          <p:cNvSpPr/>
          <p:nvPr/>
        </p:nvSpPr>
        <p:spPr>
          <a:xfrm>
            <a:off x="617400" y="165564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3" descr=""/>
          <p:cNvPicPr/>
          <p:nvPr/>
        </p:nvPicPr>
        <p:blipFill>
          <a:blip r:embed="rId1"/>
          <a:stretch/>
        </p:blipFill>
        <p:spPr>
          <a:xfrm>
            <a:off x="531720" y="1155600"/>
            <a:ext cx="8612280" cy="484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68688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The Elephant Group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457200" y="1661760"/>
            <a:ext cx="6291360" cy="4527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Top third for top third – </a:t>
            </a:r>
            <a:r>
              <a:rPr b="0" i="1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increase the number of students from non-selective state schools progressing into top universities and careers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Partners include – Durham University, UCL, university of Exeter and variety of corporate partners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Live webinars with industry experts 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Fully funded summer academy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Specialist support e,g. tech, medicine Oxbridge 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Interview preparation and support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000" strike="noStrike" u="none">
                <a:solidFill>
                  <a:srgbClr val="905c9a"/>
                </a:solidFill>
                <a:effectLst/>
                <a:uFillTx/>
                <a:latin typeface="VAG Rounded Light"/>
              </a:rPr>
              <a:t>Contextual offers</a:t>
            </a:r>
            <a:endParaRPr b="0" lang="en-US" sz="2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78" name="Rectangle 1"/>
          <p:cNvSpPr/>
          <p:nvPr/>
        </p:nvSpPr>
        <p:spPr>
          <a:xfrm>
            <a:off x="2031840" y="318276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79" name="Straight Connector 1"/>
          <p:cNvSpPr/>
          <p:nvPr/>
        </p:nvSpPr>
        <p:spPr>
          <a:xfrm>
            <a:off x="531720" y="1568520"/>
            <a:ext cx="340992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80" name="Picture 3" descr=""/>
          <p:cNvPicPr/>
          <p:nvPr/>
        </p:nvPicPr>
        <p:blipFill>
          <a:blip r:embed="rId2"/>
          <a:stretch/>
        </p:blipFill>
        <p:spPr>
          <a:xfrm>
            <a:off x="6657840" y="1136520"/>
            <a:ext cx="2262240" cy="191628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" descr=""/>
          <p:cNvPicPr/>
          <p:nvPr/>
        </p:nvPicPr>
        <p:blipFill>
          <a:blip r:embed="rId1"/>
          <a:stretch/>
        </p:blipFill>
        <p:spPr>
          <a:xfrm>
            <a:off x="0" y="3648240"/>
            <a:ext cx="4183200" cy="235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64760" y="141120"/>
            <a:ext cx="7056360" cy="1400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br>
              <a:rPr sz="3300"/>
            </a:br>
            <a:r>
              <a:rPr b="0" lang="en-US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Young Carers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83" name=""/>
          <p:cNvSpPr txBox="1"/>
          <p:nvPr/>
        </p:nvSpPr>
        <p:spPr>
          <a:xfrm>
            <a:off x="826560" y="1666440"/>
            <a:ext cx="6712200" cy="419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Partnership with MyTime Young Carers 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Wingdings 3" charset="2"/>
              <a:buChar char="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Additional support and opportunities, examples include access to free Level 2 Swim Coach training with Individuality Swimming and Fitness and priority access for trips and events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84" name="AutoShape 8" descr="Image result for bristol uni"/>
          <p:cNvSpPr/>
          <p:nvPr/>
        </p:nvSpPr>
        <p:spPr>
          <a:xfrm>
            <a:off x="160200" y="-144360"/>
            <a:ext cx="3049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85" name="AutoShape 10" descr="Image result for bristol uni"/>
          <p:cNvSpPr/>
          <p:nvPr/>
        </p:nvSpPr>
        <p:spPr>
          <a:xfrm>
            <a:off x="312840" y="7920"/>
            <a:ext cx="304560" cy="30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86" name="Straight Connector 2"/>
          <p:cNvSpPr/>
          <p:nvPr/>
        </p:nvSpPr>
        <p:spPr>
          <a:xfrm>
            <a:off x="617400" y="133812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87" name="Picture 3" descr=""/>
          <p:cNvPicPr/>
          <p:nvPr/>
        </p:nvPicPr>
        <p:blipFill>
          <a:blip r:embed="rId2"/>
          <a:stretch/>
        </p:blipFill>
        <p:spPr>
          <a:xfrm rot="353400">
            <a:off x="4373280" y="3403080"/>
            <a:ext cx="4111560" cy="194328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3" descr=""/>
          <p:cNvPicPr/>
          <p:nvPr/>
        </p:nvPicPr>
        <p:blipFill>
          <a:blip r:embed="rId1"/>
          <a:stretch/>
        </p:blipFill>
        <p:spPr>
          <a:xfrm>
            <a:off x="2828880" y="652320"/>
            <a:ext cx="6315120" cy="355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694800"/>
            <a:ext cx="8229600" cy="878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Work Experience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90" name=""/>
          <p:cNvSpPr txBox="1"/>
          <p:nvPr/>
        </p:nvSpPr>
        <p:spPr>
          <a:xfrm>
            <a:off x="826920" y="1572840"/>
            <a:ext cx="7390080" cy="4675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Year 12 – It is compulsory that you source your own placement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Work Experience Co-Ordinator to support you through the process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Opportunities for extended work experience and summer schools and internships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91" name="Picture 3" descr=""/>
          <p:cNvPicPr/>
          <p:nvPr/>
        </p:nvPicPr>
        <p:blipFill>
          <a:blip r:embed="rId2"/>
          <a:stretch/>
        </p:blipFill>
        <p:spPr>
          <a:xfrm>
            <a:off x="6539040" y="0"/>
            <a:ext cx="2604960" cy="525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TextBox 3"/>
          <p:cNvSpPr/>
          <p:nvPr/>
        </p:nvSpPr>
        <p:spPr>
          <a:xfrm>
            <a:off x="0" y="6473880"/>
            <a:ext cx="9144000" cy="24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900" strike="noStrike" u="sng">
                <a:solidFill>
                  <a:srgbClr val="33afac"/>
                </a:solidFill>
                <a:effectLst/>
                <a:uFillTx/>
                <a:latin typeface="Century Gothic"/>
                <a:hlinkClick r:id="rId3"/>
              </a:rPr>
              <a:t>This Photo</a:t>
            </a:r>
            <a:r>
              <a:rPr b="0" lang="en-US" sz="900" strike="noStrike" u="none">
                <a:solidFill>
                  <a:srgbClr val="905c9a"/>
                </a:solidFill>
                <a:effectLst/>
                <a:uFillTx/>
                <a:latin typeface="Century Gothic"/>
              </a:rPr>
              <a:t> by Unknown Author is licensed under </a:t>
            </a:r>
            <a:r>
              <a:rPr b="0" lang="en-US" sz="900" strike="noStrike" u="sng">
                <a:solidFill>
                  <a:srgbClr val="33afac"/>
                </a:solidFill>
                <a:effectLst/>
                <a:uFillTx/>
                <a:latin typeface="Century Gothic"/>
                <a:hlinkClick r:id="rId4"/>
              </a:rPr>
              <a:t>CC BY-NC-ND</a:t>
            </a:r>
            <a:endParaRPr b="0" lang="en-US" sz="9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93" name="Picture 1" descr=""/>
          <p:cNvPicPr/>
          <p:nvPr/>
        </p:nvPicPr>
        <p:blipFill>
          <a:blip r:embed="rId5"/>
          <a:stretch/>
        </p:blipFill>
        <p:spPr>
          <a:xfrm>
            <a:off x="2332080" y="3643200"/>
            <a:ext cx="437976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Straight Connector 1"/>
          <p:cNvSpPr/>
          <p:nvPr/>
        </p:nvSpPr>
        <p:spPr>
          <a:xfrm>
            <a:off x="457200" y="144288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4" descr=""/>
          <p:cNvPicPr/>
          <p:nvPr/>
        </p:nvPicPr>
        <p:blipFill>
          <a:blip r:embed="rId1"/>
          <a:stretch/>
        </p:blipFill>
        <p:spPr>
          <a:xfrm>
            <a:off x="2828880" y="2490120"/>
            <a:ext cx="6315120" cy="355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04480" y="-66960"/>
            <a:ext cx="7054920" cy="140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br>
              <a:rPr sz="2400"/>
            </a:br>
            <a:br>
              <a:rPr sz="2400"/>
            </a:br>
            <a:r>
              <a:rPr b="0" lang="en-GB" sz="32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University Exploration Trip</a:t>
            </a:r>
            <a:endParaRPr b="0" lang="en-US" sz="32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3076560" y="3606840"/>
            <a:ext cx="5168880" cy="3689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Includes Bed and Breakfast, transport and activities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Opportunity to visit the cities and universities of Bath, Bristol and Cardiff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21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Bed and Breakfast at Youth Hostel central Bristol location</a:t>
            </a: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905c9a"/>
              </a:buClr>
              <a:buFont typeface="Arial"/>
              <a:buChar char="•"/>
              <a:tabLst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endParaRPr b="0" lang="en-US" sz="21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98" name="AutoShape 4" descr="Image result for bristol"/>
          <p:cNvSpPr/>
          <p:nvPr/>
        </p:nvSpPr>
        <p:spPr>
          <a:xfrm>
            <a:off x="160200" y="-144360"/>
            <a:ext cx="3049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99" name="Picture 6" descr="Image result for bristol"/>
          <p:cNvPicPr/>
          <p:nvPr/>
        </p:nvPicPr>
        <p:blipFill>
          <a:blip r:embed="rId2"/>
          <a:stretch/>
        </p:blipFill>
        <p:spPr>
          <a:xfrm>
            <a:off x="204840" y="1417680"/>
            <a:ext cx="2476440" cy="2052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AutoShape 8" descr="Related image"/>
          <p:cNvSpPr/>
          <p:nvPr/>
        </p:nvSpPr>
        <p:spPr>
          <a:xfrm>
            <a:off x="312840" y="7920"/>
            <a:ext cx="304560" cy="30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101" name="AutoShape 10" descr="Related image"/>
          <p:cNvSpPr/>
          <p:nvPr/>
        </p:nvSpPr>
        <p:spPr>
          <a:xfrm>
            <a:off x="465120" y="16020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102" name="Picture 6" descr="Related image"/>
          <p:cNvPicPr/>
          <p:nvPr/>
        </p:nvPicPr>
        <p:blipFill>
          <a:blip r:embed="rId3"/>
          <a:stretch/>
        </p:blipFill>
        <p:spPr>
          <a:xfrm>
            <a:off x="2881440" y="1401840"/>
            <a:ext cx="3381120" cy="1749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Picture 6" descr=""/>
          <p:cNvPicPr/>
          <p:nvPr/>
        </p:nvPicPr>
        <p:blipFill>
          <a:blip r:embed="rId4"/>
          <a:stretch/>
        </p:blipFill>
        <p:spPr>
          <a:xfrm>
            <a:off x="6539040" y="1265400"/>
            <a:ext cx="2143080" cy="2143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5" descr=""/>
          <p:cNvPicPr/>
          <p:nvPr/>
        </p:nvPicPr>
        <p:blipFill>
          <a:blip r:embed="rId5"/>
          <a:stretch/>
        </p:blipFill>
        <p:spPr>
          <a:xfrm>
            <a:off x="204840" y="3408480"/>
            <a:ext cx="2871720" cy="240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Straight Connector 1"/>
          <p:cNvSpPr/>
          <p:nvPr/>
        </p:nvSpPr>
        <p:spPr>
          <a:xfrm>
            <a:off x="347760" y="1211400"/>
            <a:ext cx="443520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4" descr=""/>
          <p:cNvPicPr/>
          <p:nvPr/>
        </p:nvPicPr>
        <p:blipFill>
          <a:blip r:embed="rId1"/>
          <a:stretch/>
        </p:blipFill>
        <p:spPr>
          <a:xfrm>
            <a:off x="2828880" y="652320"/>
            <a:ext cx="6315120" cy="355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74240" y="525240"/>
            <a:ext cx="7056360" cy="140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Destinations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pic>
        <p:nvPicPr>
          <p:cNvPr id="108" name="Picture 2" descr=""/>
          <p:cNvPicPr/>
          <p:nvPr/>
        </p:nvPicPr>
        <p:blipFill>
          <a:blip r:embed="rId2"/>
          <a:stretch/>
        </p:blipFill>
        <p:spPr>
          <a:xfrm>
            <a:off x="1231920" y="1722600"/>
            <a:ext cx="6411960" cy="403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Straight Connector 1"/>
          <p:cNvSpPr/>
          <p:nvPr/>
        </p:nvSpPr>
        <p:spPr>
          <a:xfrm>
            <a:off x="274680" y="1481040"/>
            <a:ext cx="334656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7" descr=""/>
          <p:cNvPicPr/>
          <p:nvPr/>
        </p:nvPicPr>
        <p:blipFill>
          <a:blip r:embed="rId1"/>
          <a:stretch/>
        </p:blipFill>
        <p:spPr>
          <a:xfrm>
            <a:off x="2778120" y="2490120"/>
            <a:ext cx="6315120" cy="355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82400" y="623520"/>
            <a:ext cx="7056360" cy="140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Student Perspective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112" name=""/>
          <p:cNvSpPr txBox="1"/>
          <p:nvPr/>
        </p:nvSpPr>
        <p:spPr>
          <a:xfrm>
            <a:off x="482400" y="1922400"/>
            <a:ext cx="7886520" cy="812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0000" lnSpcReduction="19999"/>
          </a:bodyPr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4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Jaydn Hardy</a:t>
            </a:r>
            <a:endParaRPr b="0" lang="en-US" sz="4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4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Lisa Al-Aghbar</a:t>
            </a:r>
            <a:endParaRPr b="0" lang="en-US" sz="4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sp>
        <p:nvSpPr>
          <p:cNvPr id="113" name="Straight Connector 3"/>
          <p:cNvSpPr/>
          <p:nvPr/>
        </p:nvSpPr>
        <p:spPr>
          <a:xfrm>
            <a:off x="482760" y="1668600"/>
            <a:ext cx="443700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</p:spTree>
  </p:cSld>
  <p:transition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7" descr=""/>
          <p:cNvPicPr/>
          <p:nvPr/>
        </p:nvPicPr>
        <p:blipFill>
          <a:blip r:embed="rId1"/>
          <a:stretch/>
        </p:blipFill>
        <p:spPr>
          <a:xfrm>
            <a:off x="2828880" y="2490120"/>
            <a:ext cx="6315120" cy="355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82400" y="623520"/>
            <a:ext cx="7056360" cy="140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3300" strike="noStrike" u="none">
                <a:solidFill>
                  <a:srgbClr val="905c9a"/>
                </a:solidFill>
                <a:effectLst/>
                <a:uFillTx/>
                <a:latin typeface="Aptos Display"/>
              </a:rPr>
              <a:t>Applications Deadline</a:t>
            </a:r>
            <a:endParaRPr b="0" lang="en-US" sz="3300" strike="noStrike" u="none">
              <a:solidFill>
                <a:srgbClr val="905c9a"/>
              </a:solidFill>
              <a:effectLst/>
              <a:uFillTx/>
              <a:latin typeface="Aptos Display"/>
            </a:endParaRPr>
          </a:p>
        </p:txBody>
      </p:sp>
      <p:sp>
        <p:nvSpPr>
          <p:cNvPr id="116" name=""/>
          <p:cNvSpPr txBox="1"/>
          <p:nvPr/>
        </p:nvSpPr>
        <p:spPr>
          <a:xfrm>
            <a:off x="3595680" y="2530440"/>
            <a:ext cx="7886880" cy="812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  <a:tab algn="l" pos="685800"/>
                <a:tab algn="l" pos="1371600"/>
                <a:tab algn="l" pos="2057400"/>
                <a:tab algn="l" pos="2743200"/>
                <a:tab algn="l" pos="3429000"/>
                <a:tab algn="l" pos="4114800"/>
                <a:tab algn="l" pos="4800600"/>
                <a:tab algn="l" pos="5486400"/>
                <a:tab algn="l" pos="6172200"/>
                <a:tab algn="l" pos="6858000"/>
                <a:tab algn="l" pos="7543800"/>
                <a:tab algn="l" pos="8229600"/>
                <a:tab algn="l" pos="8915400"/>
                <a:tab algn="l" pos="9601200"/>
                <a:tab algn="l" pos="10287000"/>
              </a:tabLst>
            </a:pPr>
            <a:r>
              <a:rPr b="0" lang="en-GB" sz="4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Friday 18</a:t>
            </a:r>
            <a:r>
              <a:rPr b="0" lang="en-GB" sz="4000" strike="noStrike" u="none" baseline="30000">
                <a:solidFill>
                  <a:srgbClr val="905c9a"/>
                </a:solidFill>
                <a:effectLst/>
                <a:uFillTx/>
                <a:latin typeface="Aptos"/>
              </a:rPr>
              <a:t>th</a:t>
            </a:r>
            <a:r>
              <a:rPr b="0" lang="en-GB" sz="4000" strike="noStrike" u="none">
                <a:solidFill>
                  <a:srgbClr val="905c9a"/>
                </a:solidFill>
                <a:effectLst/>
                <a:uFillTx/>
                <a:latin typeface="Aptos"/>
              </a:rPr>
              <a:t> December</a:t>
            </a:r>
            <a:endParaRPr b="0" lang="en-US" sz="40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117" name="Picture 2" descr=""/>
          <p:cNvPicPr/>
          <p:nvPr/>
        </p:nvPicPr>
        <p:blipFill>
          <a:blip r:embed="rId2"/>
          <a:stretch/>
        </p:blipFill>
        <p:spPr>
          <a:xfrm>
            <a:off x="4805280" y="3429000"/>
            <a:ext cx="1978200" cy="174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Straight Connector 3"/>
          <p:cNvSpPr/>
          <p:nvPr/>
        </p:nvSpPr>
        <p:spPr>
          <a:xfrm>
            <a:off x="482760" y="1668600"/>
            <a:ext cx="4437000" cy="0"/>
          </a:xfrm>
          <a:prstGeom prst="line">
            <a:avLst/>
          </a:prstGeom>
          <a:ln w="19080">
            <a:solidFill>
              <a:srgbClr val="a9d51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119" name="Picture 5" descr=""/>
          <p:cNvPicPr/>
          <p:nvPr/>
        </p:nvPicPr>
        <p:blipFill>
          <a:blip r:embed="rId3"/>
          <a:srcRect l="0" t="14505" r="0" b="0"/>
          <a:stretch/>
        </p:blipFill>
        <p:spPr>
          <a:xfrm>
            <a:off x="584280" y="2023920"/>
            <a:ext cx="2765520" cy="354492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" descr=""/>
          <p:cNvPicPr/>
          <p:nvPr/>
        </p:nvPicPr>
        <p:blipFill>
          <a:blip r:embed="rId1"/>
          <a:stretch/>
        </p:blipFill>
        <p:spPr>
          <a:xfrm>
            <a:off x="0" y="714240"/>
            <a:ext cx="6315120" cy="3552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Picture 4" descr=""/>
          <p:cNvPicPr/>
          <p:nvPr/>
        </p:nvPicPr>
        <p:blipFill>
          <a:blip r:embed="rId2"/>
          <a:stretch/>
        </p:blipFill>
        <p:spPr>
          <a:xfrm>
            <a:off x="2828880" y="2490120"/>
            <a:ext cx="6315120" cy="355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Box 1"/>
          <p:cNvSpPr/>
          <p:nvPr/>
        </p:nvSpPr>
        <p:spPr>
          <a:xfrm>
            <a:off x="2300400" y="4416480"/>
            <a:ext cx="5178240" cy="15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GB" sz="1800" strike="noStrike" u="sng">
                <a:solidFill>
                  <a:srgbClr val="33afac"/>
                </a:solidFill>
                <a:effectLst/>
                <a:uFillTx/>
                <a:latin typeface="Century Gothic"/>
                <a:hlinkClick r:id="rId3"/>
              </a:rPr>
              <a:t>Dean.taafe@thebourneacademy.com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GB" sz="1800" strike="noStrike" u="sng">
                <a:solidFill>
                  <a:srgbClr val="33afac"/>
                </a:solidFill>
                <a:effectLst/>
                <a:uFillTx/>
                <a:latin typeface="Century Gothic"/>
                <a:hlinkClick r:id="rId4"/>
              </a:rPr>
              <a:t>Mary.diffey@thebourneacademy.com</a:t>
            </a: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905c9a"/>
              </a:solidFill>
              <a:effectLst/>
              <a:uFillTx/>
              <a:latin typeface="Aptos"/>
            </a:endParaRPr>
          </a:p>
        </p:txBody>
      </p:sp>
      <p:pic>
        <p:nvPicPr>
          <p:cNvPr id="123" name="Picture 2" descr=""/>
          <p:cNvPicPr/>
          <p:nvPr/>
        </p:nvPicPr>
        <p:blipFill>
          <a:blip r:embed="rId5"/>
          <a:stretch/>
        </p:blipFill>
        <p:spPr>
          <a:xfrm>
            <a:off x="1895400" y="1590840"/>
            <a:ext cx="5353200" cy="2485800"/>
          </a:xfrm>
          <a:prstGeom prst="rect">
            <a:avLst/>
          </a:prstGeom>
          <a:noFill/>
          <a:ln w="0">
            <a:noFill/>
          </a:ln>
        </p:spPr>
      </p:pic>
    </p:spTree>
  </p:cSld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5124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2005-03-27T19:15:35Z</dcterms:created>
  <dc:creator>Jack Churchill</dc:creator>
  <dc:description>A template for lesson delivery at The Business Academy, Bexley.  Designed to improve consistency of practice across the academy.</dc:description>
  <dc:language>en-US</dc:language>
  <cp:lastModifiedBy>Dean Taafe</cp:lastModifiedBy>
  <dcterms:modified xsi:type="dcterms:W3CDTF">2026-10-14T16:17:13Z</dcterms:modified>
  <cp:revision>326</cp:revision>
  <dc:subject>Lesson Planning</dc:subject>
  <dc:title>ALC PowerPoint Master</dc:title>
</cp:coreProperties>
</file>